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4"/>
    <p:sldMasterId id="2147483648" r:id="rId5"/>
  </p:sldMasterIdLst>
  <p:notesMasterIdLst>
    <p:notesMasterId r:id="rId60"/>
  </p:notesMasterIdLst>
  <p:handoutMasterIdLst>
    <p:handoutMasterId r:id="rId61"/>
  </p:handoutMasterIdLst>
  <p:sldIdLst>
    <p:sldId id="282" r:id="rId6"/>
    <p:sldId id="257" r:id="rId7"/>
    <p:sldId id="4442" r:id="rId8"/>
    <p:sldId id="849" r:id="rId9"/>
    <p:sldId id="262" r:id="rId10"/>
    <p:sldId id="2213" r:id="rId11"/>
    <p:sldId id="2214" r:id="rId12"/>
    <p:sldId id="410" r:id="rId13"/>
    <p:sldId id="2295" r:id="rId14"/>
    <p:sldId id="4387" r:id="rId15"/>
    <p:sldId id="284" r:id="rId16"/>
    <p:sldId id="4523" r:id="rId17"/>
    <p:sldId id="2359" r:id="rId18"/>
    <p:sldId id="982" r:id="rId19"/>
    <p:sldId id="5153" r:id="rId20"/>
    <p:sldId id="3046" r:id="rId21"/>
    <p:sldId id="5156" r:id="rId22"/>
    <p:sldId id="997" r:id="rId23"/>
    <p:sldId id="2851" r:id="rId24"/>
    <p:sldId id="2852" r:id="rId25"/>
    <p:sldId id="2853" r:id="rId26"/>
    <p:sldId id="2370" r:id="rId27"/>
    <p:sldId id="4386" r:id="rId28"/>
    <p:sldId id="2854" r:id="rId29"/>
    <p:sldId id="2855" r:id="rId30"/>
    <p:sldId id="2856" r:id="rId31"/>
    <p:sldId id="2857" r:id="rId32"/>
    <p:sldId id="2858" r:id="rId33"/>
    <p:sldId id="4385" r:id="rId34"/>
    <p:sldId id="2303" r:id="rId35"/>
    <p:sldId id="2304" r:id="rId36"/>
    <p:sldId id="381" r:id="rId37"/>
    <p:sldId id="2298" r:id="rId38"/>
    <p:sldId id="2264" r:id="rId39"/>
    <p:sldId id="2266" r:id="rId40"/>
    <p:sldId id="2267" r:id="rId41"/>
    <p:sldId id="2268" r:id="rId42"/>
    <p:sldId id="2269" r:id="rId43"/>
    <p:sldId id="2270" r:id="rId44"/>
    <p:sldId id="2271" r:id="rId45"/>
    <p:sldId id="2272" r:id="rId46"/>
    <p:sldId id="2273" r:id="rId47"/>
    <p:sldId id="2274" r:id="rId48"/>
    <p:sldId id="1596" r:id="rId49"/>
    <p:sldId id="3068" r:id="rId50"/>
    <p:sldId id="2288" r:id="rId51"/>
    <p:sldId id="311" r:id="rId52"/>
    <p:sldId id="4383" r:id="rId53"/>
    <p:sldId id="5152" r:id="rId54"/>
    <p:sldId id="277" r:id="rId55"/>
    <p:sldId id="5154" r:id="rId56"/>
    <p:sldId id="288" r:id="rId57"/>
    <p:sldId id="2254" r:id="rId58"/>
    <p:sldId id="278" r:id="rId5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929B"/>
    <a:srgbClr val="58AFDE"/>
    <a:srgbClr val="00B4F8"/>
    <a:srgbClr val="00DBF8"/>
    <a:srgbClr val="FF735D"/>
    <a:srgbClr val="42C1BD"/>
    <a:srgbClr val="FF735E"/>
    <a:srgbClr val="D3F1F1"/>
    <a:srgbClr val="FD7C62"/>
    <a:srgbClr val="5960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87" autoAdjust="0"/>
    <p:restoredTop sz="92918" autoAdjust="0"/>
  </p:normalViewPr>
  <p:slideViewPr>
    <p:cSldViewPr snapToGrid="0">
      <p:cViewPr varScale="1">
        <p:scale>
          <a:sx n="113" d="100"/>
          <a:sy n="113" d="100"/>
        </p:scale>
        <p:origin x="1008" y="77"/>
      </p:cViewPr>
      <p:guideLst>
        <p:guide orient="horz" pos="2160"/>
        <p:guide pos="3840"/>
      </p:guideLst>
    </p:cSldViewPr>
  </p:slideViewPr>
  <p:outlineViewPr>
    <p:cViewPr>
      <p:scale>
        <a:sx n="33" d="100"/>
        <a:sy n="33" d="100"/>
      </p:scale>
      <p:origin x="0" y="-28112"/>
    </p:cViewPr>
    <p:sldLst>
      <p:sld r:id="rId1" collapse="1"/>
    </p:sldLst>
  </p:outlineViewPr>
  <p:notesTextViewPr>
    <p:cViewPr>
      <p:scale>
        <a:sx n="150" d="100"/>
        <a:sy n="150" d="100"/>
      </p:scale>
      <p:origin x="0" y="0"/>
    </p:cViewPr>
  </p:notesTextViewPr>
  <p:sorterViewPr>
    <p:cViewPr>
      <p:scale>
        <a:sx n="66" d="100"/>
        <a:sy n="66" d="100"/>
      </p:scale>
      <p:origin x="0" y="0"/>
    </p:cViewPr>
  </p:sorterViewPr>
  <p:notesViewPr>
    <p:cSldViewPr snapToGrid="0">
      <p:cViewPr>
        <p:scale>
          <a:sx n="100" d="100"/>
          <a:sy n="100" d="100"/>
        </p:scale>
        <p:origin x="4800" y="19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diagrams/_rels/data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image" Target="../media/image30.jpg"/></Relationships>
</file>

<file path=ppt/diagrams/_rels/drawing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image" Target="../media/image3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Introduction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custT="1"/>
      <dgm:spPr>
        <a:noFill/>
        <a:ln>
          <a:solidFill>
            <a:schemeClr val="accent1"/>
          </a:solidFill>
        </a:ln>
      </dgm:spPr>
      <dgm:t>
        <a:bodyPr/>
        <a:lstStyle/>
        <a:p>
          <a:r>
            <a:rPr lang="en-US" sz="1600"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600"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solidFill>
          <a:schemeClr val="accent5">
            <a:lumMod val="20000"/>
            <a:lumOff val="80000"/>
          </a:schemeClr>
        </a:solidFill>
        <a:ln w="12700">
          <a:solidFill>
            <a:schemeClr val="accent1"/>
          </a:solidFill>
        </a:ln>
      </dgm:spPr>
      <dgm:t>
        <a:bodyPr anchor="ctr"/>
        <a:lstStyle/>
        <a:p>
          <a:pPr algn="ctr"/>
          <a:r>
            <a:rPr lang="en-US" sz="1600" dirty="0"/>
            <a:t>Fall 1&amp;2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0B0556BB-1EE8-408C-9ED0-D6D3A79807FA}">
      <dgm:prSet phldrT="[Text]" custT="1"/>
      <dgm:spPr>
        <a:noFill/>
      </dgm:spPr>
      <dgm:t>
        <a:bodyPr anchor="ctr"/>
        <a:lstStyle/>
        <a:p>
          <a:pPr algn="ctr">
            <a:buNone/>
          </a:pPr>
          <a:r>
            <a:rPr lang="en-US" sz="1600" dirty="0"/>
            <a:t>EOY 1-4 Reporting and Certification</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600"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4AED50ED-B46A-5949-9AC4-E461C0B8AEBD}">
      <dgm:prSet phldrT="[Text]" custT="1"/>
      <dgm:spPr/>
      <dgm:t>
        <a:bodyPr/>
        <a:lstStyle/>
        <a:p>
          <a:r>
            <a:rPr lang="en-US" sz="1600"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D79267C7-AEEB-D748-8B33-2E55DBF3D274}">
      <dgm:prSet phldrT="[Text]" custT="1"/>
      <dgm:spPr/>
      <dgm:t>
        <a:bodyPr/>
        <a:lstStyle/>
        <a:p>
          <a:r>
            <a:rPr lang="en-US" sz="1600" dirty="0"/>
            <a:t>CALPADS Basics (SELPA)</a:t>
          </a:r>
        </a:p>
      </dgm:t>
    </dgm:pt>
    <dgm:pt modelId="{17856E23-FC32-E644-A7B2-7359B5DA8D44}" type="parTrans" cxnId="{D6D0CCCD-E422-B342-A63D-D3F399EBF4CC}">
      <dgm:prSet/>
      <dgm:spPr/>
      <dgm:t>
        <a:bodyPr/>
        <a:lstStyle/>
        <a:p>
          <a:endParaRPr lang="en-US"/>
        </a:p>
      </dgm:t>
    </dgm:pt>
    <dgm:pt modelId="{01AE63F0-0FE2-1349-8E3B-FE3775BA3232}" type="sibTrans" cxnId="{D6D0CCCD-E422-B342-A63D-D3F399EBF4CC}">
      <dgm:prSet/>
      <dgm:spPr/>
      <dgm:t>
        <a:bodyPr/>
        <a:lstStyle/>
        <a:p>
          <a:endParaRPr lang="en-US"/>
        </a:p>
      </dgm:t>
    </dgm:pt>
    <dgm:pt modelId="{8140BA73-33B6-C942-9498-C6CF12E744FF}">
      <dgm:prSet phldrT="[Text]" custT="1"/>
      <dgm:spPr>
        <a:noFill/>
      </dgm:spPr>
      <dgm:t>
        <a:bodyPr anchor="ctr"/>
        <a:lstStyle/>
        <a:p>
          <a:pPr algn="ctr">
            <a:buNone/>
          </a:pPr>
          <a:r>
            <a:rPr lang="en-US" sz="1600" dirty="0"/>
            <a:t>4 Year Cohort</a:t>
          </a:r>
        </a:p>
      </dgm:t>
    </dgm:pt>
    <dgm:pt modelId="{4C49CB04-1924-8841-95CA-56DBF7CE45E8}" type="parTrans" cxnId="{6471A6AE-AACB-CE4A-B2C2-1DD29EE06CAB}">
      <dgm:prSet/>
      <dgm:spPr/>
      <dgm:t>
        <a:bodyPr/>
        <a:lstStyle/>
        <a:p>
          <a:endParaRPr lang="en-US"/>
        </a:p>
      </dgm:t>
    </dgm:pt>
    <dgm:pt modelId="{444A83B5-16F0-6248-A841-A8BB0152839D}" type="sibTrans" cxnId="{6471A6AE-AACB-CE4A-B2C2-1DD29EE06CAB}">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B0ED08-85F4-4428-94F4-C1B5D46D1BA8}"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0A662246-71F1-4CBF-85EA-D67A7F619E00}">
      <dgm:prSet custT="1"/>
      <dgm:spPr>
        <a:solidFill>
          <a:schemeClr val="accent4">
            <a:lumMod val="60000"/>
            <a:lumOff val="40000"/>
          </a:schemeClr>
        </a:solidFill>
        <a:ln>
          <a:noFill/>
        </a:ln>
        <a:effectLst>
          <a:outerShdw blurRad="63500" algn="ctr" rotWithShape="0">
            <a:prstClr val="black">
              <a:alpha val="40000"/>
            </a:prstClr>
          </a:outerShdw>
        </a:effectLst>
      </dgm:spPr>
      <dgm:t>
        <a:bodyPr/>
        <a:lstStyle/>
        <a:p>
          <a:r>
            <a:rPr lang="en-US" sz="1600" b="1">
              <a:latin typeface="Tahoma" panose="020B0604030504040204" pitchFamily="34" charset="0"/>
              <a:ea typeface="Tahoma" panose="020B0604030504040204" pitchFamily="34" charset="0"/>
              <a:cs typeface="Tahoma" panose="020B0604030504040204" pitchFamily="34" charset="0"/>
            </a:rPr>
            <a:t>Staff Assignment*</a:t>
          </a:r>
        </a:p>
        <a:p>
          <a:r>
            <a:rPr lang="en-US" sz="1600" b="1">
              <a:latin typeface="Tahoma" panose="020B0604030504040204" pitchFamily="34" charset="0"/>
              <a:ea typeface="Tahoma" panose="020B0604030504040204" pitchFamily="34" charset="0"/>
              <a:cs typeface="Tahoma" panose="020B0604030504040204" pitchFamily="34" charset="0"/>
            </a:rPr>
            <a:t>(SASS)</a:t>
          </a:r>
        </a:p>
      </dgm:t>
    </dgm:pt>
    <dgm:pt modelId="{95E1186F-E783-41F5-95BF-84B719BC78C2}" type="par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C499F21A-61B3-47D8-A7C7-3769A1DB4BEA}" type="sibTrans" cxnId="{F18C3761-19C8-4013-B2F7-64F2674DB55C}">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BE005AB9-C26E-47A3-A340-F430A5039AA1}">
      <dgm:prSet custT="1"/>
      <dgm:spPr>
        <a:solidFill>
          <a:schemeClr val="accent4">
            <a:lumMod val="60000"/>
            <a:lumOff val="40000"/>
          </a:scheme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(CRSE)</a:t>
          </a:r>
        </a:p>
      </dgm:t>
    </dgm:pt>
    <dgm:pt modelId="{C5FED786-95B7-4AD6-B6E6-7011E32E189C}" type="par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EF290A1B-A62A-4BB2-B9D7-FC9C4BE22E04}" type="sibTrans" cxnId="{50F72047-FD5E-4AA9-B11C-E0592DB22213}">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F804F104-2F24-4725-A482-66410EFC648E}">
      <dgm:prSet phldrT="[Text]" custT="1"/>
      <dgm:spPr>
        <a:solidFill>
          <a:schemeClr val="accent4">
            <a:lumMod val="60000"/>
            <a:lumOff val="40000"/>
          </a:schemeClr>
        </a:solidFill>
        <a:ln>
          <a:noFill/>
        </a:ln>
        <a:effectLst>
          <a:outerShdw blurRad="63500" algn="ctr" rotWithShape="0">
            <a:prstClr val="black">
              <a:alpha val="40000"/>
            </a:prstClr>
          </a:outerShdw>
        </a:effectLst>
      </dgm:spPr>
      <dgm:t>
        <a:bodyPr/>
        <a:lstStyle/>
        <a:p>
          <a:r>
            <a:rPr lang="en-US" sz="1600" b="1">
              <a:latin typeface="Tahoma" panose="020B0604030504040204" pitchFamily="34" charset="0"/>
              <a:ea typeface="Tahoma" panose="020B0604030504040204" pitchFamily="34" charset="0"/>
              <a:cs typeface="Tahoma" panose="020B0604030504040204" pitchFamily="34" charset="0"/>
            </a:rPr>
            <a:t>Staff Demographic </a:t>
          </a:r>
        </a:p>
        <a:p>
          <a:r>
            <a:rPr lang="en-US" sz="1600" b="1">
              <a:latin typeface="Tahoma" panose="020B0604030504040204" pitchFamily="34" charset="0"/>
              <a:ea typeface="Tahoma" panose="020B0604030504040204" pitchFamily="34" charset="0"/>
              <a:cs typeface="Tahoma" panose="020B0604030504040204" pitchFamily="34" charset="0"/>
            </a:rPr>
            <a:t>(SDEM)</a:t>
          </a:r>
        </a:p>
      </dgm:t>
    </dgm:pt>
    <dgm:pt modelId="{EF1E2983-770C-48C7-8148-EAEAA0D40DD6}" type="sib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706CF086-06A5-4F26-A1F7-D562C43ADE3D}" type="parTrans" cxnId="{B88D88A2-A5D0-4B1B-9242-2A3487206DFA}">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133DD5EC-1EB1-174D-B84E-46FD41F00D1F}">
      <dgm:prSet custT="1"/>
      <dgm:spPr>
        <a:solidFill>
          <a:schemeClr val="accent4">
            <a:lumMod val="60000"/>
            <a:lumOff val="40000"/>
          </a:scheme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Student Course Section</a:t>
          </a:r>
        </a:p>
        <a:p>
          <a:r>
            <a:rPr lang="en-US" sz="1400" b="1"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r>
            <a:rPr lang="en-US" sz="1600" b="1" dirty="0">
              <a:latin typeface="Tahoma" panose="020B0604030504040204" pitchFamily="34" charset="0"/>
              <a:ea typeface="Tahoma" panose="020B0604030504040204" pitchFamily="34" charset="0"/>
              <a:cs typeface="Tahoma" panose="020B0604030504040204" pitchFamily="34" charset="0"/>
            </a:rPr>
            <a:t>(SCSE)</a:t>
          </a:r>
        </a:p>
      </dgm:t>
    </dgm:pt>
    <dgm:pt modelId="{F8ADDCE7-FF9B-6E40-9105-E537F02A6EE5}" type="par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CD9AC58-B944-2D40-92A7-A86F6CD3800B}" type="sibTrans" cxnId="{7B84D7DD-09B9-F945-B3C3-1522421843E1}">
      <dgm:prSet/>
      <dgm:spPr/>
      <dgm:t>
        <a:bodyPr/>
        <a:lstStyle/>
        <a:p>
          <a:endParaRPr lang="en-US" sz="2400" b="1">
            <a:latin typeface="Tahoma" panose="020B0604030504040204" pitchFamily="34" charset="0"/>
            <a:ea typeface="Tahoma" panose="020B0604030504040204" pitchFamily="34" charset="0"/>
            <a:cs typeface="Tahoma" panose="020B0604030504040204" pitchFamily="34" charset="0"/>
          </a:endParaRPr>
        </a:p>
      </dgm:t>
    </dgm:pt>
    <dgm:pt modelId="{8536341E-B16D-4578-A7A3-C408AA5497E7}">
      <dgm:prSet custT="1"/>
      <dgm:spPr>
        <a:solidFill>
          <a:schemeClr val="accent4">
            <a:lumMod val="60000"/>
            <a:lumOff val="40000"/>
          </a:schemeClr>
        </a:solidFill>
        <a:ln>
          <a:noFill/>
        </a:ln>
        <a:effectLst>
          <a:outerShdw blurRad="63500" algn="ctr" rotWithShape="0">
            <a:prstClr val="black">
              <a:alpha val="40000"/>
            </a:prstClr>
          </a:outerShdw>
        </a:effectLst>
      </dgm:spPr>
      <dgm:t>
        <a:bodyPr/>
        <a:lstStyle/>
        <a:p>
          <a:r>
            <a:rPr lang="en-US" sz="1600" b="1" dirty="0">
              <a:latin typeface="Tahoma" panose="020B0604030504040204" pitchFamily="34" charset="0"/>
              <a:ea typeface="Tahoma" panose="020B0604030504040204" pitchFamily="34" charset="0"/>
              <a:cs typeface="Tahoma" panose="020B0604030504040204" pitchFamily="34" charset="0"/>
            </a:rPr>
            <a:t>Postsecondary Status*</a:t>
          </a:r>
        </a:p>
        <a:p>
          <a:r>
            <a:rPr lang="en-US" sz="1600" b="1" dirty="0">
              <a:latin typeface="Tahoma" panose="020B0604030504040204" pitchFamily="34" charset="0"/>
              <a:ea typeface="Tahoma" panose="020B0604030504040204" pitchFamily="34" charset="0"/>
              <a:cs typeface="Tahoma" panose="020B0604030504040204" pitchFamily="34" charset="0"/>
            </a:rPr>
            <a:t>(PSTS)</a:t>
          </a:r>
        </a:p>
      </dgm:t>
    </dgm:pt>
    <dgm:pt modelId="{7BFD2052-EA20-4515-9643-79A0DE105942}" type="parTrans" cxnId="{2DC6A487-3FC2-4E84-8FA3-E015898D23AD}">
      <dgm:prSet/>
      <dgm:spPr/>
      <dgm:t>
        <a:bodyPr/>
        <a:lstStyle/>
        <a:p>
          <a:endParaRPr lang="en-US" sz="2400"/>
        </a:p>
      </dgm:t>
    </dgm:pt>
    <dgm:pt modelId="{47CF9D3B-C831-4AA9-BBCA-4C2800391790}" type="sibTrans" cxnId="{2DC6A487-3FC2-4E84-8FA3-E015898D23AD}">
      <dgm:prSet/>
      <dgm:spPr/>
      <dgm:t>
        <a:bodyPr/>
        <a:lstStyle/>
        <a:p>
          <a:endParaRPr lang="en-US" sz="2400"/>
        </a:p>
      </dgm:t>
    </dgm:pt>
    <dgm:pt modelId="{9C7D6B81-F911-432D-BEB8-44767995D9D5}" type="pres">
      <dgm:prSet presAssocID="{16B0ED08-85F4-4428-94F4-C1B5D46D1BA8}" presName="hierChild1" presStyleCnt="0">
        <dgm:presLayoutVars>
          <dgm:chPref val="1"/>
          <dgm:dir/>
          <dgm:animOne val="branch"/>
          <dgm:animLvl val="lvl"/>
          <dgm:resizeHandles/>
        </dgm:presLayoutVars>
      </dgm:prSet>
      <dgm:spPr/>
    </dgm:pt>
    <dgm:pt modelId="{F945EDE4-E0FB-7C48-A62D-058B9D783369}" type="pres">
      <dgm:prSet presAssocID="{F804F104-2F24-4725-A482-66410EFC648E}" presName="hierRoot1" presStyleCnt="0"/>
      <dgm:spPr/>
    </dgm:pt>
    <dgm:pt modelId="{744335FA-2B74-6348-B6BC-37F666200889}" type="pres">
      <dgm:prSet presAssocID="{F804F104-2F24-4725-A482-66410EFC648E}" presName="composite" presStyleCnt="0"/>
      <dgm:spPr/>
    </dgm:pt>
    <dgm:pt modelId="{CC307D02-3FA9-F64C-A238-ED44C26BC725}" type="pres">
      <dgm:prSet presAssocID="{F804F104-2F24-4725-A482-66410EFC648E}" presName="background" presStyleLbl="node0" presStyleIdx="0" presStyleCnt="1"/>
      <dgm:spPr>
        <a:solidFill>
          <a:srgbClr val="F8F5F9"/>
        </a:solidFill>
        <a:ln>
          <a:noFill/>
        </a:ln>
        <a:effectLst>
          <a:outerShdw blurRad="63500" algn="ctr" rotWithShape="0">
            <a:prstClr val="black">
              <a:alpha val="40000"/>
            </a:prstClr>
          </a:outerShdw>
        </a:effectLst>
      </dgm:spPr>
    </dgm:pt>
    <dgm:pt modelId="{DE4B00C6-93CD-EA48-AD4C-D3FDA2F31988}" type="pres">
      <dgm:prSet presAssocID="{F804F104-2F24-4725-A482-66410EFC648E}" presName="text" presStyleLbl="fgAcc0" presStyleIdx="0" presStyleCnt="1" custScaleX="227479">
        <dgm:presLayoutVars>
          <dgm:chPref val="3"/>
        </dgm:presLayoutVars>
      </dgm:prSet>
      <dgm:spPr/>
    </dgm:pt>
    <dgm:pt modelId="{2DF3E283-5689-3F44-827B-435ABB0AC5CF}" type="pres">
      <dgm:prSet presAssocID="{F804F104-2F24-4725-A482-66410EFC648E}" presName="hierChild2" presStyleCnt="0"/>
      <dgm:spPr/>
    </dgm:pt>
    <dgm:pt modelId="{FDE4F6DD-F05D-4A45-849C-7F568B6A47B4}" type="pres">
      <dgm:prSet presAssocID="{95E1186F-E783-41F5-95BF-84B719BC78C2}" presName="Name10" presStyleLbl="parChTrans1D2" presStyleIdx="0" presStyleCnt="1"/>
      <dgm:spPr/>
    </dgm:pt>
    <dgm:pt modelId="{7DE95EC3-684D-054B-9DD9-57E0CE9C67EE}" type="pres">
      <dgm:prSet presAssocID="{0A662246-71F1-4CBF-85EA-D67A7F619E00}" presName="hierRoot2" presStyleCnt="0"/>
      <dgm:spPr/>
    </dgm:pt>
    <dgm:pt modelId="{071F313C-5D38-8D4D-9754-18A3286581E3}" type="pres">
      <dgm:prSet presAssocID="{0A662246-71F1-4CBF-85EA-D67A7F619E00}" presName="composite2" presStyleCnt="0"/>
      <dgm:spPr/>
    </dgm:pt>
    <dgm:pt modelId="{A3A52CAA-FF06-2B4C-A559-A8AF925AB580}" type="pres">
      <dgm:prSet presAssocID="{0A662246-71F1-4CBF-85EA-D67A7F619E00}" presName="background2" presStyleLbl="node2" presStyleIdx="0" presStyleCnt="1"/>
      <dgm:spPr>
        <a:solidFill>
          <a:srgbClr val="F8F5F9"/>
        </a:solidFill>
        <a:ln>
          <a:noFill/>
        </a:ln>
        <a:effectLst>
          <a:outerShdw blurRad="63500" algn="ctr" rotWithShape="0">
            <a:prstClr val="black">
              <a:alpha val="40000"/>
            </a:prstClr>
          </a:outerShdw>
        </a:effectLst>
      </dgm:spPr>
    </dgm:pt>
    <dgm:pt modelId="{166C1A5B-2F2B-6346-BBA2-918BAE37896A}" type="pres">
      <dgm:prSet presAssocID="{0A662246-71F1-4CBF-85EA-D67A7F619E00}" presName="text2" presStyleLbl="fgAcc2" presStyleIdx="0" presStyleCnt="1" custScaleX="227479">
        <dgm:presLayoutVars>
          <dgm:chPref val="3"/>
        </dgm:presLayoutVars>
      </dgm:prSet>
      <dgm:spPr/>
    </dgm:pt>
    <dgm:pt modelId="{9755FEEE-1468-E946-98CB-3AB3229C412B}" type="pres">
      <dgm:prSet presAssocID="{0A662246-71F1-4CBF-85EA-D67A7F619E00}" presName="hierChild3" presStyleCnt="0"/>
      <dgm:spPr/>
    </dgm:pt>
    <dgm:pt modelId="{24FCE110-0366-8744-9E26-4B7139C7C50A}" type="pres">
      <dgm:prSet presAssocID="{C5FED786-95B7-4AD6-B6E6-7011E32E189C}" presName="Name17" presStyleLbl="parChTrans1D3" presStyleIdx="0" presStyleCnt="1"/>
      <dgm:spPr/>
    </dgm:pt>
    <dgm:pt modelId="{64489F8E-D1AE-2642-8DD4-8CD68168C313}" type="pres">
      <dgm:prSet presAssocID="{BE005AB9-C26E-47A3-A340-F430A5039AA1}" presName="hierRoot3" presStyleCnt="0"/>
      <dgm:spPr/>
    </dgm:pt>
    <dgm:pt modelId="{D71D3809-5DEF-0444-9CDE-CF0ED587F685}" type="pres">
      <dgm:prSet presAssocID="{BE005AB9-C26E-47A3-A340-F430A5039AA1}" presName="composite3" presStyleCnt="0"/>
      <dgm:spPr/>
    </dgm:pt>
    <dgm:pt modelId="{3B97A4D7-A874-C245-9AB0-640D457A3A1A}" type="pres">
      <dgm:prSet presAssocID="{BE005AB9-C26E-47A3-A340-F430A5039AA1}" presName="background3" presStyleLbl="node3" presStyleIdx="0" presStyleCnt="1"/>
      <dgm:spPr>
        <a:solidFill>
          <a:srgbClr val="F8F5F9"/>
        </a:solidFill>
        <a:ln>
          <a:noFill/>
        </a:ln>
        <a:effectLst>
          <a:outerShdw blurRad="63500" algn="ctr" rotWithShape="0">
            <a:prstClr val="black">
              <a:alpha val="40000"/>
            </a:prstClr>
          </a:outerShdw>
        </a:effectLst>
      </dgm:spPr>
    </dgm:pt>
    <dgm:pt modelId="{2BFC011F-6220-D341-BFE0-528C6EE41DC5}" type="pres">
      <dgm:prSet presAssocID="{BE005AB9-C26E-47A3-A340-F430A5039AA1}" presName="text3" presStyleLbl="fgAcc3" presStyleIdx="0" presStyleCnt="1" custScaleX="227479">
        <dgm:presLayoutVars>
          <dgm:chPref val="3"/>
        </dgm:presLayoutVars>
      </dgm:prSet>
      <dgm:spPr/>
    </dgm:pt>
    <dgm:pt modelId="{43C5BC25-9229-7244-AE41-7219868AF899}" type="pres">
      <dgm:prSet presAssocID="{BE005AB9-C26E-47A3-A340-F430A5039AA1}" presName="hierChild4" presStyleCnt="0"/>
      <dgm:spPr/>
    </dgm:pt>
    <dgm:pt modelId="{7D5C29F1-0B5B-EB41-A28E-CE6D1C38C0D0}" type="pres">
      <dgm:prSet presAssocID="{F8ADDCE7-FF9B-6E40-9105-E537F02A6EE5}" presName="Name23" presStyleLbl="parChTrans1D4" presStyleIdx="0" presStyleCnt="2"/>
      <dgm:spPr/>
    </dgm:pt>
    <dgm:pt modelId="{CABE7737-0286-B744-AEF0-D9D9C425B3BC}" type="pres">
      <dgm:prSet presAssocID="{133DD5EC-1EB1-174D-B84E-46FD41F00D1F}" presName="hierRoot4" presStyleCnt="0"/>
      <dgm:spPr/>
    </dgm:pt>
    <dgm:pt modelId="{965EB240-5C55-E144-88F9-A4748AEBCD7F}" type="pres">
      <dgm:prSet presAssocID="{133DD5EC-1EB1-174D-B84E-46FD41F00D1F}" presName="composite4" presStyleCnt="0"/>
      <dgm:spPr/>
    </dgm:pt>
    <dgm:pt modelId="{7E4E368B-90DD-5D48-872B-019D4C11301B}" type="pres">
      <dgm:prSet presAssocID="{133DD5EC-1EB1-174D-B84E-46FD41F00D1F}" presName="background4" presStyleLbl="node4" presStyleIdx="0" presStyleCnt="2"/>
      <dgm:spPr>
        <a:solidFill>
          <a:srgbClr val="F8F5F9"/>
        </a:solidFill>
        <a:ln>
          <a:noFill/>
        </a:ln>
        <a:effectLst>
          <a:outerShdw blurRad="63500" algn="ctr" rotWithShape="0">
            <a:prstClr val="black">
              <a:alpha val="40000"/>
            </a:prstClr>
          </a:outerShdw>
        </a:effectLst>
      </dgm:spPr>
    </dgm:pt>
    <dgm:pt modelId="{688896EB-5CAB-AE49-8100-0270623F6293}" type="pres">
      <dgm:prSet presAssocID="{133DD5EC-1EB1-174D-B84E-46FD41F00D1F}" presName="text4" presStyleLbl="fgAcc4" presStyleIdx="0" presStyleCnt="2" custScaleX="227479">
        <dgm:presLayoutVars>
          <dgm:chPref val="3"/>
        </dgm:presLayoutVars>
      </dgm:prSet>
      <dgm:spPr/>
    </dgm:pt>
    <dgm:pt modelId="{95904C1F-7E26-CD4D-AE2B-5F924E5C3335}" type="pres">
      <dgm:prSet presAssocID="{133DD5EC-1EB1-174D-B84E-46FD41F00D1F}" presName="hierChild5" presStyleCnt="0"/>
      <dgm:spPr/>
    </dgm:pt>
    <dgm:pt modelId="{72EE6D57-FD1F-40EC-9F95-3F6C83F20B70}" type="pres">
      <dgm:prSet presAssocID="{7BFD2052-EA20-4515-9643-79A0DE105942}" presName="Name23" presStyleLbl="parChTrans1D4" presStyleIdx="1" presStyleCnt="2"/>
      <dgm:spPr/>
    </dgm:pt>
    <dgm:pt modelId="{219FA626-4950-4FDF-9093-D9AB97740966}" type="pres">
      <dgm:prSet presAssocID="{8536341E-B16D-4578-A7A3-C408AA5497E7}" presName="hierRoot4" presStyleCnt="0"/>
      <dgm:spPr/>
    </dgm:pt>
    <dgm:pt modelId="{3B933C35-4315-427D-8DCD-5AB80D0B5D0D}" type="pres">
      <dgm:prSet presAssocID="{8536341E-B16D-4578-A7A3-C408AA5497E7}" presName="composite4" presStyleCnt="0"/>
      <dgm:spPr/>
    </dgm:pt>
    <dgm:pt modelId="{470B0C71-7F36-45F0-829F-1FD450A32118}" type="pres">
      <dgm:prSet presAssocID="{8536341E-B16D-4578-A7A3-C408AA5497E7}" presName="background4" presStyleLbl="node4" presStyleIdx="1" presStyleCnt="2"/>
      <dgm:spPr>
        <a:solidFill>
          <a:srgbClr val="F8F5F9"/>
        </a:solidFill>
        <a:effectLst>
          <a:outerShdw blurRad="63500" algn="ctr" rotWithShape="0">
            <a:prstClr val="black">
              <a:alpha val="40000"/>
            </a:prstClr>
          </a:outerShdw>
        </a:effectLst>
      </dgm:spPr>
    </dgm:pt>
    <dgm:pt modelId="{270FF600-43D4-41EE-B384-7E041879091A}" type="pres">
      <dgm:prSet presAssocID="{8536341E-B16D-4578-A7A3-C408AA5497E7}" presName="text4" presStyleLbl="fgAcc4" presStyleIdx="1" presStyleCnt="2" custScaleX="222184">
        <dgm:presLayoutVars>
          <dgm:chPref val="3"/>
        </dgm:presLayoutVars>
      </dgm:prSet>
      <dgm:spPr/>
    </dgm:pt>
    <dgm:pt modelId="{E64F4790-7D04-401A-9BBA-BC7FA4C5D0C6}" type="pres">
      <dgm:prSet presAssocID="{8536341E-B16D-4578-A7A3-C408AA5497E7}" presName="hierChild5" presStyleCnt="0"/>
      <dgm:spPr/>
    </dgm:pt>
  </dgm:ptLst>
  <dgm:cxnLst>
    <dgm:cxn modelId="{33226A01-CA5C-ED45-B1C7-0550A692FCD0}" type="presOf" srcId="{F804F104-2F24-4725-A482-66410EFC648E}" destId="{DE4B00C6-93CD-EA48-AD4C-D3FDA2F31988}" srcOrd="0" destOrd="0" presId="urn:microsoft.com/office/officeart/2005/8/layout/hierarchy1"/>
    <dgm:cxn modelId="{32F2FA11-DCC2-4843-A472-8955406DB8AC}" type="presOf" srcId="{0A662246-71F1-4CBF-85EA-D67A7F619E00}" destId="{166C1A5B-2F2B-6346-BBA2-918BAE37896A}" srcOrd="0" destOrd="0" presId="urn:microsoft.com/office/officeart/2005/8/layout/hierarchy1"/>
    <dgm:cxn modelId="{E1F76B28-8B39-5F46-8CD6-523F7990DEF5}" type="presOf" srcId="{C5FED786-95B7-4AD6-B6E6-7011E32E189C}" destId="{24FCE110-0366-8744-9E26-4B7139C7C50A}" srcOrd="0" destOrd="0" presId="urn:microsoft.com/office/officeart/2005/8/layout/hierarchy1"/>
    <dgm:cxn modelId="{D8D1722B-D86B-4D45-859B-9CD2EB5A5157}" type="presOf" srcId="{95E1186F-E783-41F5-95BF-84B719BC78C2}" destId="{FDE4F6DD-F05D-4A45-849C-7F568B6A47B4}" srcOrd="0" destOrd="0" presId="urn:microsoft.com/office/officeart/2005/8/layout/hierarchy1"/>
    <dgm:cxn modelId="{B5632E2C-0682-4F3F-9F14-7D5D1D28FF50}" type="presOf" srcId="{133DD5EC-1EB1-174D-B84E-46FD41F00D1F}" destId="{688896EB-5CAB-AE49-8100-0270623F6293}" srcOrd="0" destOrd="0" presId="urn:microsoft.com/office/officeart/2005/8/layout/hierarchy1"/>
    <dgm:cxn modelId="{D7D96740-AE38-4741-816D-A5C263B24C36}" type="presOf" srcId="{7BFD2052-EA20-4515-9643-79A0DE105942}" destId="{72EE6D57-FD1F-40EC-9F95-3F6C83F20B70}" srcOrd="0" destOrd="0" presId="urn:microsoft.com/office/officeart/2005/8/layout/hierarchy1"/>
    <dgm:cxn modelId="{4D16D85F-8CED-4E6C-A0D4-CAC92235159E}" type="presOf" srcId="{F8ADDCE7-FF9B-6E40-9105-E537F02A6EE5}" destId="{7D5C29F1-0B5B-EB41-A28E-CE6D1C38C0D0}" srcOrd="0" destOrd="0" presId="urn:microsoft.com/office/officeart/2005/8/layout/hierarchy1"/>
    <dgm:cxn modelId="{F18C3761-19C8-4013-B2F7-64F2674DB55C}" srcId="{F804F104-2F24-4725-A482-66410EFC648E}" destId="{0A662246-71F1-4CBF-85EA-D67A7F619E00}" srcOrd="0" destOrd="0" parTransId="{95E1186F-E783-41F5-95BF-84B719BC78C2}" sibTransId="{C499F21A-61B3-47D8-A7C7-3769A1DB4BEA}"/>
    <dgm:cxn modelId="{50F72047-FD5E-4AA9-B11C-E0592DB22213}" srcId="{0A662246-71F1-4CBF-85EA-D67A7F619E00}" destId="{BE005AB9-C26E-47A3-A340-F430A5039AA1}" srcOrd="0" destOrd="0" parTransId="{C5FED786-95B7-4AD6-B6E6-7011E32E189C}" sibTransId="{EF290A1B-A62A-4BB2-B9D7-FC9C4BE22E04}"/>
    <dgm:cxn modelId="{6C7B6F6F-346C-4EA7-97C9-80D10FD0CB40}" type="presOf" srcId="{16B0ED08-85F4-4428-94F4-C1B5D46D1BA8}" destId="{9C7D6B81-F911-432D-BEB8-44767995D9D5}" srcOrd="0" destOrd="0" presId="urn:microsoft.com/office/officeart/2005/8/layout/hierarchy1"/>
    <dgm:cxn modelId="{2DC6A487-3FC2-4E84-8FA3-E015898D23AD}" srcId="{133DD5EC-1EB1-174D-B84E-46FD41F00D1F}" destId="{8536341E-B16D-4578-A7A3-C408AA5497E7}" srcOrd="0" destOrd="0" parTransId="{7BFD2052-EA20-4515-9643-79A0DE105942}" sibTransId="{47CF9D3B-C831-4AA9-BBCA-4C2800391790}"/>
    <dgm:cxn modelId="{E00C8D8F-E075-5345-BBDE-3BD1307C6F3F}" type="presOf" srcId="{BE005AB9-C26E-47A3-A340-F430A5039AA1}" destId="{2BFC011F-6220-D341-BFE0-528C6EE41DC5}" srcOrd="0" destOrd="0" presId="urn:microsoft.com/office/officeart/2005/8/layout/hierarchy1"/>
    <dgm:cxn modelId="{B88D88A2-A5D0-4B1B-9242-2A3487206DFA}" srcId="{16B0ED08-85F4-4428-94F4-C1B5D46D1BA8}" destId="{F804F104-2F24-4725-A482-66410EFC648E}" srcOrd="0" destOrd="0" parTransId="{706CF086-06A5-4F26-A1F7-D562C43ADE3D}" sibTransId="{EF1E2983-770C-48C7-8148-EAEAA0D40DD6}"/>
    <dgm:cxn modelId="{9532FAD7-51D3-40BF-9C70-F821DB5957D0}" type="presOf" srcId="{8536341E-B16D-4578-A7A3-C408AA5497E7}" destId="{270FF600-43D4-41EE-B384-7E041879091A}" srcOrd="0" destOrd="0" presId="urn:microsoft.com/office/officeart/2005/8/layout/hierarchy1"/>
    <dgm:cxn modelId="{7B84D7DD-09B9-F945-B3C3-1522421843E1}" srcId="{BE005AB9-C26E-47A3-A340-F430A5039AA1}" destId="{133DD5EC-1EB1-174D-B84E-46FD41F00D1F}" srcOrd="0" destOrd="0" parTransId="{F8ADDCE7-FF9B-6E40-9105-E537F02A6EE5}" sibTransId="{8CD9AC58-B944-2D40-92A7-A86F6CD3800B}"/>
    <dgm:cxn modelId="{F2149773-97A1-5542-910E-128CB5121CD5}" type="presParOf" srcId="{9C7D6B81-F911-432D-BEB8-44767995D9D5}" destId="{F945EDE4-E0FB-7C48-A62D-058B9D783369}" srcOrd="0" destOrd="0" presId="urn:microsoft.com/office/officeart/2005/8/layout/hierarchy1"/>
    <dgm:cxn modelId="{B1D38CA6-30A5-9842-83B2-5D7A46FFB000}" type="presParOf" srcId="{F945EDE4-E0FB-7C48-A62D-058B9D783369}" destId="{744335FA-2B74-6348-B6BC-37F666200889}" srcOrd="0" destOrd="0" presId="urn:microsoft.com/office/officeart/2005/8/layout/hierarchy1"/>
    <dgm:cxn modelId="{740E7D26-8DF8-334B-9C36-9EC22CA729CF}" type="presParOf" srcId="{744335FA-2B74-6348-B6BC-37F666200889}" destId="{CC307D02-3FA9-F64C-A238-ED44C26BC725}" srcOrd="0" destOrd="0" presId="urn:microsoft.com/office/officeart/2005/8/layout/hierarchy1"/>
    <dgm:cxn modelId="{2075B3A8-DB25-5E40-BDDD-C2A9A3F545F9}" type="presParOf" srcId="{744335FA-2B74-6348-B6BC-37F666200889}" destId="{DE4B00C6-93CD-EA48-AD4C-D3FDA2F31988}" srcOrd="1" destOrd="0" presId="urn:microsoft.com/office/officeart/2005/8/layout/hierarchy1"/>
    <dgm:cxn modelId="{E193FB70-ECED-8541-A5BC-5B46EEB0EED2}" type="presParOf" srcId="{F945EDE4-E0FB-7C48-A62D-058B9D783369}" destId="{2DF3E283-5689-3F44-827B-435ABB0AC5CF}" srcOrd="1" destOrd="0" presId="urn:microsoft.com/office/officeart/2005/8/layout/hierarchy1"/>
    <dgm:cxn modelId="{9548C410-BC48-F345-8CAF-7C17837AFEC5}" type="presParOf" srcId="{2DF3E283-5689-3F44-827B-435ABB0AC5CF}" destId="{FDE4F6DD-F05D-4A45-849C-7F568B6A47B4}" srcOrd="0" destOrd="0" presId="urn:microsoft.com/office/officeart/2005/8/layout/hierarchy1"/>
    <dgm:cxn modelId="{D752E1AF-2F89-D743-B69E-CE43276D1F7F}" type="presParOf" srcId="{2DF3E283-5689-3F44-827B-435ABB0AC5CF}" destId="{7DE95EC3-684D-054B-9DD9-57E0CE9C67EE}" srcOrd="1" destOrd="0" presId="urn:microsoft.com/office/officeart/2005/8/layout/hierarchy1"/>
    <dgm:cxn modelId="{1A46B268-EACE-EA47-B6A5-C5C5A4234BF7}" type="presParOf" srcId="{7DE95EC3-684D-054B-9DD9-57E0CE9C67EE}" destId="{071F313C-5D38-8D4D-9754-18A3286581E3}" srcOrd="0" destOrd="0" presId="urn:microsoft.com/office/officeart/2005/8/layout/hierarchy1"/>
    <dgm:cxn modelId="{AEDC8828-3008-9D49-8EC1-03830E1C6429}" type="presParOf" srcId="{071F313C-5D38-8D4D-9754-18A3286581E3}" destId="{A3A52CAA-FF06-2B4C-A559-A8AF925AB580}" srcOrd="0" destOrd="0" presId="urn:microsoft.com/office/officeart/2005/8/layout/hierarchy1"/>
    <dgm:cxn modelId="{4CDFE828-24CB-384B-B01B-A4C432045619}" type="presParOf" srcId="{071F313C-5D38-8D4D-9754-18A3286581E3}" destId="{166C1A5B-2F2B-6346-BBA2-918BAE37896A}" srcOrd="1" destOrd="0" presId="urn:microsoft.com/office/officeart/2005/8/layout/hierarchy1"/>
    <dgm:cxn modelId="{7FEB3559-5393-1842-B3CE-E85E084DFDA9}" type="presParOf" srcId="{7DE95EC3-684D-054B-9DD9-57E0CE9C67EE}" destId="{9755FEEE-1468-E946-98CB-3AB3229C412B}" srcOrd="1" destOrd="0" presId="urn:microsoft.com/office/officeart/2005/8/layout/hierarchy1"/>
    <dgm:cxn modelId="{09265B5D-D5C3-3C4D-9DD2-AD725F9BC628}" type="presParOf" srcId="{9755FEEE-1468-E946-98CB-3AB3229C412B}" destId="{24FCE110-0366-8744-9E26-4B7139C7C50A}" srcOrd="0" destOrd="0" presId="urn:microsoft.com/office/officeart/2005/8/layout/hierarchy1"/>
    <dgm:cxn modelId="{ED1501B5-5BEC-6D4F-AA6F-EDF3AB4F8B76}" type="presParOf" srcId="{9755FEEE-1468-E946-98CB-3AB3229C412B}" destId="{64489F8E-D1AE-2642-8DD4-8CD68168C313}" srcOrd="1" destOrd="0" presId="urn:microsoft.com/office/officeart/2005/8/layout/hierarchy1"/>
    <dgm:cxn modelId="{26CF2ABF-06B9-1440-8DA8-B20F88EBB1F5}" type="presParOf" srcId="{64489F8E-D1AE-2642-8DD4-8CD68168C313}" destId="{D71D3809-5DEF-0444-9CDE-CF0ED587F685}" srcOrd="0" destOrd="0" presId="urn:microsoft.com/office/officeart/2005/8/layout/hierarchy1"/>
    <dgm:cxn modelId="{64E62DE9-6118-E646-882A-B9BB74075EF9}" type="presParOf" srcId="{D71D3809-5DEF-0444-9CDE-CF0ED587F685}" destId="{3B97A4D7-A874-C245-9AB0-640D457A3A1A}" srcOrd="0" destOrd="0" presId="urn:microsoft.com/office/officeart/2005/8/layout/hierarchy1"/>
    <dgm:cxn modelId="{CD9D9070-7CF7-1F4F-9674-BDD710A47ADD}" type="presParOf" srcId="{D71D3809-5DEF-0444-9CDE-CF0ED587F685}" destId="{2BFC011F-6220-D341-BFE0-528C6EE41DC5}" srcOrd="1" destOrd="0" presId="urn:microsoft.com/office/officeart/2005/8/layout/hierarchy1"/>
    <dgm:cxn modelId="{53509950-AADF-734C-B46B-9B88A601A7CE}" type="presParOf" srcId="{64489F8E-D1AE-2642-8DD4-8CD68168C313}" destId="{43C5BC25-9229-7244-AE41-7219868AF899}" srcOrd="1" destOrd="0" presId="urn:microsoft.com/office/officeart/2005/8/layout/hierarchy1"/>
    <dgm:cxn modelId="{010581BB-0050-4882-859C-E7C7561E8EB4}" type="presParOf" srcId="{43C5BC25-9229-7244-AE41-7219868AF899}" destId="{7D5C29F1-0B5B-EB41-A28E-CE6D1C38C0D0}" srcOrd="0" destOrd="0" presId="urn:microsoft.com/office/officeart/2005/8/layout/hierarchy1"/>
    <dgm:cxn modelId="{E79C290B-4D51-4405-8D65-CCD32B96915E}" type="presParOf" srcId="{43C5BC25-9229-7244-AE41-7219868AF899}" destId="{CABE7737-0286-B744-AEF0-D9D9C425B3BC}" srcOrd="1" destOrd="0" presId="urn:microsoft.com/office/officeart/2005/8/layout/hierarchy1"/>
    <dgm:cxn modelId="{4E651827-91D8-45B6-991A-EC225E3D0324}" type="presParOf" srcId="{CABE7737-0286-B744-AEF0-D9D9C425B3BC}" destId="{965EB240-5C55-E144-88F9-A4748AEBCD7F}" srcOrd="0" destOrd="0" presId="urn:microsoft.com/office/officeart/2005/8/layout/hierarchy1"/>
    <dgm:cxn modelId="{222C6A8A-3EB2-4A65-870E-325CCA8273C0}" type="presParOf" srcId="{965EB240-5C55-E144-88F9-A4748AEBCD7F}" destId="{7E4E368B-90DD-5D48-872B-019D4C11301B}" srcOrd="0" destOrd="0" presId="urn:microsoft.com/office/officeart/2005/8/layout/hierarchy1"/>
    <dgm:cxn modelId="{F627C0DA-3C3C-469F-A13E-4DA497A3A789}" type="presParOf" srcId="{965EB240-5C55-E144-88F9-A4748AEBCD7F}" destId="{688896EB-5CAB-AE49-8100-0270623F6293}" srcOrd="1" destOrd="0" presId="urn:microsoft.com/office/officeart/2005/8/layout/hierarchy1"/>
    <dgm:cxn modelId="{2C9A40AA-2A62-4F08-B64A-4FECEACFFB46}" type="presParOf" srcId="{CABE7737-0286-B744-AEF0-D9D9C425B3BC}" destId="{95904C1F-7E26-CD4D-AE2B-5F924E5C3335}" srcOrd="1" destOrd="0" presId="urn:microsoft.com/office/officeart/2005/8/layout/hierarchy1"/>
    <dgm:cxn modelId="{F3C502B0-D243-441C-9138-C17E16C950FD}" type="presParOf" srcId="{95904C1F-7E26-CD4D-AE2B-5F924E5C3335}" destId="{72EE6D57-FD1F-40EC-9F95-3F6C83F20B70}" srcOrd="0" destOrd="0" presId="urn:microsoft.com/office/officeart/2005/8/layout/hierarchy1"/>
    <dgm:cxn modelId="{C48A13B3-F275-4429-958E-15702E2EA06F}" type="presParOf" srcId="{95904C1F-7E26-CD4D-AE2B-5F924E5C3335}" destId="{219FA626-4950-4FDF-9093-D9AB97740966}" srcOrd="1" destOrd="0" presId="urn:microsoft.com/office/officeart/2005/8/layout/hierarchy1"/>
    <dgm:cxn modelId="{84C84A5F-ADA2-4997-95C1-6480A0524303}" type="presParOf" srcId="{219FA626-4950-4FDF-9093-D9AB97740966}" destId="{3B933C35-4315-427D-8DCD-5AB80D0B5D0D}" srcOrd="0" destOrd="0" presId="urn:microsoft.com/office/officeart/2005/8/layout/hierarchy1"/>
    <dgm:cxn modelId="{B1099E22-AA4F-4B9E-8D8F-9C86147FF415}" type="presParOf" srcId="{3B933C35-4315-427D-8DCD-5AB80D0B5D0D}" destId="{470B0C71-7F36-45F0-829F-1FD450A32118}" srcOrd="0" destOrd="0" presId="urn:microsoft.com/office/officeart/2005/8/layout/hierarchy1"/>
    <dgm:cxn modelId="{42DC9B38-E3E5-447B-8EF5-8C6515112CE8}" type="presParOf" srcId="{3B933C35-4315-427D-8DCD-5AB80D0B5D0D}" destId="{270FF600-43D4-41EE-B384-7E041879091A}" srcOrd="1" destOrd="0" presId="urn:microsoft.com/office/officeart/2005/8/layout/hierarchy1"/>
    <dgm:cxn modelId="{49A07455-B936-4ABC-9056-2079F1271F89}" type="presParOf" srcId="{219FA626-4950-4FDF-9093-D9AB97740966}" destId="{E64F4790-7D04-401A-9BBA-BC7FA4C5D0C6}" srcOrd="1" destOrd="0" presId="urn:microsoft.com/office/officeart/2005/8/layout/hierarchy1"/>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73098D-1C73-4692-99F6-B570AF27CAF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994A275-8819-4667-9E26-D23694CF411F}">
      <dgm:prSet phldrT="[Text]"/>
      <dgm:spPr/>
      <dgm:t>
        <a:bodyPr/>
        <a:lstStyle/>
        <a:p>
          <a:r>
            <a:rPr lang="en-US"/>
            <a:t>Staff Demographic File</a:t>
          </a:r>
        </a:p>
      </dgm:t>
    </dgm:pt>
    <dgm:pt modelId="{0D54DD2C-145B-495D-BDBF-D64DA4CFABDF}" type="parTrans" cxnId="{B6CC9C8D-7CDF-4DF8-958C-748EC817A250}">
      <dgm:prSet/>
      <dgm:spPr/>
      <dgm:t>
        <a:bodyPr/>
        <a:lstStyle/>
        <a:p>
          <a:endParaRPr lang="en-US"/>
        </a:p>
      </dgm:t>
    </dgm:pt>
    <dgm:pt modelId="{17F98F92-6B51-4675-9909-07A3B75837DF}" type="sibTrans" cxnId="{B6CC9C8D-7CDF-4DF8-958C-748EC817A250}">
      <dgm:prSet/>
      <dgm:spPr/>
      <dgm:t>
        <a:bodyPr/>
        <a:lstStyle/>
        <a:p>
          <a:endParaRPr lang="en-US"/>
        </a:p>
      </dgm:t>
    </dgm:pt>
    <dgm:pt modelId="{A07E2E51-46B1-4CD6-8710-49DF5C1CC34A}">
      <dgm:prSet phldrT="[Text]"/>
      <dgm:spPr/>
      <dgm:t>
        <a:bodyPr/>
        <a:lstStyle/>
        <a:p>
          <a:r>
            <a:rPr lang="en-US"/>
            <a:t>Staff Assignment File</a:t>
          </a:r>
        </a:p>
      </dgm:t>
    </dgm:pt>
    <dgm:pt modelId="{9870CB48-ECF6-4186-8C03-93C6C67B921E}" type="parTrans" cxnId="{962DF4DB-414E-46D3-B380-51DFFA9A3776}">
      <dgm:prSet/>
      <dgm:spPr/>
      <dgm:t>
        <a:bodyPr/>
        <a:lstStyle/>
        <a:p>
          <a:endParaRPr lang="en-US"/>
        </a:p>
      </dgm:t>
    </dgm:pt>
    <dgm:pt modelId="{855EE4C0-E8ED-46F4-9FCA-269A26D35DD8}" type="sibTrans" cxnId="{962DF4DB-414E-46D3-B380-51DFFA9A3776}">
      <dgm:prSet/>
      <dgm:spPr/>
      <dgm:t>
        <a:bodyPr/>
        <a:lstStyle/>
        <a:p>
          <a:endParaRPr lang="en-US"/>
        </a:p>
      </dgm:t>
    </dgm:pt>
    <dgm:pt modelId="{D68D0198-2A7A-4935-A561-A4AE038433CD}">
      <dgm:prSet phldrT="[Text]"/>
      <dgm:spPr/>
      <dgm:t>
        <a:bodyPr/>
        <a:lstStyle/>
        <a:p>
          <a:r>
            <a:rPr lang="en-US"/>
            <a:t>Course Section Enrollments</a:t>
          </a:r>
        </a:p>
      </dgm:t>
    </dgm:pt>
    <dgm:pt modelId="{3D8287F3-88F5-4311-B816-10F8D5144A42}" type="parTrans" cxnId="{79B263AC-B0D7-43BA-BE07-9FD3029857FA}">
      <dgm:prSet/>
      <dgm:spPr/>
      <dgm:t>
        <a:bodyPr/>
        <a:lstStyle/>
        <a:p>
          <a:endParaRPr lang="en-US"/>
        </a:p>
      </dgm:t>
    </dgm:pt>
    <dgm:pt modelId="{7E2C790F-B555-476F-9FB6-F4563300FB03}" type="sibTrans" cxnId="{79B263AC-B0D7-43BA-BE07-9FD3029857FA}">
      <dgm:prSet/>
      <dgm:spPr/>
      <dgm:t>
        <a:bodyPr/>
        <a:lstStyle/>
        <a:p>
          <a:endParaRPr lang="en-US"/>
        </a:p>
      </dgm:t>
    </dgm:pt>
    <dgm:pt modelId="{FC8D17BE-7D36-4E03-8439-CC79D1BBC4FD}">
      <dgm:prSet phldrT="[Text]"/>
      <dgm:spPr/>
      <dgm:t>
        <a:bodyPr/>
        <a:lstStyle/>
        <a:p>
          <a:r>
            <a:rPr lang="en-US"/>
            <a:t>Student Course Section Enrollments</a:t>
          </a:r>
        </a:p>
      </dgm:t>
    </dgm:pt>
    <dgm:pt modelId="{8E49A591-8CC1-448B-B27D-F5CB44472740}" type="parTrans" cxnId="{8F2C5042-7BDD-4145-AD9A-22555AC8C635}">
      <dgm:prSet/>
      <dgm:spPr/>
      <dgm:t>
        <a:bodyPr/>
        <a:lstStyle/>
        <a:p>
          <a:endParaRPr lang="en-US"/>
        </a:p>
      </dgm:t>
    </dgm:pt>
    <dgm:pt modelId="{FBC097DF-5C76-41BD-A025-F7E1B46ACA18}" type="sibTrans" cxnId="{8F2C5042-7BDD-4145-AD9A-22555AC8C635}">
      <dgm:prSet/>
      <dgm:spPr/>
      <dgm:t>
        <a:bodyPr/>
        <a:lstStyle/>
        <a:p>
          <a:endParaRPr lang="en-US"/>
        </a:p>
      </dgm:t>
    </dgm:pt>
    <dgm:pt modelId="{BCB0A828-5DB4-4799-B16E-E36C75EEE35D}" type="pres">
      <dgm:prSet presAssocID="{2D73098D-1C73-4692-99F6-B570AF27CAF2}" presName="diagram" presStyleCnt="0">
        <dgm:presLayoutVars>
          <dgm:dir/>
          <dgm:resizeHandles val="exact"/>
        </dgm:presLayoutVars>
      </dgm:prSet>
      <dgm:spPr/>
    </dgm:pt>
    <dgm:pt modelId="{651E9E20-4C26-4086-AF56-D2C3A75C93A7}" type="pres">
      <dgm:prSet presAssocID="{3994A275-8819-4667-9E26-D23694CF411F}" presName="node" presStyleLbl="node1" presStyleIdx="0" presStyleCnt="4">
        <dgm:presLayoutVars>
          <dgm:bulletEnabled val="1"/>
        </dgm:presLayoutVars>
      </dgm:prSet>
      <dgm:spPr/>
    </dgm:pt>
    <dgm:pt modelId="{6ADE9927-FC2A-4F28-948A-7B66849145DA}" type="pres">
      <dgm:prSet presAssocID="{17F98F92-6B51-4675-9909-07A3B75837DF}" presName="sibTrans" presStyleCnt="0"/>
      <dgm:spPr/>
    </dgm:pt>
    <dgm:pt modelId="{C3D85B37-00E4-4A01-9714-7B1DD76F71A2}" type="pres">
      <dgm:prSet presAssocID="{A07E2E51-46B1-4CD6-8710-49DF5C1CC34A}" presName="node" presStyleLbl="node1" presStyleIdx="1" presStyleCnt="4">
        <dgm:presLayoutVars>
          <dgm:bulletEnabled val="1"/>
        </dgm:presLayoutVars>
      </dgm:prSet>
      <dgm:spPr/>
    </dgm:pt>
    <dgm:pt modelId="{FF93FD5C-618C-4B20-846D-CE7DCF7EA390}" type="pres">
      <dgm:prSet presAssocID="{855EE4C0-E8ED-46F4-9FCA-269A26D35DD8}" presName="sibTrans" presStyleCnt="0"/>
      <dgm:spPr/>
    </dgm:pt>
    <dgm:pt modelId="{D05257B6-9F84-485D-85C4-6104F563F9DA}" type="pres">
      <dgm:prSet presAssocID="{D68D0198-2A7A-4935-A561-A4AE038433CD}" presName="node" presStyleLbl="node1" presStyleIdx="2" presStyleCnt="4">
        <dgm:presLayoutVars>
          <dgm:bulletEnabled val="1"/>
        </dgm:presLayoutVars>
      </dgm:prSet>
      <dgm:spPr/>
    </dgm:pt>
    <dgm:pt modelId="{0FEA049C-3C17-44A0-B17D-8598D8AC8122}" type="pres">
      <dgm:prSet presAssocID="{7E2C790F-B555-476F-9FB6-F4563300FB03}" presName="sibTrans" presStyleCnt="0"/>
      <dgm:spPr/>
    </dgm:pt>
    <dgm:pt modelId="{7D9669CE-5914-4DF0-BCCB-C8EFAA69942B}" type="pres">
      <dgm:prSet presAssocID="{FC8D17BE-7D36-4E03-8439-CC79D1BBC4FD}" presName="node" presStyleLbl="node1" presStyleIdx="3" presStyleCnt="4">
        <dgm:presLayoutVars>
          <dgm:bulletEnabled val="1"/>
        </dgm:presLayoutVars>
      </dgm:prSet>
      <dgm:spPr/>
    </dgm:pt>
  </dgm:ptLst>
  <dgm:cxnLst>
    <dgm:cxn modelId="{A0A35E0A-6688-4119-9636-12E408FB0AE4}" type="presOf" srcId="{3994A275-8819-4667-9E26-D23694CF411F}" destId="{651E9E20-4C26-4086-AF56-D2C3A75C93A7}" srcOrd="0" destOrd="0" presId="urn:microsoft.com/office/officeart/2005/8/layout/default"/>
    <dgm:cxn modelId="{8F2C5042-7BDD-4145-AD9A-22555AC8C635}" srcId="{2D73098D-1C73-4692-99F6-B570AF27CAF2}" destId="{FC8D17BE-7D36-4E03-8439-CC79D1BBC4FD}" srcOrd="3" destOrd="0" parTransId="{8E49A591-8CC1-448B-B27D-F5CB44472740}" sibTransId="{FBC097DF-5C76-41BD-A025-F7E1B46ACA18}"/>
    <dgm:cxn modelId="{3780165A-B14A-4AB7-AC16-FF9467C98248}" type="presOf" srcId="{2D73098D-1C73-4692-99F6-B570AF27CAF2}" destId="{BCB0A828-5DB4-4799-B16E-E36C75EEE35D}" srcOrd="0" destOrd="0" presId="urn:microsoft.com/office/officeart/2005/8/layout/default"/>
    <dgm:cxn modelId="{0C27E67C-FA42-484C-B45C-695B89CFBF63}" type="presOf" srcId="{FC8D17BE-7D36-4E03-8439-CC79D1BBC4FD}" destId="{7D9669CE-5914-4DF0-BCCB-C8EFAA69942B}" srcOrd="0" destOrd="0" presId="urn:microsoft.com/office/officeart/2005/8/layout/default"/>
    <dgm:cxn modelId="{B6CC9C8D-7CDF-4DF8-958C-748EC817A250}" srcId="{2D73098D-1C73-4692-99F6-B570AF27CAF2}" destId="{3994A275-8819-4667-9E26-D23694CF411F}" srcOrd="0" destOrd="0" parTransId="{0D54DD2C-145B-495D-BDBF-D64DA4CFABDF}" sibTransId="{17F98F92-6B51-4675-9909-07A3B75837DF}"/>
    <dgm:cxn modelId="{79B263AC-B0D7-43BA-BE07-9FD3029857FA}" srcId="{2D73098D-1C73-4692-99F6-B570AF27CAF2}" destId="{D68D0198-2A7A-4935-A561-A4AE038433CD}" srcOrd="2" destOrd="0" parTransId="{3D8287F3-88F5-4311-B816-10F8D5144A42}" sibTransId="{7E2C790F-B555-476F-9FB6-F4563300FB03}"/>
    <dgm:cxn modelId="{962DF4DB-414E-46D3-B380-51DFFA9A3776}" srcId="{2D73098D-1C73-4692-99F6-B570AF27CAF2}" destId="{A07E2E51-46B1-4CD6-8710-49DF5C1CC34A}" srcOrd="1" destOrd="0" parTransId="{9870CB48-ECF6-4186-8C03-93C6C67B921E}" sibTransId="{855EE4C0-E8ED-46F4-9FCA-269A26D35DD8}"/>
    <dgm:cxn modelId="{4BDB59DE-7FB2-4168-9FCB-A2127EF3F904}" type="presOf" srcId="{D68D0198-2A7A-4935-A561-A4AE038433CD}" destId="{D05257B6-9F84-485D-85C4-6104F563F9DA}" srcOrd="0" destOrd="0" presId="urn:microsoft.com/office/officeart/2005/8/layout/default"/>
    <dgm:cxn modelId="{B26B22EF-5C5E-4CB4-B4E5-A025138086F8}" type="presOf" srcId="{A07E2E51-46B1-4CD6-8710-49DF5C1CC34A}" destId="{C3D85B37-00E4-4A01-9714-7B1DD76F71A2}" srcOrd="0" destOrd="0" presId="urn:microsoft.com/office/officeart/2005/8/layout/default"/>
    <dgm:cxn modelId="{6547C1AB-5ECD-4F57-BFCC-C21844D93610}" type="presParOf" srcId="{BCB0A828-5DB4-4799-B16E-E36C75EEE35D}" destId="{651E9E20-4C26-4086-AF56-D2C3A75C93A7}" srcOrd="0" destOrd="0" presId="urn:microsoft.com/office/officeart/2005/8/layout/default"/>
    <dgm:cxn modelId="{DA1FB54A-0102-44A6-A817-AE8F3D6DC5CF}" type="presParOf" srcId="{BCB0A828-5DB4-4799-B16E-E36C75EEE35D}" destId="{6ADE9927-FC2A-4F28-948A-7B66849145DA}" srcOrd="1" destOrd="0" presId="urn:microsoft.com/office/officeart/2005/8/layout/default"/>
    <dgm:cxn modelId="{763CEE38-BF7D-4E46-B352-8A174FE99E2B}" type="presParOf" srcId="{BCB0A828-5DB4-4799-B16E-E36C75EEE35D}" destId="{C3D85B37-00E4-4A01-9714-7B1DD76F71A2}" srcOrd="2" destOrd="0" presId="urn:microsoft.com/office/officeart/2005/8/layout/default"/>
    <dgm:cxn modelId="{54940963-196D-4C19-AEB1-82A39964959E}" type="presParOf" srcId="{BCB0A828-5DB4-4799-B16E-E36C75EEE35D}" destId="{FF93FD5C-618C-4B20-846D-CE7DCF7EA390}" srcOrd="3" destOrd="0" presId="urn:microsoft.com/office/officeart/2005/8/layout/default"/>
    <dgm:cxn modelId="{6589BBB2-EE65-4AB1-BB37-1D3A03249EA8}" type="presParOf" srcId="{BCB0A828-5DB4-4799-B16E-E36C75EEE35D}" destId="{D05257B6-9F84-485D-85C4-6104F563F9DA}" srcOrd="4" destOrd="0" presId="urn:microsoft.com/office/officeart/2005/8/layout/default"/>
    <dgm:cxn modelId="{EEBC3EAB-670E-4C92-8843-22620C6D0AC3}" type="presParOf" srcId="{BCB0A828-5DB4-4799-B16E-E36C75EEE35D}" destId="{0FEA049C-3C17-44A0-B17D-8598D8AC8122}" srcOrd="5" destOrd="0" presId="urn:microsoft.com/office/officeart/2005/8/layout/default"/>
    <dgm:cxn modelId="{83EFC8E2-523F-4843-843D-2EF3D7C20F6D}" type="presParOf" srcId="{BCB0A828-5DB4-4799-B16E-E36C75EEE35D}" destId="{7D9669CE-5914-4DF0-BCCB-C8EFAA69942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DC8215-CB61-4C84-B3C5-B41BA531AF1A}" type="doc">
      <dgm:prSet loTypeId="urn:microsoft.com/office/officeart/2005/8/layout/hList7" loCatId="list" qsTypeId="urn:microsoft.com/office/officeart/2005/8/quickstyle/simple2" qsCatId="simple" csTypeId="urn:microsoft.com/office/officeart/2005/8/colors/accent2_2" csCatId="accent2" phldr="1"/>
      <dgm:spPr/>
      <dgm:t>
        <a:bodyPr/>
        <a:lstStyle/>
        <a:p>
          <a:endParaRPr lang="en-US"/>
        </a:p>
      </dgm:t>
    </dgm:pt>
    <dgm:pt modelId="{906E8AC0-A110-4D9D-84FE-DC2F1479EECF}">
      <dgm:prSet phldrT="[Text]" custT="1"/>
      <dgm:spPr>
        <a:solidFill>
          <a:schemeClr val="accent3">
            <a:lumMod val="20000"/>
            <a:lumOff val="80000"/>
          </a:schemeClr>
        </a:solidFill>
      </dgm:spPr>
      <dgm:t>
        <a:bodyPr/>
        <a:lstStyle/>
        <a:p>
          <a:r>
            <a:rPr lang="en-US" sz="1800" b="1" u="none" dirty="0">
              <a:solidFill>
                <a:schemeClr val="tx2"/>
              </a:solidFill>
            </a:rPr>
            <a:t>CALPADS ACTIVITIES</a:t>
          </a:r>
        </a:p>
      </dgm:t>
    </dgm:pt>
    <dgm:pt modelId="{78A853EE-6287-4154-B78F-D0EA19EC0258}" type="parTrans" cxnId="{003A3EAB-6C45-4621-9B00-D85F70499B86}">
      <dgm:prSet/>
      <dgm:spPr/>
      <dgm:t>
        <a:bodyPr/>
        <a:lstStyle/>
        <a:p>
          <a:endParaRPr lang="en-US"/>
        </a:p>
      </dgm:t>
    </dgm:pt>
    <dgm:pt modelId="{50BDF63E-D2FB-450E-AFB7-3384DFCF6C02}" type="sibTrans" cxnId="{003A3EAB-6C45-4621-9B00-D85F70499B86}">
      <dgm:prSet/>
      <dgm:spPr/>
      <dgm:t>
        <a:bodyPr/>
        <a:lstStyle/>
        <a:p>
          <a:endParaRPr lang="en-US"/>
        </a:p>
      </dgm:t>
    </dgm:pt>
    <dgm:pt modelId="{47072435-2A4A-46E3-A841-BAEC0AA4B671}">
      <dgm:prSet phldrT="[Text]" custT="1"/>
      <dgm:spPr>
        <a:solidFill>
          <a:schemeClr val="accent3">
            <a:lumMod val="20000"/>
            <a:lumOff val="80000"/>
          </a:schemeClr>
        </a:solidFill>
      </dgm:spPr>
      <dgm:t>
        <a:bodyPr/>
        <a:lstStyle/>
        <a:p>
          <a:r>
            <a:rPr lang="en-US" sz="1600" dirty="0">
              <a:solidFill>
                <a:schemeClr val="tx2"/>
              </a:solidFill>
            </a:rPr>
            <a:t>Stakeholders</a:t>
          </a:r>
        </a:p>
      </dgm:t>
    </dgm:pt>
    <dgm:pt modelId="{68525809-9DD3-4A46-91D7-FB62DE3E218C}" type="parTrans" cxnId="{F98EA5AA-C11A-4D4E-959F-82F8F3BC3B5B}">
      <dgm:prSet/>
      <dgm:spPr/>
      <dgm:t>
        <a:bodyPr/>
        <a:lstStyle/>
        <a:p>
          <a:endParaRPr lang="en-US"/>
        </a:p>
      </dgm:t>
    </dgm:pt>
    <dgm:pt modelId="{2031BD36-9B76-4E08-B45A-A9A93BF9B520}" type="sibTrans" cxnId="{F98EA5AA-C11A-4D4E-959F-82F8F3BC3B5B}">
      <dgm:prSet/>
      <dgm:spPr/>
      <dgm:t>
        <a:bodyPr/>
        <a:lstStyle/>
        <a:p>
          <a:endParaRPr lang="en-US"/>
        </a:p>
      </dgm:t>
    </dgm:pt>
    <dgm:pt modelId="{D685B77B-6C08-416C-BD7E-22C39AADCB1D}">
      <dgm:prSet phldrT="[Text]" custT="1"/>
      <dgm:spPr>
        <a:solidFill>
          <a:schemeClr val="accent4">
            <a:lumMod val="20000"/>
            <a:lumOff val="80000"/>
          </a:schemeClr>
        </a:solidFill>
      </dgm:spPr>
      <dgm:t>
        <a:bodyPr/>
        <a:lstStyle/>
        <a:p>
          <a:r>
            <a:rPr lang="en-US" sz="1800" b="1" u="none" dirty="0">
              <a:solidFill>
                <a:schemeClr val="tx2"/>
              </a:solidFill>
            </a:rPr>
            <a:t>LOCAL SYSTEMS ACTIVITIES</a:t>
          </a:r>
        </a:p>
      </dgm:t>
    </dgm:pt>
    <dgm:pt modelId="{25830F4D-F3CC-4C39-A0AC-667E68905E90}" type="parTrans" cxnId="{EFDAAF0E-27BA-4D17-B9DE-4ED9DD554EE0}">
      <dgm:prSet/>
      <dgm:spPr/>
      <dgm:t>
        <a:bodyPr/>
        <a:lstStyle/>
        <a:p>
          <a:endParaRPr lang="en-US"/>
        </a:p>
      </dgm:t>
    </dgm:pt>
    <dgm:pt modelId="{5E6A09C1-BD4D-4889-BFAA-DBC7AF79F1FF}" type="sibTrans" cxnId="{EFDAAF0E-27BA-4D17-B9DE-4ED9DD554EE0}">
      <dgm:prSet/>
      <dgm:spPr/>
      <dgm:t>
        <a:bodyPr/>
        <a:lstStyle/>
        <a:p>
          <a:endParaRPr lang="en-US"/>
        </a:p>
      </dgm:t>
    </dgm:pt>
    <dgm:pt modelId="{535E3897-06D7-470F-82E5-E64CAAD07342}">
      <dgm:prSet phldrT="[Text]" custT="1"/>
      <dgm:spPr>
        <a:solidFill>
          <a:schemeClr val="accent4">
            <a:lumMod val="20000"/>
            <a:lumOff val="80000"/>
          </a:schemeClr>
        </a:solidFill>
      </dgm:spPr>
      <dgm:t>
        <a:bodyPr/>
        <a:lstStyle/>
        <a:p>
          <a:r>
            <a:rPr lang="en-US" sz="1600" dirty="0">
              <a:solidFill>
                <a:schemeClr val="tx2"/>
              </a:solidFill>
            </a:rPr>
            <a:t>HR &amp; staff data</a:t>
          </a:r>
        </a:p>
      </dgm:t>
    </dgm:pt>
    <dgm:pt modelId="{FDE1F441-715C-4B0F-8ADF-E4C52A367F1B}" type="parTrans" cxnId="{752446E3-5262-4BF8-BF22-B1DBAAAED7A3}">
      <dgm:prSet/>
      <dgm:spPr/>
      <dgm:t>
        <a:bodyPr/>
        <a:lstStyle/>
        <a:p>
          <a:endParaRPr lang="en-US"/>
        </a:p>
      </dgm:t>
    </dgm:pt>
    <dgm:pt modelId="{5E1391DD-5C7F-4F03-A590-AA5CCB864524}" type="sibTrans" cxnId="{752446E3-5262-4BF8-BF22-B1DBAAAED7A3}">
      <dgm:prSet/>
      <dgm:spPr/>
      <dgm:t>
        <a:bodyPr/>
        <a:lstStyle/>
        <a:p>
          <a:endParaRPr lang="en-US"/>
        </a:p>
      </dgm:t>
    </dgm:pt>
    <dgm:pt modelId="{2CE4342B-740D-46F5-AB86-1CAE6165600E}">
      <dgm:prSet phldrT="[Text]" custT="1"/>
      <dgm:spPr>
        <a:solidFill>
          <a:schemeClr val="accent4">
            <a:lumMod val="20000"/>
            <a:lumOff val="80000"/>
          </a:schemeClr>
        </a:solidFill>
      </dgm:spPr>
      <dgm:t>
        <a:bodyPr/>
        <a:lstStyle/>
        <a:p>
          <a:r>
            <a:rPr lang="en-US" sz="1600" dirty="0">
              <a:solidFill>
                <a:schemeClr val="tx2"/>
              </a:solidFill>
            </a:rPr>
            <a:t>Audit Data</a:t>
          </a:r>
        </a:p>
      </dgm:t>
    </dgm:pt>
    <dgm:pt modelId="{7175BDF6-5046-4D6C-9D2A-B9E6F51F409D}" type="parTrans" cxnId="{EDE59CFE-F233-4EC5-896A-F0A676131DA6}">
      <dgm:prSet/>
      <dgm:spPr/>
      <dgm:t>
        <a:bodyPr/>
        <a:lstStyle/>
        <a:p>
          <a:endParaRPr lang="en-US"/>
        </a:p>
      </dgm:t>
    </dgm:pt>
    <dgm:pt modelId="{392D162B-5660-46DE-9CC6-6897BEE74D0B}" type="sibTrans" cxnId="{EDE59CFE-F233-4EC5-896A-F0A676131DA6}">
      <dgm:prSet/>
      <dgm:spPr/>
      <dgm:t>
        <a:bodyPr/>
        <a:lstStyle/>
        <a:p>
          <a:endParaRPr lang="en-US"/>
        </a:p>
      </dgm:t>
    </dgm:pt>
    <dgm:pt modelId="{ED8347D6-E91A-4DD4-BD90-174F962F26B3}">
      <dgm:prSet phldrT="[Text]" custT="1"/>
      <dgm:spPr>
        <a:solidFill>
          <a:schemeClr val="accent3">
            <a:lumMod val="20000"/>
            <a:lumOff val="80000"/>
          </a:schemeClr>
        </a:solidFill>
      </dgm:spPr>
      <dgm:t>
        <a:bodyPr/>
        <a:lstStyle/>
        <a:p>
          <a:r>
            <a:rPr lang="en-US" sz="1600" dirty="0">
              <a:solidFill>
                <a:schemeClr val="tx2"/>
              </a:solidFill>
            </a:rPr>
            <a:t>Review changes</a:t>
          </a:r>
        </a:p>
      </dgm:t>
    </dgm:pt>
    <dgm:pt modelId="{3B5D2345-F1F6-4A24-BD5A-954B243B08DA}" type="parTrans" cxnId="{CA611BD5-D7CC-463D-9462-BC955B9CF76E}">
      <dgm:prSet/>
      <dgm:spPr/>
      <dgm:t>
        <a:bodyPr/>
        <a:lstStyle/>
        <a:p>
          <a:endParaRPr lang="en-US"/>
        </a:p>
      </dgm:t>
    </dgm:pt>
    <dgm:pt modelId="{DF8FBAB9-D7BB-4B1D-BB08-7F00D5EBE6A8}" type="sibTrans" cxnId="{CA611BD5-D7CC-463D-9462-BC955B9CF76E}">
      <dgm:prSet/>
      <dgm:spPr/>
      <dgm:t>
        <a:bodyPr/>
        <a:lstStyle/>
        <a:p>
          <a:endParaRPr lang="en-US"/>
        </a:p>
      </dgm:t>
    </dgm:pt>
    <dgm:pt modelId="{A291BEEC-2FA2-49C8-92BF-A3CCA25DA045}">
      <dgm:prSet phldrT="[Text]" custT="1"/>
      <dgm:spPr>
        <a:solidFill>
          <a:schemeClr val="accent3">
            <a:lumMod val="20000"/>
            <a:lumOff val="80000"/>
          </a:schemeClr>
        </a:solidFill>
      </dgm:spPr>
      <dgm:t>
        <a:bodyPr/>
        <a:lstStyle/>
        <a:p>
          <a:r>
            <a:rPr lang="en-US" sz="1600" dirty="0">
              <a:solidFill>
                <a:schemeClr val="tx2"/>
              </a:solidFill>
            </a:rPr>
            <a:t>CALPADS accounts</a:t>
          </a:r>
        </a:p>
      </dgm:t>
    </dgm:pt>
    <dgm:pt modelId="{44BF94B2-B91B-43E4-B5DD-0D1646D51617}" type="parTrans" cxnId="{B20D3984-9ADA-4445-865A-163CEDA03785}">
      <dgm:prSet/>
      <dgm:spPr/>
      <dgm:t>
        <a:bodyPr/>
        <a:lstStyle/>
        <a:p>
          <a:endParaRPr lang="en-US"/>
        </a:p>
      </dgm:t>
    </dgm:pt>
    <dgm:pt modelId="{627638A7-7E7B-4758-9471-0A8E0DC52304}" type="sibTrans" cxnId="{B20D3984-9ADA-4445-865A-163CEDA03785}">
      <dgm:prSet/>
      <dgm:spPr/>
      <dgm:t>
        <a:bodyPr/>
        <a:lstStyle/>
        <a:p>
          <a:endParaRPr lang="en-US"/>
        </a:p>
      </dgm:t>
    </dgm:pt>
    <dgm:pt modelId="{D24FA933-43C2-C748-8A8E-2FB4834FD6E5}">
      <dgm:prSet phldrT="[Text]" custT="1"/>
      <dgm:spPr>
        <a:solidFill>
          <a:schemeClr val="accent3">
            <a:lumMod val="20000"/>
            <a:lumOff val="80000"/>
          </a:schemeClr>
        </a:solidFill>
      </dgm:spPr>
      <dgm:t>
        <a:bodyPr/>
        <a:lstStyle/>
        <a:p>
          <a:r>
            <a:rPr lang="en-US" sz="1600" dirty="0">
              <a:solidFill>
                <a:schemeClr val="tx2"/>
              </a:solidFill>
            </a:rPr>
            <a:t>Fall calendar</a:t>
          </a:r>
        </a:p>
      </dgm:t>
    </dgm:pt>
    <dgm:pt modelId="{C2407BCC-4F58-D349-B302-32C184C95662}" type="parTrans" cxnId="{B7DF5E66-AC04-2243-9F9E-ED4082AA0B31}">
      <dgm:prSet/>
      <dgm:spPr/>
      <dgm:t>
        <a:bodyPr/>
        <a:lstStyle/>
        <a:p>
          <a:endParaRPr lang="en-US"/>
        </a:p>
      </dgm:t>
    </dgm:pt>
    <dgm:pt modelId="{D4AEF4E1-9A46-B941-ABD7-36BA235CA818}" type="sibTrans" cxnId="{B7DF5E66-AC04-2243-9F9E-ED4082AA0B31}">
      <dgm:prSet/>
      <dgm:spPr/>
      <dgm:t>
        <a:bodyPr/>
        <a:lstStyle/>
        <a:p>
          <a:endParaRPr lang="en-US"/>
        </a:p>
      </dgm:t>
    </dgm:pt>
    <dgm:pt modelId="{24657EF9-5E10-5747-8437-F17A54FC0D92}">
      <dgm:prSet phldrT="[Text]" custT="1"/>
      <dgm:spPr>
        <a:solidFill>
          <a:schemeClr val="accent3">
            <a:lumMod val="20000"/>
            <a:lumOff val="80000"/>
          </a:schemeClr>
        </a:solidFill>
      </dgm:spPr>
      <dgm:t>
        <a:bodyPr/>
        <a:lstStyle/>
        <a:p>
          <a:r>
            <a:rPr lang="en-US" sz="1600" dirty="0">
              <a:solidFill>
                <a:schemeClr val="tx2"/>
              </a:solidFill>
            </a:rPr>
            <a:t>Clear errors by Feb 6, 2026</a:t>
          </a:r>
          <a:r>
            <a:rPr lang="en-US" sz="1600" baseline="0" dirty="0">
              <a:solidFill>
                <a:schemeClr val="tx2"/>
              </a:solidFill>
            </a:rPr>
            <a:t>!</a:t>
          </a:r>
          <a:endParaRPr lang="en-US" sz="1600" dirty="0">
            <a:solidFill>
              <a:schemeClr val="tx2"/>
            </a:solidFill>
          </a:endParaRPr>
        </a:p>
      </dgm:t>
    </dgm:pt>
    <dgm:pt modelId="{883146E6-9BF6-9A43-9DD1-95DE252CD9EE}" type="parTrans" cxnId="{062145A7-F4AA-9E42-BD6D-6B0883EF751F}">
      <dgm:prSet/>
      <dgm:spPr/>
      <dgm:t>
        <a:bodyPr/>
        <a:lstStyle/>
        <a:p>
          <a:endParaRPr lang="en-US"/>
        </a:p>
      </dgm:t>
    </dgm:pt>
    <dgm:pt modelId="{A0827F1B-F744-BA47-85BC-12B50FC4CADD}" type="sibTrans" cxnId="{062145A7-F4AA-9E42-BD6D-6B0883EF751F}">
      <dgm:prSet/>
      <dgm:spPr/>
      <dgm:t>
        <a:bodyPr/>
        <a:lstStyle/>
        <a:p>
          <a:endParaRPr lang="en-US"/>
        </a:p>
      </dgm:t>
    </dgm:pt>
    <dgm:pt modelId="{1D926851-3332-7547-9395-395B8095E0B1}">
      <dgm:prSet phldrT="[Text]" custT="1"/>
      <dgm:spPr>
        <a:solidFill>
          <a:schemeClr val="accent4">
            <a:lumMod val="20000"/>
            <a:lumOff val="80000"/>
          </a:schemeClr>
        </a:solidFill>
      </dgm:spPr>
      <dgm:t>
        <a:bodyPr/>
        <a:lstStyle/>
        <a:p>
          <a:r>
            <a:rPr lang="en-US" sz="1600" dirty="0">
              <a:solidFill>
                <a:schemeClr val="tx2"/>
              </a:solidFill>
            </a:rPr>
            <a:t>Validations</a:t>
          </a:r>
        </a:p>
      </dgm:t>
    </dgm:pt>
    <dgm:pt modelId="{AFFA5DD1-AD11-E34E-9740-088F37FEEBE4}" type="parTrans" cxnId="{4C283262-11B4-8841-B12B-D988357D6A5F}">
      <dgm:prSet/>
      <dgm:spPr/>
      <dgm:t>
        <a:bodyPr/>
        <a:lstStyle/>
        <a:p>
          <a:endParaRPr lang="en-US"/>
        </a:p>
      </dgm:t>
    </dgm:pt>
    <dgm:pt modelId="{9F223D5D-4BDD-CE4D-8A17-113CC12CDF16}" type="sibTrans" cxnId="{4C283262-11B4-8841-B12B-D988357D6A5F}">
      <dgm:prSet/>
      <dgm:spPr/>
      <dgm:t>
        <a:bodyPr/>
        <a:lstStyle/>
        <a:p>
          <a:endParaRPr lang="en-US"/>
        </a:p>
      </dgm:t>
    </dgm:pt>
    <dgm:pt modelId="{02B70A73-1AD2-1341-9AC5-7BD9106EDD76}">
      <dgm:prSet phldrT="[Text]" custT="1"/>
      <dgm:spPr>
        <a:solidFill>
          <a:schemeClr val="accent3">
            <a:lumMod val="20000"/>
            <a:lumOff val="80000"/>
          </a:schemeClr>
        </a:solidFill>
      </dgm:spPr>
      <dgm:t>
        <a:bodyPr/>
        <a:lstStyle/>
        <a:p>
          <a:r>
            <a:rPr lang="en-US" sz="1600" dirty="0">
              <a:solidFill>
                <a:schemeClr val="tx2"/>
              </a:solidFill>
            </a:rPr>
            <a:t>Error correction strategy</a:t>
          </a:r>
        </a:p>
      </dgm:t>
    </dgm:pt>
    <dgm:pt modelId="{81840076-F946-6A4F-B288-394BA375BF54}" type="parTrans" cxnId="{69B16517-ECA8-5645-A2F8-F3CC482F7D25}">
      <dgm:prSet/>
      <dgm:spPr/>
      <dgm:t>
        <a:bodyPr/>
        <a:lstStyle/>
        <a:p>
          <a:endParaRPr lang="en-US"/>
        </a:p>
      </dgm:t>
    </dgm:pt>
    <dgm:pt modelId="{39DCBB20-932A-F243-B531-641FCF14F62E}" type="sibTrans" cxnId="{69B16517-ECA8-5645-A2F8-F3CC482F7D25}">
      <dgm:prSet/>
      <dgm:spPr/>
      <dgm:t>
        <a:bodyPr/>
        <a:lstStyle/>
        <a:p>
          <a:endParaRPr lang="en-US"/>
        </a:p>
      </dgm:t>
    </dgm:pt>
    <dgm:pt modelId="{01CDD253-CA9D-4765-8132-929A2B55098F}" type="pres">
      <dgm:prSet presAssocID="{B1DC8215-CB61-4C84-B3C5-B41BA531AF1A}" presName="Name0" presStyleCnt="0">
        <dgm:presLayoutVars>
          <dgm:dir/>
          <dgm:resizeHandles val="exact"/>
        </dgm:presLayoutVars>
      </dgm:prSet>
      <dgm:spPr/>
    </dgm:pt>
    <dgm:pt modelId="{67992DC5-F204-4976-835E-A5FD3EDD030C}" type="pres">
      <dgm:prSet presAssocID="{B1DC8215-CB61-4C84-B3C5-B41BA531AF1A}" presName="fgShape" presStyleLbl="fgShp" presStyleIdx="0" presStyleCnt="1"/>
      <dgm:spPr>
        <a:solidFill>
          <a:srgbClr val="58AFDE"/>
        </a:solidFill>
      </dgm:spPr>
    </dgm:pt>
    <dgm:pt modelId="{F44AB2ED-42EA-443C-8E70-AB4600DA959F}" type="pres">
      <dgm:prSet presAssocID="{B1DC8215-CB61-4C84-B3C5-B41BA531AF1A}" presName="linComp" presStyleCnt="0"/>
      <dgm:spPr/>
    </dgm:pt>
    <dgm:pt modelId="{088A7067-8AC1-4DA8-94BA-2C837A82E70E}" type="pres">
      <dgm:prSet presAssocID="{906E8AC0-A110-4D9D-84FE-DC2F1479EECF}" presName="compNode" presStyleCnt="0"/>
      <dgm:spPr/>
    </dgm:pt>
    <dgm:pt modelId="{9FC6ED34-B1B3-4D08-B71F-B9BE7DB8E346}" type="pres">
      <dgm:prSet presAssocID="{906E8AC0-A110-4D9D-84FE-DC2F1479EECF}" presName="bkgdShape" presStyleLbl="node1" presStyleIdx="0" presStyleCnt="2" custLinFactNeighborX="-1513"/>
      <dgm:spPr/>
    </dgm:pt>
    <dgm:pt modelId="{DCA8BAB2-B97B-425B-A6F8-E03D199F529F}" type="pres">
      <dgm:prSet presAssocID="{906E8AC0-A110-4D9D-84FE-DC2F1479EECF}" presName="nodeTx" presStyleLbl="node1" presStyleIdx="0" presStyleCnt="2">
        <dgm:presLayoutVars>
          <dgm:bulletEnabled val="1"/>
        </dgm:presLayoutVars>
      </dgm:prSet>
      <dgm:spPr/>
    </dgm:pt>
    <dgm:pt modelId="{9C60708F-252C-43E3-91D2-F6BE51C8E120}" type="pres">
      <dgm:prSet presAssocID="{906E8AC0-A110-4D9D-84FE-DC2F1479EECF}" presName="invisiNode" presStyleLbl="node1" presStyleIdx="0" presStyleCnt="2"/>
      <dgm:spPr/>
    </dgm:pt>
    <dgm:pt modelId="{EF262AFF-CDEC-45A7-A692-E898B7E4D195}" type="pres">
      <dgm:prSet presAssocID="{906E8AC0-A110-4D9D-84FE-DC2F1479EECF}" presName="imagNode" presStyleLbl="fgImgPlace1" presStyleIdx="0" presStyleCnt="2"/>
      <dgm:spPr>
        <a:blipFill>
          <a:blip xmlns:r="http://schemas.openxmlformats.org/officeDocument/2006/relationships" r:embed="rId1"/>
          <a:srcRect/>
          <a:stretch>
            <a:fillRect l="-25000" r="-25000"/>
          </a:stretch>
        </a:blipFill>
      </dgm:spPr>
    </dgm:pt>
    <dgm:pt modelId="{00741D64-EA3B-4EC9-AF07-D7CC091B3922}" type="pres">
      <dgm:prSet presAssocID="{50BDF63E-D2FB-450E-AFB7-3384DFCF6C02}" presName="sibTrans" presStyleLbl="sibTrans2D1" presStyleIdx="0" presStyleCnt="0"/>
      <dgm:spPr/>
    </dgm:pt>
    <dgm:pt modelId="{8D4C78D1-4A21-47F4-B936-657F8F324573}" type="pres">
      <dgm:prSet presAssocID="{D685B77B-6C08-416C-BD7E-22C39AADCB1D}" presName="compNode" presStyleCnt="0"/>
      <dgm:spPr/>
    </dgm:pt>
    <dgm:pt modelId="{B764EEA8-8864-4792-8D37-24E31AC38E5C}" type="pres">
      <dgm:prSet presAssocID="{D685B77B-6C08-416C-BD7E-22C39AADCB1D}" presName="bkgdShape" presStyleLbl="node1" presStyleIdx="1" presStyleCnt="2" custLinFactNeighborX="-146"/>
      <dgm:spPr/>
    </dgm:pt>
    <dgm:pt modelId="{A43AB094-2D0D-4531-AA22-9C3DE987329A}" type="pres">
      <dgm:prSet presAssocID="{D685B77B-6C08-416C-BD7E-22C39AADCB1D}" presName="nodeTx" presStyleLbl="node1" presStyleIdx="1" presStyleCnt="2">
        <dgm:presLayoutVars>
          <dgm:bulletEnabled val="1"/>
        </dgm:presLayoutVars>
      </dgm:prSet>
      <dgm:spPr/>
    </dgm:pt>
    <dgm:pt modelId="{94F4F3BC-A401-4000-B306-B0A9927A3922}" type="pres">
      <dgm:prSet presAssocID="{D685B77B-6C08-416C-BD7E-22C39AADCB1D}" presName="invisiNode" presStyleLbl="node1" presStyleIdx="1" presStyleCnt="2"/>
      <dgm:spPr/>
    </dgm:pt>
    <dgm:pt modelId="{26E17BC8-5437-4C4D-BEAD-54F601C1BC7E}" type="pres">
      <dgm:prSet presAssocID="{D685B77B-6C08-416C-BD7E-22C39AADCB1D}" presName="imagNode" presStyleLbl="fgImgPlace1" presStyleIdx="1" presStyleCnt="2" custLinFactNeighborX="-4506" custLinFactNeighborY="165"/>
      <dgm:spPr>
        <a:blipFill>
          <a:blip xmlns:r="http://schemas.openxmlformats.org/officeDocument/2006/relationships" r:embed="rId2"/>
          <a:srcRect/>
          <a:stretch>
            <a:fillRect t="-25000" b="-25000"/>
          </a:stretch>
        </a:blipFill>
      </dgm:spPr>
    </dgm:pt>
  </dgm:ptLst>
  <dgm:cxnLst>
    <dgm:cxn modelId="{FBDB3E06-0CDA-4FAE-AB27-0D04A1610165}" type="presOf" srcId="{535E3897-06D7-470F-82E5-E64CAAD07342}" destId="{A43AB094-2D0D-4531-AA22-9C3DE987329A}" srcOrd="1" destOrd="1" presId="urn:microsoft.com/office/officeart/2005/8/layout/hList7"/>
    <dgm:cxn modelId="{F9D93C0B-0186-440A-AADC-5E3A1B7134A8}" type="presOf" srcId="{D685B77B-6C08-416C-BD7E-22C39AADCB1D}" destId="{A43AB094-2D0D-4531-AA22-9C3DE987329A}" srcOrd="1" destOrd="0" presId="urn:microsoft.com/office/officeart/2005/8/layout/hList7"/>
    <dgm:cxn modelId="{EFDAAF0E-27BA-4D17-B9DE-4ED9DD554EE0}" srcId="{B1DC8215-CB61-4C84-B3C5-B41BA531AF1A}" destId="{D685B77B-6C08-416C-BD7E-22C39AADCB1D}" srcOrd="1" destOrd="0" parTransId="{25830F4D-F3CC-4C39-A0AC-667E68905E90}" sibTransId="{5E6A09C1-BD4D-4889-BFAA-DBC7AF79F1FF}"/>
    <dgm:cxn modelId="{318FEE12-B798-4659-8C75-7A076DA0F459}" type="presOf" srcId="{ED8347D6-E91A-4DD4-BD90-174F962F26B3}" destId="{DCA8BAB2-B97B-425B-A6F8-E03D199F529F}" srcOrd="1" destOrd="3" presId="urn:microsoft.com/office/officeart/2005/8/layout/hList7"/>
    <dgm:cxn modelId="{A2EA8714-2F73-4F4C-B219-3571FA228245}" type="presOf" srcId="{02B70A73-1AD2-1341-9AC5-7BD9106EDD76}" destId="{DCA8BAB2-B97B-425B-A6F8-E03D199F529F}" srcOrd="1" destOrd="5" presId="urn:microsoft.com/office/officeart/2005/8/layout/hList7"/>
    <dgm:cxn modelId="{69B16517-ECA8-5645-A2F8-F3CC482F7D25}" srcId="{906E8AC0-A110-4D9D-84FE-DC2F1479EECF}" destId="{02B70A73-1AD2-1341-9AC5-7BD9106EDD76}" srcOrd="4" destOrd="0" parTransId="{81840076-F946-6A4F-B288-394BA375BF54}" sibTransId="{39DCBB20-932A-F243-B531-641FCF14F62E}"/>
    <dgm:cxn modelId="{B2FB5E2B-CCD2-4F54-83AA-FFE5A2817F29}" type="presOf" srcId="{50BDF63E-D2FB-450E-AFB7-3384DFCF6C02}" destId="{00741D64-EA3B-4EC9-AF07-D7CC091B3922}" srcOrd="0" destOrd="0" presId="urn:microsoft.com/office/officeart/2005/8/layout/hList7"/>
    <dgm:cxn modelId="{1172A632-43F9-4C6A-9B3A-94C9B80F8602}" type="presOf" srcId="{A291BEEC-2FA2-49C8-92BF-A3CCA25DA045}" destId="{DCA8BAB2-B97B-425B-A6F8-E03D199F529F}" srcOrd="1" destOrd="1" presId="urn:microsoft.com/office/officeart/2005/8/layout/hList7"/>
    <dgm:cxn modelId="{5FB4C03A-EF8E-4E44-8ACF-D1BC2505EABB}" type="presOf" srcId="{1D926851-3332-7547-9395-395B8095E0B1}" destId="{A43AB094-2D0D-4531-AA22-9C3DE987329A}" srcOrd="1" destOrd="3" presId="urn:microsoft.com/office/officeart/2005/8/layout/hList7"/>
    <dgm:cxn modelId="{C0DBD33D-FD8C-490A-B48D-22A04FF6BACF}" type="presOf" srcId="{2CE4342B-740D-46F5-AB86-1CAE6165600E}" destId="{B764EEA8-8864-4792-8D37-24E31AC38E5C}" srcOrd="0" destOrd="2" presId="urn:microsoft.com/office/officeart/2005/8/layout/hList7"/>
    <dgm:cxn modelId="{81DEE85F-DD29-456B-A014-5E421892E4B2}" type="presOf" srcId="{47072435-2A4A-46E3-A841-BAEC0AA4B671}" destId="{DCA8BAB2-B97B-425B-A6F8-E03D199F529F}" srcOrd="1" destOrd="2" presId="urn:microsoft.com/office/officeart/2005/8/layout/hList7"/>
    <dgm:cxn modelId="{4C283262-11B4-8841-B12B-D988357D6A5F}" srcId="{D685B77B-6C08-416C-BD7E-22C39AADCB1D}" destId="{1D926851-3332-7547-9395-395B8095E0B1}" srcOrd="2" destOrd="0" parTransId="{AFFA5DD1-AD11-E34E-9740-088F37FEEBE4}" sibTransId="{9F223D5D-4BDD-CE4D-8A17-113CC12CDF16}"/>
    <dgm:cxn modelId="{B7DF5E66-AC04-2243-9F9E-ED4082AA0B31}" srcId="{906E8AC0-A110-4D9D-84FE-DC2F1479EECF}" destId="{D24FA933-43C2-C748-8A8E-2FB4834FD6E5}" srcOrd="3" destOrd="0" parTransId="{C2407BCC-4F58-D349-B302-32C184C95662}" sibTransId="{D4AEF4E1-9A46-B941-ABD7-36BA235CA818}"/>
    <dgm:cxn modelId="{89D1764B-639D-4546-A7E1-57D997638BA0}" type="presOf" srcId="{24657EF9-5E10-5747-8437-F17A54FC0D92}" destId="{9FC6ED34-B1B3-4D08-B71F-B9BE7DB8E346}" srcOrd="0" destOrd="6" presId="urn:microsoft.com/office/officeart/2005/8/layout/hList7"/>
    <dgm:cxn modelId="{6329416C-7974-4F8B-A397-2648F7A7781D}" type="presOf" srcId="{02B70A73-1AD2-1341-9AC5-7BD9106EDD76}" destId="{9FC6ED34-B1B3-4D08-B71F-B9BE7DB8E346}" srcOrd="0" destOrd="5" presId="urn:microsoft.com/office/officeart/2005/8/layout/hList7"/>
    <dgm:cxn modelId="{C22B2A6E-A419-4541-A7FF-0D82A343D2A4}" type="presOf" srcId="{ED8347D6-E91A-4DD4-BD90-174F962F26B3}" destId="{9FC6ED34-B1B3-4D08-B71F-B9BE7DB8E346}" srcOrd="0" destOrd="3" presId="urn:microsoft.com/office/officeart/2005/8/layout/hList7"/>
    <dgm:cxn modelId="{FECD324E-B5ED-445E-8901-10D107EA4FE9}" type="presOf" srcId="{D24FA933-43C2-C748-8A8E-2FB4834FD6E5}" destId="{9FC6ED34-B1B3-4D08-B71F-B9BE7DB8E346}" srcOrd="0" destOrd="4" presId="urn:microsoft.com/office/officeart/2005/8/layout/hList7"/>
    <dgm:cxn modelId="{79C61071-9F0B-4E12-A69A-58B9DEA5F4C2}" type="presOf" srcId="{B1DC8215-CB61-4C84-B3C5-B41BA531AF1A}" destId="{01CDD253-CA9D-4765-8132-929A2B55098F}" srcOrd="0" destOrd="0" presId="urn:microsoft.com/office/officeart/2005/8/layout/hList7"/>
    <dgm:cxn modelId="{7B5D195A-FA5F-48FB-BDDF-8014065C4151}" type="presOf" srcId="{A291BEEC-2FA2-49C8-92BF-A3CCA25DA045}" destId="{9FC6ED34-B1B3-4D08-B71F-B9BE7DB8E346}" srcOrd="0" destOrd="1" presId="urn:microsoft.com/office/officeart/2005/8/layout/hList7"/>
    <dgm:cxn modelId="{B20D3984-9ADA-4445-865A-163CEDA03785}" srcId="{906E8AC0-A110-4D9D-84FE-DC2F1479EECF}" destId="{A291BEEC-2FA2-49C8-92BF-A3CCA25DA045}" srcOrd="0" destOrd="0" parTransId="{44BF94B2-B91B-43E4-B5DD-0D1646D51617}" sibTransId="{627638A7-7E7B-4758-9471-0A8E0DC52304}"/>
    <dgm:cxn modelId="{E6471D96-90A1-41C7-88F1-419FC732B0E0}" type="presOf" srcId="{2CE4342B-740D-46F5-AB86-1CAE6165600E}" destId="{A43AB094-2D0D-4531-AA22-9C3DE987329A}" srcOrd="1" destOrd="2" presId="urn:microsoft.com/office/officeart/2005/8/layout/hList7"/>
    <dgm:cxn modelId="{B3C20FA3-4F93-42AE-A00B-9882EDAE23F7}" type="presOf" srcId="{24657EF9-5E10-5747-8437-F17A54FC0D92}" destId="{DCA8BAB2-B97B-425B-A6F8-E03D199F529F}" srcOrd="1" destOrd="6" presId="urn:microsoft.com/office/officeart/2005/8/layout/hList7"/>
    <dgm:cxn modelId="{062145A7-F4AA-9E42-BD6D-6B0883EF751F}" srcId="{906E8AC0-A110-4D9D-84FE-DC2F1479EECF}" destId="{24657EF9-5E10-5747-8437-F17A54FC0D92}" srcOrd="5" destOrd="0" parTransId="{883146E6-9BF6-9A43-9DD1-95DE252CD9EE}" sibTransId="{A0827F1B-F744-BA47-85BC-12B50FC4CADD}"/>
    <dgm:cxn modelId="{F44348A7-19D6-4AAE-AA35-0F745242D6C4}" type="presOf" srcId="{47072435-2A4A-46E3-A841-BAEC0AA4B671}" destId="{9FC6ED34-B1B3-4D08-B71F-B9BE7DB8E346}" srcOrd="0" destOrd="2" presId="urn:microsoft.com/office/officeart/2005/8/layout/hList7"/>
    <dgm:cxn modelId="{F98EA5AA-C11A-4D4E-959F-82F8F3BC3B5B}" srcId="{906E8AC0-A110-4D9D-84FE-DC2F1479EECF}" destId="{47072435-2A4A-46E3-A841-BAEC0AA4B671}" srcOrd="1" destOrd="0" parTransId="{68525809-9DD3-4A46-91D7-FB62DE3E218C}" sibTransId="{2031BD36-9B76-4E08-B45A-A9A93BF9B520}"/>
    <dgm:cxn modelId="{003A3EAB-6C45-4621-9B00-D85F70499B86}" srcId="{B1DC8215-CB61-4C84-B3C5-B41BA531AF1A}" destId="{906E8AC0-A110-4D9D-84FE-DC2F1479EECF}" srcOrd="0" destOrd="0" parTransId="{78A853EE-6287-4154-B78F-D0EA19EC0258}" sibTransId="{50BDF63E-D2FB-450E-AFB7-3384DFCF6C02}"/>
    <dgm:cxn modelId="{AAD775C4-2FEE-4651-8112-EC76CD1EBBC6}" type="presOf" srcId="{906E8AC0-A110-4D9D-84FE-DC2F1479EECF}" destId="{DCA8BAB2-B97B-425B-A6F8-E03D199F529F}" srcOrd="1" destOrd="0" presId="urn:microsoft.com/office/officeart/2005/8/layout/hList7"/>
    <dgm:cxn modelId="{8E204BCB-75EF-407D-A884-6F94BC4EC3C8}" type="presOf" srcId="{535E3897-06D7-470F-82E5-E64CAAD07342}" destId="{B764EEA8-8864-4792-8D37-24E31AC38E5C}" srcOrd="0" destOrd="1" presId="urn:microsoft.com/office/officeart/2005/8/layout/hList7"/>
    <dgm:cxn modelId="{E0E9ACD4-40EA-4532-B9A0-48622FAB7E46}" type="presOf" srcId="{D24FA933-43C2-C748-8A8E-2FB4834FD6E5}" destId="{DCA8BAB2-B97B-425B-A6F8-E03D199F529F}" srcOrd="1" destOrd="4" presId="urn:microsoft.com/office/officeart/2005/8/layout/hList7"/>
    <dgm:cxn modelId="{CA611BD5-D7CC-463D-9462-BC955B9CF76E}" srcId="{906E8AC0-A110-4D9D-84FE-DC2F1479EECF}" destId="{ED8347D6-E91A-4DD4-BD90-174F962F26B3}" srcOrd="2" destOrd="0" parTransId="{3B5D2345-F1F6-4A24-BD5A-954B243B08DA}" sibTransId="{DF8FBAB9-D7BB-4B1D-BB08-7F00D5EBE6A8}"/>
    <dgm:cxn modelId="{F4AF3CD5-1408-4D3D-A325-3F7553FCCCFC}" type="presOf" srcId="{906E8AC0-A110-4D9D-84FE-DC2F1479EECF}" destId="{9FC6ED34-B1B3-4D08-B71F-B9BE7DB8E346}" srcOrd="0" destOrd="0" presId="urn:microsoft.com/office/officeart/2005/8/layout/hList7"/>
    <dgm:cxn modelId="{45232CDD-E80A-4C83-AB88-58BA1CFD1942}" type="presOf" srcId="{1D926851-3332-7547-9395-395B8095E0B1}" destId="{B764EEA8-8864-4792-8D37-24E31AC38E5C}" srcOrd="0" destOrd="3" presId="urn:microsoft.com/office/officeart/2005/8/layout/hList7"/>
    <dgm:cxn modelId="{752446E3-5262-4BF8-BF22-B1DBAAAED7A3}" srcId="{D685B77B-6C08-416C-BD7E-22C39AADCB1D}" destId="{535E3897-06D7-470F-82E5-E64CAAD07342}" srcOrd="0" destOrd="0" parTransId="{FDE1F441-715C-4B0F-8ADF-E4C52A367F1B}" sibTransId="{5E1391DD-5C7F-4F03-A590-AA5CCB864524}"/>
    <dgm:cxn modelId="{A2C3D1FC-09B9-4395-9251-2373FC2595C2}" type="presOf" srcId="{D685B77B-6C08-416C-BD7E-22C39AADCB1D}" destId="{B764EEA8-8864-4792-8D37-24E31AC38E5C}" srcOrd="0" destOrd="0" presId="urn:microsoft.com/office/officeart/2005/8/layout/hList7"/>
    <dgm:cxn modelId="{EDE59CFE-F233-4EC5-896A-F0A676131DA6}" srcId="{D685B77B-6C08-416C-BD7E-22C39AADCB1D}" destId="{2CE4342B-740D-46F5-AB86-1CAE6165600E}" srcOrd="1" destOrd="0" parTransId="{7175BDF6-5046-4D6C-9D2A-B9E6F51F409D}" sibTransId="{392D162B-5660-46DE-9CC6-6897BEE74D0B}"/>
    <dgm:cxn modelId="{54071E9A-4830-45C4-AB5E-AC1974550408}" type="presParOf" srcId="{01CDD253-CA9D-4765-8132-929A2B55098F}" destId="{67992DC5-F204-4976-835E-A5FD3EDD030C}" srcOrd="0" destOrd="0" presId="urn:microsoft.com/office/officeart/2005/8/layout/hList7"/>
    <dgm:cxn modelId="{B2870497-C126-479B-8543-0CAC33767CDE}" type="presParOf" srcId="{01CDD253-CA9D-4765-8132-929A2B55098F}" destId="{F44AB2ED-42EA-443C-8E70-AB4600DA959F}" srcOrd="1" destOrd="0" presId="urn:microsoft.com/office/officeart/2005/8/layout/hList7"/>
    <dgm:cxn modelId="{127C56B5-1363-4C54-8EB3-958EE17ABC7C}" type="presParOf" srcId="{F44AB2ED-42EA-443C-8E70-AB4600DA959F}" destId="{088A7067-8AC1-4DA8-94BA-2C837A82E70E}" srcOrd="0" destOrd="0" presId="urn:microsoft.com/office/officeart/2005/8/layout/hList7"/>
    <dgm:cxn modelId="{60D9FEF7-930C-4174-8826-86B1F5E3928D}" type="presParOf" srcId="{088A7067-8AC1-4DA8-94BA-2C837A82E70E}" destId="{9FC6ED34-B1B3-4D08-B71F-B9BE7DB8E346}" srcOrd="0" destOrd="0" presId="urn:microsoft.com/office/officeart/2005/8/layout/hList7"/>
    <dgm:cxn modelId="{D15DAEF2-F51D-42E2-AB1A-32A3B21A513B}" type="presParOf" srcId="{088A7067-8AC1-4DA8-94BA-2C837A82E70E}" destId="{DCA8BAB2-B97B-425B-A6F8-E03D199F529F}" srcOrd="1" destOrd="0" presId="urn:microsoft.com/office/officeart/2005/8/layout/hList7"/>
    <dgm:cxn modelId="{5C694347-0722-4E59-A4C8-3464105AA638}" type="presParOf" srcId="{088A7067-8AC1-4DA8-94BA-2C837A82E70E}" destId="{9C60708F-252C-43E3-91D2-F6BE51C8E120}" srcOrd="2" destOrd="0" presId="urn:microsoft.com/office/officeart/2005/8/layout/hList7"/>
    <dgm:cxn modelId="{29140C3C-D106-4910-AA5D-53B698DC689F}" type="presParOf" srcId="{088A7067-8AC1-4DA8-94BA-2C837A82E70E}" destId="{EF262AFF-CDEC-45A7-A692-E898B7E4D195}" srcOrd="3" destOrd="0" presId="urn:microsoft.com/office/officeart/2005/8/layout/hList7"/>
    <dgm:cxn modelId="{27C16235-4CD7-4B9F-A3E4-1ADA3DDAABE9}" type="presParOf" srcId="{F44AB2ED-42EA-443C-8E70-AB4600DA959F}" destId="{00741D64-EA3B-4EC9-AF07-D7CC091B3922}" srcOrd="1" destOrd="0" presId="urn:microsoft.com/office/officeart/2005/8/layout/hList7"/>
    <dgm:cxn modelId="{80390236-0ED3-4516-98D4-FA8C9090C6F3}" type="presParOf" srcId="{F44AB2ED-42EA-443C-8E70-AB4600DA959F}" destId="{8D4C78D1-4A21-47F4-B936-657F8F324573}" srcOrd="2" destOrd="0" presId="urn:microsoft.com/office/officeart/2005/8/layout/hList7"/>
    <dgm:cxn modelId="{3E48F60A-DC8E-4FF7-804C-BC17EAA07B2E}" type="presParOf" srcId="{8D4C78D1-4A21-47F4-B936-657F8F324573}" destId="{B764EEA8-8864-4792-8D37-24E31AC38E5C}" srcOrd="0" destOrd="0" presId="urn:microsoft.com/office/officeart/2005/8/layout/hList7"/>
    <dgm:cxn modelId="{46B81F81-BF59-4077-B863-F9CCC00468F1}" type="presParOf" srcId="{8D4C78D1-4A21-47F4-B936-657F8F324573}" destId="{A43AB094-2D0D-4531-AA22-9C3DE987329A}" srcOrd="1" destOrd="0" presId="urn:microsoft.com/office/officeart/2005/8/layout/hList7"/>
    <dgm:cxn modelId="{1E15E5C7-BA8C-4309-AD0C-8A96EECB9E15}" type="presParOf" srcId="{8D4C78D1-4A21-47F4-B936-657F8F324573}" destId="{94F4F3BC-A401-4000-B306-B0A9927A3922}" srcOrd="2" destOrd="0" presId="urn:microsoft.com/office/officeart/2005/8/layout/hList7"/>
    <dgm:cxn modelId="{DA05E856-1D88-44A9-9F20-6E4DF4E067FD}" type="presParOf" srcId="{8D4C78D1-4A21-47F4-B936-657F8F324573}" destId="{26E17BC8-5437-4C4D-BEAD-54F601C1BC7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2D41FC-4F0D-469D-AD6D-B16B1A77FC67}"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3A5F24BA-F50F-4C73-BC3B-50DCEBE956AF}">
      <dgm:prSet custT="1"/>
      <dgm:spPr>
        <a:solidFill>
          <a:srgbClr val="19929B"/>
        </a:solidFill>
      </dgm:spPr>
      <dgm:t>
        <a:bodyPr/>
        <a:lstStyle/>
        <a:p>
          <a:r>
            <a:rPr lang="en-US" sz="1800" b="1" dirty="0"/>
            <a:t>Census Day</a:t>
          </a:r>
        </a:p>
      </dgm:t>
    </dgm:pt>
    <dgm:pt modelId="{834199CD-AD5F-4EBF-8B6D-F64AD2271F80}" type="parTrans" cxnId="{E18A8F9E-32E2-445C-BFCD-8D1D890918B1}">
      <dgm:prSet/>
      <dgm:spPr/>
      <dgm:t>
        <a:bodyPr/>
        <a:lstStyle/>
        <a:p>
          <a:endParaRPr lang="en-US" sz="1800"/>
        </a:p>
      </dgm:t>
    </dgm:pt>
    <dgm:pt modelId="{A4A78408-F40A-4783-9523-3B2485E2E397}" type="sibTrans" cxnId="{E18A8F9E-32E2-445C-BFCD-8D1D890918B1}">
      <dgm:prSet/>
      <dgm:spPr/>
      <dgm:t>
        <a:bodyPr/>
        <a:lstStyle/>
        <a:p>
          <a:endParaRPr lang="en-US" sz="1800"/>
        </a:p>
      </dgm:t>
    </dgm:pt>
    <dgm:pt modelId="{A2325025-54D6-41E7-A442-9AC27CCEB3FA}">
      <dgm:prSet custT="1"/>
      <dgm:spPr>
        <a:ln>
          <a:solidFill>
            <a:schemeClr val="accent3">
              <a:lumMod val="20000"/>
              <a:lumOff val="80000"/>
            </a:schemeClr>
          </a:solidFill>
        </a:ln>
      </dgm:spPr>
      <dgm:t>
        <a:bodyPr/>
        <a:lstStyle/>
        <a:p>
          <a:r>
            <a:rPr lang="en-US" sz="1800" dirty="0"/>
            <a:t>10/1/2025</a:t>
          </a:r>
        </a:p>
      </dgm:t>
    </dgm:pt>
    <dgm:pt modelId="{9BB3BEB6-DEF3-4C94-A186-A6C4196AD29A}" type="parTrans" cxnId="{DA68F2D0-57D5-4129-B0D6-921E40925647}">
      <dgm:prSet/>
      <dgm:spPr/>
      <dgm:t>
        <a:bodyPr/>
        <a:lstStyle/>
        <a:p>
          <a:endParaRPr lang="en-US" sz="1800"/>
        </a:p>
      </dgm:t>
    </dgm:pt>
    <dgm:pt modelId="{F4E77F3F-4B16-4F0E-BEAA-D1EE79B5EB69}" type="sibTrans" cxnId="{DA68F2D0-57D5-4129-B0D6-921E40925647}">
      <dgm:prSet/>
      <dgm:spPr/>
      <dgm:t>
        <a:bodyPr/>
        <a:lstStyle/>
        <a:p>
          <a:endParaRPr lang="en-US" sz="1800"/>
        </a:p>
      </dgm:t>
    </dgm:pt>
    <dgm:pt modelId="{8D1C0578-962A-4D6A-AB11-5141ADFF82C6}">
      <dgm:prSet custT="1"/>
      <dgm:spPr>
        <a:solidFill>
          <a:srgbClr val="0070C0"/>
        </a:solidFill>
      </dgm:spPr>
      <dgm:t>
        <a:bodyPr/>
        <a:lstStyle/>
        <a:p>
          <a:r>
            <a:rPr lang="en-US" sz="1800" b="1" dirty="0"/>
            <a:t>Snapshot Process Start</a:t>
          </a:r>
          <a:endParaRPr lang="en-US" sz="1800" dirty="0"/>
        </a:p>
      </dgm:t>
    </dgm:pt>
    <dgm:pt modelId="{E236EE2D-348F-4BB9-A07E-0E0839C8DE44}" type="parTrans" cxnId="{ABEB26F1-CC2D-452C-B9FF-995D14AE8199}">
      <dgm:prSet/>
      <dgm:spPr/>
      <dgm:t>
        <a:bodyPr/>
        <a:lstStyle/>
        <a:p>
          <a:endParaRPr lang="en-US" sz="1800"/>
        </a:p>
      </dgm:t>
    </dgm:pt>
    <dgm:pt modelId="{4F519381-9D8F-414E-A620-6504AEA6F3A8}" type="sibTrans" cxnId="{ABEB26F1-CC2D-452C-B9FF-995D14AE8199}">
      <dgm:prSet/>
      <dgm:spPr/>
      <dgm:t>
        <a:bodyPr/>
        <a:lstStyle/>
        <a:p>
          <a:endParaRPr lang="en-US" sz="1800"/>
        </a:p>
      </dgm:t>
    </dgm:pt>
    <dgm:pt modelId="{889AF40D-0793-4F10-9937-0300E5B20984}">
      <dgm:prSet custT="1"/>
      <dgm:spPr>
        <a:ln>
          <a:solidFill>
            <a:schemeClr val="accent4">
              <a:lumMod val="20000"/>
              <a:lumOff val="80000"/>
            </a:schemeClr>
          </a:solidFill>
        </a:ln>
      </dgm:spPr>
      <dgm:t>
        <a:bodyPr/>
        <a:lstStyle/>
        <a:p>
          <a:r>
            <a:rPr lang="en-US" sz="1800" dirty="0"/>
            <a:t>12/15/2025</a:t>
          </a:r>
        </a:p>
      </dgm:t>
    </dgm:pt>
    <dgm:pt modelId="{BC396886-CF73-4409-AAA1-86D38972A8AA}" type="parTrans" cxnId="{CA634EF6-E048-4825-8AEF-F829A4ADC796}">
      <dgm:prSet/>
      <dgm:spPr/>
      <dgm:t>
        <a:bodyPr/>
        <a:lstStyle/>
        <a:p>
          <a:endParaRPr lang="en-US" sz="1800"/>
        </a:p>
      </dgm:t>
    </dgm:pt>
    <dgm:pt modelId="{5E64A1F2-F636-4BCF-8744-FE87B016E8CA}" type="sibTrans" cxnId="{CA634EF6-E048-4825-8AEF-F829A4ADC796}">
      <dgm:prSet/>
      <dgm:spPr/>
      <dgm:t>
        <a:bodyPr/>
        <a:lstStyle/>
        <a:p>
          <a:endParaRPr lang="en-US" sz="1800"/>
        </a:p>
      </dgm:t>
    </dgm:pt>
    <dgm:pt modelId="{12DA2612-7B78-402E-9289-548D3BFA7BAE}">
      <dgm:prSet custT="1"/>
      <dgm:spPr>
        <a:solidFill>
          <a:schemeClr val="accent5">
            <a:lumMod val="75000"/>
          </a:schemeClr>
        </a:solidFill>
      </dgm:spPr>
      <dgm:t>
        <a:bodyPr/>
        <a:lstStyle/>
        <a:p>
          <a:r>
            <a:rPr lang="en-US" sz="1600" b="1" dirty="0">
              <a:latin typeface="+mn-lt"/>
            </a:rPr>
            <a:t>Zero Certification Fatal Errors</a:t>
          </a:r>
          <a:endParaRPr lang="en-US" sz="1600" dirty="0">
            <a:latin typeface="+mn-lt"/>
          </a:endParaRPr>
        </a:p>
      </dgm:t>
    </dgm:pt>
    <dgm:pt modelId="{84E9FA4B-B5AF-4D55-A8CC-BB2DC208AB4A}" type="parTrans" cxnId="{F73C65B0-98AB-4C62-B779-CEF622A8078E}">
      <dgm:prSet/>
      <dgm:spPr/>
      <dgm:t>
        <a:bodyPr/>
        <a:lstStyle/>
        <a:p>
          <a:endParaRPr lang="en-US" sz="1800"/>
        </a:p>
      </dgm:t>
    </dgm:pt>
    <dgm:pt modelId="{A83A3B04-1370-4CE4-816A-792C84B93BB5}" type="sibTrans" cxnId="{F73C65B0-98AB-4C62-B779-CEF622A8078E}">
      <dgm:prSet/>
      <dgm:spPr/>
      <dgm:t>
        <a:bodyPr/>
        <a:lstStyle/>
        <a:p>
          <a:endParaRPr lang="en-US" sz="1800"/>
        </a:p>
      </dgm:t>
    </dgm:pt>
    <dgm:pt modelId="{73DAF951-A3C0-4EEF-AD8B-A694E6DD25BF}">
      <dgm:prSet custT="1"/>
      <dgm:spPr>
        <a:ln>
          <a:solidFill>
            <a:schemeClr val="accent5">
              <a:lumMod val="20000"/>
              <a:lumOff val="80000"/>
            </a:schemeClr>
          </a:solidFill>
        </a:ln>
      </dgm:spPr>
      <dgm:t>
        <a:bodyPr/>
        <a:lstStyle/>
        <a:p>
          <a:r>
            <a:rPr lang="en-US" sz="1800" dirty="0"/>
            <a:t>2/6/2026</a:t>
          </a:r>
        </a:p>
      </dgm:t>
    </dgm:pt>
    <dgm:pt modelId="{486058BB-9CA8-4F8F-A3A9-4C73D934728A}" type="parTrans" cxnId="{07723FB2-DA38-4833-9ED2-6B725D03EBE1}">
      <dgm:prSet/>
      <dgm:spPr/>
      <dgm:t>
        <a:bodyPr/>
        <a:lstStyle/>
        <a:p>
          <a:endParaRPr lang="en-US" sz="1800"/>
        </a:p>
      </dgm:t>
    </dgm:pt>
    <dgm:pt modelId="{8A96D9AB-956B-4109-9BC7-8DF5DA11DD5D}" type="sibTrans" cxnId="{07723FB2-DA38-4833-9ED2-6B725D03EBE1}">
      <dgm:prSet/>
      <dgm:spPr/>
      <dgm:t>
        <a:bodyPr/>
        <a:lstStyle/>
        <a:p>
          <a:endParaRPr lang="en-US" sz="1800"/>
        </a:p>
      </dgm:t>
    </dgm:pt>
    <dgm:pt modelId="{E24EA91D-71F8-EC46-BBFA-29F10866CEE4}">
      <dgm:prSet custT="1"/>
      <dgm:spPr>
        <a:solidFill>
          <a:schemeClr val="accent1"/>
        </a:solidFill>
      </dgm:spPr>
      <dgm:t>
        <a:bodyPr/>
        <a:lstStyle/>
        <a:p>
          <a:r>
            <a:rPr lang="en-US" sz="1600" b="1" dirty="0"/>
            <a:t>Fall 2 Deadline (LEA Approval Only)</a:t>
          </a:r>
        </a:p>
      </dgm:t>
    </dgm:pt>
    <dgm:pt modelId="{3886AA2F-9BDB-284C-8FFD-C183DA9E0FE0}" type="parTrans" cxnId="{AE2BCD5D-C5FB-594C-8093-C33D48217B52}">
      <dgm:prSet/>
      <dgm:spPr/>
      <dgm:t>
        <a:bodyPr/>
        <a:lstStyle/>
        <a:p>
          <a:endParaRPr lang="en-US"/>
        </a:p>
      </dgm:t>
    </dgm:pt>
    <dgm:pt modelId="{B2081A1B-8B0C-504A-961C-4519B1F5FF6F}" type="sibTrans" cxnId="{AE2BCD5D-C5FB-594C-8093-C33D48217B52}">
      <dgm:prSet/>
      <dgm:spPr/>
      <dgm:t>
        <a:bodyPr/>
        <a:lstStyle/>
        <a:p>
          <a:endParaRPr lang="en-US"/>
        </a:p>
      </dgm:t>
    </dgm:pt>
    <dgm:pt modelId="{B3653597-8BB6-9240-967E-AC6B2C1AE65D}">
      <dgm:prSet/>
      <dgm:spPr>
        <a:ln>
          <a:solidFill>
            <a:schemeClr val="accent4">
              <a:lumMod val="20000"/>
              <a:lumOff val="80000"/>
            </a:schemeClr>
          </a:solidFill>
        </a:ln>
      </dgm:spPr>
      <dgm:t>
        <a:bodyPr/>
        <a:lstStyle/>
        <a:p>
          <a:r>
            <a:rPr lang="en-US" dirty="0"/>
            <a:t>2/27/2026</a:t>
          </a:r>
        </a:p>
      </dgm:t>
    </dgm:pt>
    <dgm:pt modelId="{ED820938-9DC3-FF42-897D-93535DEECCA1}" type="parTrans" cxnId="{3A6EC10E-E516-884C-9B86-A6A3E7159D68}">
      <dgm:prSet/>
      <dgm:spPr/>
      <dgm:t>
        <a:bodyPr/>
        <a:lstStyle/>
        <a:p>
          <a:endParaRPr lang="en-US"/>
        </a:p>
      </dgm:t>
    </dgm:pt>
    <dgm:pt modelId="{1708FFBC-2A08-5B45-AF85-1C21A963FD3F}" type="sibTrans" cxnId="{3A6EC10E-E516-884C-9B86-A6A3E7159D68}">
      <dgm:prSet/>
      <dgm:spPr/>
      <dgm:t>
        <a:bodyPr/>
        <a:lstStyle/>
        <a:p>
          <a:endParaRPr lang="en-US"/>
        </a:p>
      </dgm:t>
    </dgm:pt>
    <dgm:pt modelId="{815DDECF-D2A8-E14D-9595-C49DA04B0729}" type="pres">
      <dgm:prSet presAssocID="{BF2D41FC-4F0D-469D-AD6D-B16B1A77FC67}" presName="linear" presStyleCnt="0">
        <dgm:presLayoutVars>
          <dgm:dir/>
          <dgm:animLvl val="lvl"/>
          <dgm:resizeHandles val="exact"/>
        </dgm:presLayoutVars>
      </dgm:prSet>
      <dgm:spPr/>
    </dgm:pt>
    <dgm:pt modelId="{E9FD3283-E25E-0C4E-B8A6-52427F228E0B}" type="pres">
      <dgm:prSet presAssocID="{3A5F24BA-F50F-4C73-BC3B-50DCEBE956AF}" presName="parentLin" presStyleCnt="0"/>
      <dgm:spPr/>
    </dgm:pt>
    <dgm:pt modelId="{4FE9EE08-4831-2D47-A133-7EEE2253B65D}" type="pres">
      <dgm:prSet presAssocID="{3A5F24BA-F50F-4C73-BC3B-50DCEBE956AF}" presName="parentLeftMargin" presStyleLbl="node1" presStyleIdx="0" presStyleCnt="4"/>
      <dgm:spPr/>
    </dgm:pt>
    <dgm:pt modelId="{6CB4EBD2-A424-1D4A-A201-C13792ECEDBC}" type="pres">
      <dgm:prSet presAssocID="{3A5F24BA-F50F-4C73-BC3B-50DCEBE956AF}" presName="parentText" presStyleLbl="node1" presStyleIdx="0" presStyleCnt="4" custScaleX="104645">
        <dgm:presLayoutVars>
          <dgm:chMax val="0"/>
          <dgm:bulletEnabled val="1"/>
        </dgm:presLayoutVars>
      </dgm:prSet>
      <dgm:spPr/>
    </dgm:pt>
    <dgm:pt modelId="{E442C50B-EEE6-7246-A823-153B15E5609F}" type="pres">
      <dgm:prSet presAssocID="{3A5F24BA-F50F-4C73-BC3B-50DCEBE956AF}" presName="negativeSpace" presStyleCnt="0"/>
      <dgm:spPr/>
    </dgm:pt>
    <dgm:pt modelId="{F085F097-6EF1-1945-AABE-D7CC1B31048B}" type="pres">
      <dgm:prSet presAssocID="{3A5F24BA-F50F-4C73-BC3B-50DCEBE956AF}" presName="childText" presStyleLbl="conFgAcc1" presStyleIdx="0" presStyleCnt="4">
        <dgm:presLayoutVars>
          <dgm:bulletEnabled val="1"/>
        </dgm:presLayoutVars>
      </dgm:prSet>
      <dgm:spPr/>
    </dgm:pt>
    <dgm:pt modelId="{A902B7F9-4D84-D849-82D8-A334FF9BF298}" type="pres">
      <dgm:prSet presAssocID="{A4A78408-F40A-4783-9523-3B2485E2E397}" presName="spaceBetweenRectangles" presStyleCnt="0"/>
      <dgm:spPr/>
    </dgm:pt>
    <dgm:pt modelId="{447C208E-F2CD-C548-A487-60AD48A43BEB}" type="pres">
      <dgm:prSet presAssocID="{8D1C0578-962A-4D6A-AB11-5141ADFF82C6}" presName="parentLin" presStyleCnt="0"/>
      <dgm:spPr/>
    </dgm:pt>
    <dgm:pt modelId="{020C4005-3F2A-AB45-A25C-5EBE29FD146F}" type="pres">
      <dgm:prSet presAssocID="{8D1C0578-962A-4D6A-AB11-5141ADFF82C6}" presName="parentLeftMargin" presStyleLbl="node1" presStyleIdx="0" presStyleCnt="4"/>
      <dgm:spPr/>
    </dgm:pt>
    <dgm:pt modelId="{A1BF3738-140B-7D49-8970-2FD1F31ABF1B}" type="pres">
      <dgm:prSet presAssocID="{8D1C0578-962A-4D6A-AB11-5141ADFF82C6}" presName="parentText" presStyleLbl="node1" presStyleIdx="1" presStyleCnt="4" custScaleX="105118">
        <dgm:presLayoutVars>
          <dgm:chMax val="0"/>
          <dgm:bulletEnabled val="1"/>
        </dgm:presLayoutVars>
      </dgm:prSet>
      <dgm:spPr/>
    </dgm:pt>
    <dgm:pt modelId="{4D3BD6EB-6B9F-FD46-86A4-02048297563F}" type="pres">
      <dgm:prSet presAssocID="{8D1C0578-962A-4D6A-AB11-5141ADFF82C6}" presName="negativeSpace" presStyleCnt="0"/>
      <dgm:spPr/>
    </dgm:pt>
    <dgm:pt modelId="{281F4786-D6D7-D24E-9F35-2B98236C661C}" type="pres">
      <dgm:prSet presAssocID="{8D1C0578-962A-4D6A-AB11-5141ADFF82C6}" presName="childText" presStyleLbl="conFgAcc1" presStyleIdx="1" presStyleCnt="4">
        <dgm:presLayoutVars>
          <dgm:bulletEnabled val="1"/>
        </dgm:presLayoutVars>
      </dgm:prSet>
      <dgm:spPr/>
    </dgm:pt>
    <dgm:pt modelId="{CE604C0B-4BF7-5F44-9913-257B8E5CBD66}" type="pres">
      <dgm:prSet presAssocID="{4F519381-9D8F-414E-A620-6504AEA6F3A8}" presName="spaceBetweenRectangles" presStyleCnt="0"/>
      <dgm:spPr/>
    </dgm:pt>
    <dgm:pt modelId="{E5BA1D98-7118-CF48-BCCD-3DBC294DF787}" type="pres">
      <dgm:prSet presAssocID="{12DA2612-7B78-402E-9289-548D3BFA7BAE}" presName="parentLin" presStyleCnt="0"/>
      <dgm:spPr/>
    </dgm:pt>
    <dgm:pt modelId="{6A7A8E39-F755-DA4E-AF1B-7B7EC24C6195}" type="pres">
      <dgm:prSet presAssocID="{12DA2612-7B78-402E-9289-548D3BFA7BAE}" presName="parentLeftMargin" presStyleLbl="node1" presStyleIdx="1" presStyleCnt="4"/>
      <dgm:spPr/>
    </dgm:pt>
    <dgm:pt modelId="{EE8C494F-3E73-0E45-B000-A92B36C18937}" type="pres">
      <dgm:prSet presAssocID="{12DA2612-7B78-402E-9289-548D3BFA7BAE}" presName="parentText" presStyleLbl="node1" presStyleIdx="2" presStyleCnt="4" custScaleX="105200">
        <dgm:presLayoutVars>
          <dgm:chMax val="0"/>
          <dgm:bulletEnabled val="1"/>
        </dgm:presLayoutVars>
      </dgm:prSet>
      <dgm:spPr/>
    </dgm:pt>
    <dgm:pt modelId="{373C3422-F1C7-3947-9E15-154D86E2EAB9}" type="pres">
      <dgm:prSet presAssocID="{12DA2612-7B78-402E-9289-548D3BFA7BAE}" presName="negativeSpace" presStyleCnt="0"/>
      <dgm:spPr/>
    </dgm:pt>
    <dgm:pt modelId="{B0739201-81E7-2E48-8521-4E916FB2A453}" type="pres">
      <dgm:prSet presAssocID="{12DA2612-7B78-402E-9289-548D3BFA7BAE}" presName="childText" presStyleLbl="conFgAcc1" presStyleIdx="2" presStyleCnt="4">
        <dgm:presLayoutVars>
          <dgm:bulletEnabled val="1"/>
        </dgm:presLayoutVars>
      </dgm:prSet>
      <dgm:spPr/>
    </dgm:pt>
    <dgm:pt modelId="{9AB2ABF1-14AA-8341-B636-0C26DA85384C}" type="pres">
      <dgm:prSet presAssocID="{A83A3B04-1370-4CE4-816A-792C84B93BB5}" presName="spaceBetweenRectangles" presStyleCnt="0"/>
      <dgm:spPr/>
    </dgm:pt>
    <dgm:pt modelId="{6352392E-D0E9-5F45-9614-5B829071A684}" type="pres">
      <dgm:prSet presAssocID="{E24EA91D-71F8-EC46-BBFA-29F10866CEE4}" presName="parentLin" presStyleCnt="0"/>
      <dgm:spPr/>
    </dgm:pt>
    <dgm:pt modelId="{BA0F5AC8-95B7-A641-A4DD-D1AAAAAF4F75}" type="pres">
      <dgm:prSet presAssocID="{E24EA91D-71F8-EC46-BBFA-29F10866CEE4}" presName="parentLeftMargin" presStyleLbl="node1" presStyleIdx="2" presStyleCnt="4"/>
      <dgm:spPr/>
    </dgm:pt>
    <dgm:pt modelId="{5C67B948-D37F-1642-AE32-435308259F6C}" type="pres">
      <dgm:prSet presAssocID="{E24EA91D-71F8-EC46-BBFA-29F10866CEE4}" presName="parentText" presStyleLbl="node1" presStyleIdx="3" presStyleCnt="4" custScaleX="105200">
        <dgm:presLayoutVars>
          <dgm:chMax val="0"/>
          <dgm:bulletEnabled val="1"/>
        </dgm:presLayoutVars>
      </dgm:prSet>
      <dgm:spPr/>
    </dgm:pt>
    <dgm:pt modelId="{DA85C117-1B99-C940-B881-B67FEFF39D7C}" type="pres">
      <dgm:prSet presAssocID="{E24EA91D-71F8-EC46-BBFA-29F10866CEE4}" presName="negativeSpace" presStyleCnt="0"/>
      <dgm:spPr/>
    </dgm:pt>
    <dgm:pt modelId="{053EC3F1-2297-1B46-B224-8084FA2D2807}" type="pres">
      <dgm:prSet presAssocID="{E24EA91D-71F8-EC46-BBFA-29F10866CEE4}" presName="childText" presStyleLbl="conFgAcc1" presStyleIdx="3" presStyleCnt="4">
        <dgm:presLayoutVars>
          <dgm:bulletEnabled val="1"/>
        </dgm:presLayoutVars>
      </dgm:prSet>
      <dgm:spPr/>
    </dgm:pt>
  </dgm:ptLst>
  <dgm:cxnLst>
    <dgm:cxn modelId="{3A6EC10E-E516-884C-9B86-A6A3E7159D68}" srcId="{E24EA91D-71F8-EC46-BBFA-29F10866CEE4}" destId="{B3653597-8BB6-9240-967E-AC6B2C1AE65D}" srcOrd="0" destOrd="0" parTransId="{ED820938-9DC3-FF42-897D-93535DEECCA1}" sibTransId="{1708FFBC-2A08-5B45-AF85-1C21A963FD3F}"/>
    <dgm:cxn modelId="{D3385B3A-DE8A-6B48-8A70-D2CF9691EAC2}" type="presOf" srcId="{B3653597-8BB6-9240-967E-AC6B2C1AE65D}" destId="{053EC3F1-2297-1B46-B224-8084FA2D2807}" srcOrd="0" destOrd="0" presId="urn:microsoft.com/office/officeart/2005/8/layout/list1"/>
    <dgm:cxn modelId="{AE2BCD5D-C5FB-594C-8093-C33D48217B52}" srcId="{BF2D41FC-4F0D-469D-AD6D-B16B1A77FC67}" destId="{E24EA91D-71F8-EC46-BBFA-29F10866CEE4}" srcOrd="3" destOrd="0" parTransId="{3886AA2F-9BDB-284C-8FFD-C183DA9E0FE0}" sibTransId="{B2081A1B-8B0C-504A-961C-4519B1F5FF6F}"/>
    <dgm:cxn modelId="{A3897763-C373-B142-8A2A-4C9D8BE58E4C}" type="presOf" srcId="{A2325025-54D6-41E7-A442-9AC27CCEB3FA}" destId="{F085F097-6EF1-1945-AABE-D7CC1B31048B}" srcOrd="0" destOrd="0" presId="urn:microsoft.com/office/officeart/2005/8/layout/list1"/>
    <dgm:cxn modelId="{4EEA9264-8F25-1B42-A19A-4CA50AB22AA5}" type="presOf" srcId="{3A5F24BA-F50F-4C73-BC3B-50DCEBE956AF}" destId="{4FE9EE08-4831-2D47-A133-7EEE2253B65D}" srcOrd="0" destOrd="0" presId="urn:microsoft.com/office/officeart/2005/8/layout/list1"/>
    <dgm:cxn modelId="{63ABD068-C1B0-6F48-AE5B-5C470824FDA0}" type="presOf" srcId="{12DA2612-7B78-402E-9289-548D3BFA7BAE}" destId="{EE8C494F-3E73-0E45-B000-A92B36C18937}" srcOrd="1" destOrd="0" presId="urn:microsoft.com/office/officeart/2005/8/layout/list1"/>
    <dgm:cxn modelId="{770E814D-E0FE-0942-991B-C32B5C5D23AC}" type="presOf" srcId="{E24EA91D-71F8-EC46-BBFA-29F10866CEE4}" destId="{BA0F5AC8-95B7-A641-A4DD-D1AAAAAF4F75}" srcOrd="0" destOrd="0" presId="urn:microsoft.com/office/officeart/2005/8/layout/list1"/>
    <dgm:cxn modelId="{DAC03A50-90CE-AE4A-A6DD-80068BEF0411}" type="presOf" srcId="{3A5F24BA-F50F-4C73-BC3B-50DCEBE956AF}" destId="{6CB4EBD2-A424-1D4A-A201-C13792ECEDBC}" srcOrd="1" destOrd="0" presId="urn:microsoft.com/office/officeart/2005/8/layout/list1"/>
    <dgm:cxn modelId="{893EBF70-10C1-6E4C-9599-CCFF085F358D}" type="presOf" srcId="{12DA2612-7B78-402E-9289-548D3BFA7BAE}" destId="{6A7A8E39-F755-DA4E-AF1B-7B7EC24C6195}" srcOrd="0" destOrd="0" presId="urn:microsoft.com/office/officeart/2005/8/layout/list1"/>
    <dgm:cxn modelId="{4C95C853-E626-4649-BE01-611D198B8CFC}" type="presOf" srcId="{73DAF951-A3C0-4EEF-AD8B-A694E6DD25BF}" destId="{B0739201-81E7-2E48-8521-4E916FB2A453}" srcOrd="0" destOrd="0" presId="urn:microsoft.com/office/officeart/2005/8/layout/list1"/>
    <dgm:cxn modelId="{82C0C488-2463-F242-9E41-00458133B816}" type="presOf" srcId="{8D1C0578-962A-4D6A-AB11-5141ADFF82C6}" destId="{020C4005-3F2A-AB45-A25C-5EBE29FD146F}" srcOrd="0" destOrd="0" presId="urn:microsoft.com/office/officeart/2005/8/layout/list1"/>
    <dgm:cxn modelId="{D24B1B97-15E3-E948-ACBD-9B3BA16AAE49}" type="presOf" srcId="{8D1C0578-962A-4D6A-AB11-5141ADFF82C6}" destId="{A1BF3738-140B-7D49-8970-2FD1F31ABF1B}" srcOrd="1" destOrd="0" presId="urn:microsoft.com/office/officeart/2005/8/layout/list1"/>
    <dgm:cxn modelId="{E18A8F9E-32E2-445C-BFCD-8D1D890918B1}" srcId="{BF2D41FC-4F0D-469D-AD6D-B16B1A77FC67}" destId="{3A5F24BA-F50F-4C73-BC3B-50DCEBE956AF}" srcOrd="0" destOrd="0" parTransId="{834199CD-AD5F-4EBF-8B6D-F64AD2271F80}" sibTransId="{A4A78408-F40A-4783-9523-3B2485E2E397}"/>
    <dgm:cxn modelId="{F73C65B0-98AB-4C62-B779-CEF622A8078E}" srcId="{BF2D41FC-4F0D-469D-AD6D-B16B1A77FC67}" destId="{12DA2612-7B78-402E-9289-548D3BFA7BAE}" srcOrd="2" destOrd="0" parTransId="{84E9FA4B-B5AF-4D55-A8CC-BB2DC208AB4A}" sibTransId="{A83A3B04-1370-4CE4-816A-792C84B93BB5}"/>
    <dgm:cxn modelId="{07723FB2-DA38-4833-9ED2-6B725D03EBE1}" srcId="{12DA2612-7B78-402E-9289-548D3BFA7BAE}" destId="{73DAF951-A3C0-4EEF-AD8B-A694E6DD25BF}" srcOrd="0" destOrd="0" parTransId="{486058BB-9CA8-4F8F-A3A9-4C73D934728A}" sibTransId="{8A96D9AB-956B-4109-9BC7-8DF5DA11DD5D}"/>
    <dgm:cxn modelId="{74577BC0-4DB1-3C4F-813F-C0CEA1E12032}" type="presOf" srcId="{E24EA91D-71F8-EC46-BBFA-29F10866CEE4}" destId="{5C67B948-D37F-1642-AE32-435308259F6C}" srcOrd="1" destOrd="0" presId="urn:microsoft.com/office/officeart/2005/8/layout/list1"/>
    <dgm:cxn modelId="{B75A59CF-E641-5D4D-8F18-648717262F9F}" type="presOf" srcId="{BF2D41FC-4F0D-469D-AD6D-B16B1A77FC67}" destId="{815DDECF-D2A8-E14D-9595-C49DA04B0729}" srcOrd="0" destOrd="0" presId="urn:microsoft.com/office/officeart/2005/8/layout/list1"/>
    <dgm:cxn modelId="{DA68F2D0-57D5-4129-B0D6-921E40925647}" srcId="{3A5F24BA-F50F-4C73-BC3B-50DCEBE956AF}" destId="{A2325025-54D6-41E7-A442-9AC27CCEB3FA}" srcOrd="0" destOrd="0" parTransId="{9BB3BEB6-DEF3-4C94-A186-A6C4196AD29A}" sibTransId="{F4E77F3F-4B16-4F0E-BEAA-D1EE79B5EB69}"/>
    <dgm:cxn modelId="{6CA3F9EB-525F-CC46-A083-A7588E011B03}" type="presOf" srcId="{889AF40D-0793-4F10-9937-0300E5B20984}" destId="{281F4786-D6D7-D24E-9F35-2B98236C661C}" srcOrd="0" destOrd="0" presId="urn:microsoft.com/office/officeart/2005/8/layout/list1"/>
    <dgm:cxn modelId="{ABEB26F1-CC2D-452C-B9FF-995D14AE8199}" srcId="{BF2D41FC-4F0D-469D-AD6D-B16B1A77FC67}" destId="{8D1C0578-962A-4D6A-AB11-5141ADFF82C6}" srcOrd="1" destOrd="0" parTransId="{E236EE2D-348F-4BB9-A07E-0E0839C8DE44}" sibTransId="{4F519381-9D8F-414E-A620-6504AEA6F3A8}"/>
    <dgm:cxn modelId="{CA634EF6-E048-4825-8AEF-F829A4ADC796}" srcId="{8D1C0578-962A-4D6A-AB11-5141ADFF82C6}" destId="{889AF40D-0793-4F10-9937-0300E5B20984}" srcOrd="0" destOrd="0" parTransId="{BC396886-CF73-4409-AAA1-86D38972A8AA}" sibTransId="{5E64A1F2-F636-4BCF-8744-FE87B016E8CA}"/>
    <dgm:cxn modelId="{29B8FBA6-07F5-9747-BCB7-75480139C006}" type="presParOf" srcId="{815DDECF-D2A8-E14D-9595-C49DA04B0729}" destId="{E9FD3283-E25E-0C4E-B8A6-52427F228E0B}" srcOrd="0" destOrd="0" presId="urn:microsoft.com/office/officeart/2005/8/layout/list1"/>
    <dgm:cxn modelId="{726FD492-D6C5-ED48-8AF7-30CC15B90B74}" type="presParOf" srcId="{E9FD3283-E25E-0C4E-B8A6-52427F228E0B}" destId="{4FE9EE08-4831-2D47-A133-7EEE2253B65D}" srcOrd="0" destOrd="0" presId="urn:microsoft.com/office/officeart/2005/8/layout/list1"/>
    <dgm:cxn modelId="{D9511738-C89D-C747-88BA-7E409A2CD84E}" type="presParOf" srcId="{E9FD3283-E25E-0C4E-B8A6-52427F228E0B}" destId="{6CB4EBD2-A424-1D4A-A201-C13792ECEDBC}" srcOrd="1" destOrd="0" presId="urn:microsoft.com/office/officeart/2005/8/layout/list1"/>
    <dgm:cxn modelId="{D6075874-94FF-C64E-A02F-16925A0EFC12}" type="presParOf" srcId="{815DDECF-D2A8-E14D-9595-C49DA04B0729}" destId="{E442C50B-EEE6-7246-A823-153B15E5609F}" srcOrd="1" destOrd="0" presId="urn:microsoft.com/office/officeart/2005/8/layout/list1"/>
    <dgm:cxn modelId="{B37C3B8C-4A6C-0B4F-97FC-A282AF34542D}" type="presParOf" srcId="{815DDECF-D2A8-E14D-9595-C49DA04B0729}" destId="{F085F097-6EF1-1945-AABE-D7CC1B31048B}" srcOrd="2" destOrd="0" presId="urn:microsoft.com/office/officeart/2005/8/layout/list1"/>
    <dgm:cxn modelId="{F298AB60-DCD4-5143-B423-B0914A6CF3FD}" type="presParOf" srcId="{815DDECF-D2A8-E14D-9595-C49DA04B0729}" destId="{A902B7F9-4D84-D849-82D8-A334FF9BF298}" srcOrd="3" destOrd="0" presId="urn:microsoft.com/office/officeart/2005/8/layout/list1"/>
    <dgm:cxn modelId="{3540759A-1AA4-0846-B2BF-E42DA1F6D938}" type="presParOf" srcId="{815DDECF-D2A8-E14D-9595-C49DA04B0729}" destId="{447C208E-F2CD-C548-A487-60AD48A43BEB}" srcOrd="4" destOrd="0" presId="urn:microsoft.com/office/officeart/2005/8/layout/list1"/>
    <dgm:cxn modelId="{1797A1CF-9653-0A46-9F15-24BC58F2AC9C}" type="presParOf" srcId="{447C208E-F2CD-C548-A487-60AD48A43BEB}" destId="{020C4005-3F2A-AB45-A25C-5EBE29FD146F}" srcOrd="0" destOrd="0" presId="urn:microsoft.com/office/officeart/2005/8/layout/list1"/>
    <dgm:cxn modelId="{817BF587-4966-F645-B6CD-3DC7990A7AAC}" type="presParOf" srcId="{447C208E-F2CD-C548-A487-60AD48A43BEB}" destId="{A1BF3738-140B-7D49-8970-2FD1F31ABF1B}" srcOrd="1" destOrd="0" presId="urn:microsoft.com/office/officeart/2005/8/layout/list1"/>
    <dgm:cxn modelId="{6F0A44F6-40BF-FD4A-82BA-6538DDC86CAF}" type="presParOf" srcId="{815DDECF-D2A8-E14D-9595-C49DA04B0729}" destId="{4D3BD6EB-6B9F-FD46-86A4-02048297563F}" srcOrd="5" destOrd="0" presId="urn:microsoft.com/office/officeart/2005/8/layout/list1"/>
    <dgm:cxn modelId="{E41001D2-2B36-024D-8D40-593C28198129}" type="presParOf" srcId="{815DDECF-D2A8-E14D-9595-C49DA04B0729}" destId="{281F4786-D6D7-D24E-9F35-2B98236C661C}" srcOrd="6" destOrd="0" presId="urn:microsoft.com/office/officeart/2005/8/layout/list1"/>
    <dgm:cxn modelId="{2D0315D3-DED0-794E-A754-0CE45397EFE5}" type="presParOf" srcId="{815DDECF-D2A8-E14D-9595-C49DA04B0729}" destId="{CE604C0B-4BF7-5F44-9913-257B8E5CBD66}" srcOrd="7" destOrd="0" presId="urn:microsoft.com/office/officeart/2005/8/layout/list1"/>
    <dgm:cxn modelId="{CEFC3C1C-16F1-C74A-9BED-1DBA62D3C80F}" type="presParOf" srcId="{815DDECF-D2A8-E14D-9595-C49DA04B0729}" destId="{E5BA1D98-7118-CF48-BCCD-3DBC294DF787}" srcOrd="8" destOrd="0" presId="urn:microsoft.com/office/officeart/2005/8/layout/list1"/>
    <dgm:cxn modelId="{7531DC27-79A0-2F43-A916-F327222C8BE8}" type="presParOf" srcId="{E5BA1D98-7118-CF48-BCCD-3DBC294DF787}" destId="{6A7A8E39-F755-DA4E-AF1B-7B7EC24C6195}" srcOrd="0" destOrd="0" presId="urn:microsoft.com/office/officeart/2005/8/layout/list1"/>
    <dgm:cxn modelId="{9FD3196F-0E4A-8E40-858E-F62912AAF2DA}" type="presParOf" srcId="{E5BA1D98-7118-CF48-BCCD-3DBC294DF787}" destId="{EE8C494F-3E73-0E45-B000-A92B36C18937}" srcOrd="1" destOrd="0" presId="urn:microsoft.com/office/officeart/2005/8/layout/list1"/>
    <dgm:cxn modelId="{62BBEFE3-17BF-A94E-8C44-B711A32574BF}" type="presParOf" srcId="{815DDECF-D2A8-E14D-9595-C49DA04B0729}" destId="{373C3422-F1C7-3947-9E15-154D86E2EAB9}" srcOrd="9" destOrd="0" presId="urn:microsoft.com/office/officeart/2005/8/layout/list1"/>
    <dgm:cxn modelId="{2FF33560-D05E-8D44-A685-AABBCB48EC9C}" type="presParOf" srcId="{815DDECF-D2A8-E14D-9595-C49DA04B0729}" destId="{B0739201-81E7-2E48-8521-4E916FB2A453}" srcOrd="10" destOrd="0" presId="urn:microsoft.com/office/officeart/2005/8/layout/list1"/>
    <dgm:cxn modelId="{486740D0-BDEA-204A-A9E9-0539B9BF5208}" type="presParOf" srcId="{815DDECF-D2A8-E14D-9595-C49DA04B0729}" destId="{9AB2ABF1-14AA-8341-B636-0C26DA85384C}" srcOrd="11" destOrd="0" presId="urn:microsoft.com/office/officeart/2005/8/layout/list1"/>
    <dgm:cxn modelId="{A924AE76-26EA-954B-995C-5E30F6C0F19D}" type="presParOf" srcId="{815DDECF-D2A8-E14D-9595-C49DA04B0729}" destId="{6352392E-D0E9-5F45-9614-5B829071A684}" srcOrd="12" destOrd="0" presId="urn:microsoft.com/office/officeart/2005/8/layout/list1"/>
    <dgm:cxn modelId="{611DBF7B-F7BA-104C-8BD7-0F1C77685ADD}" type="presParOf" srcId="{6352392E-D0E9-5F45-9614-5B829071A684}" destId="{BA0F5AC8-95B7-A641-A4DD-D1AAAAAF4F75}" srcOrd="0" destOrd="0" presId="urn:microsoft.com/office/officeart/2005/8/layout/list1"/>
    <dgm:cxn modelId="{A1C3C711-F8D0-6744-9FC9-7FABAA37F08A}" type="presParOf" srcId="{6352392E-D0E9-5F45-9614-5B829071A684}" destId="{5C67B948-D37F-1642-AE32-435308259F6C}" srcOrd="1" destOrd="0" presId="urn:microsoft.com/office/officeart/2005/8/layout/list1"/>
    <dgm:cxn modelId="{C93D7CD9-47AD-EE46-829A-CE966D332CCE}" type="presParOf" srcId="{815DDECF-D2A8-E14D-9595-C49DA04B0729}" destId="{DA85C117-1B99-C940-B881-B67FEFF39D7C}" srcOrd="13" destOrd="0" presId="urn:microsoft.com/office/officeart/2005/8/layout/list1"/>
    <dgm:cxn modelId="{74ADC3A7-28C5-8F4E-966B-28512C4266B2}" type="presParOf" srcId="{815DDECF-D2A8-E14D-9595-C49DA04B0729}" destId="{053EC3F1-2297-1B46-B224-8084FA2D280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Introduction</a:t>
          </a:r>
          <a:endParaRPr lang="en-US" sz="1900" kern="1200" dirty="0">
            <a:solidFill>
              <a:schemeClr val="bg1"/>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Black"/>
            </a:rPr>
            <a:t>Basics</a:t>
          </a:r>
          <a:endParaRPr lang="en-US" sz="1900" kern="1200" dirty="0"/>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solidFill>
          <a:schemeClr val="accent5">
            <a:lumMod val="20000"/>
            <a:lumOff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1&amp;2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EOY 1-4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9771142" y="1800777"/>
        <a:ext cx="1547090" cy="572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E6D57-FD1F-40EC-9F95-3F6C83F20B70}">
      <dsp:nvSpPr>
        <dsp:cNvPr id="0" name=""/>
        <dsp:cNvSpPr/>
      </dsp:nvSpPr>
      <dsp:spPr>
        <a:xfrm>
          <a:off x="2263065" y="4192259"/>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C29F1-0B5B-EB41-A28E-CE6D1C38C0D0}">
      <dsp:nvSpPr>
        <dsp:cNvPr id="0" name=""/>
        <dsp:cNvSpPr/>
      </dsp:nvSpPr>
      <dsp:spPr>
        <a:xfrm>
          <a:off x="2263065" y="3054925"/>
          <a:ext cx="91440" cy="357272"/>
        </a:xfrm>
        <a:custGeom>
          <a:avLst/>
          <a:gdLst/>
          <a:ahLst/>
          <a:cxnLst/>
          <a:rect l="0" t="0" r="0" b="0"/>
          <a:pathLst>
            <a:path>
              <a:moveTo>
                <a:pt x="45720" y="0"/>
              </a:moveTo>
              <a:lnTo>
                <a:pt x="45720" y="357272"/>
              </a:lnTo>
            </a:path>
          </a:pathLst>
        </a:custGeom>
        <a:no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FCE110-0366-8744-9E26-4B7139C7C50A}">
      <dsp:nvSpPr>
        <dsp:cNvPr id="0" name=""/>
        <dsp:cNvSpPr/>
      </dsp:nvSpPr>
      <dsp:spPr>
        <a:xfrm>
          <a:off x="2263065" y="1917592"/>
          <a:ext cx="91440" cy="357272"/>
        </a:xfrm>
        <a:custGeom>
          <a:avLst/>
          <a:gdLst/>
          <a:ahLst/>
          <a:cxnLst/>
          <a:rect l="0" t="0" r="0" b="0"/>
          <a:pathLst>
            <a:path>
              <a:moveTo>
                <a:pt x="45720" y="0"/>
              </a:moveTo>
              <a:lnTo>
                <a:pt x="45720" y="357272"/>
              </a:lnTo>
            </a:path>
          </a:pathLst>
        </a:custGeom>
        <a:noFill/>
        <a:ln w="12700" cap="flat" cmpd="sng" algn="ctr">
          <a:solidFill>
            <a:schemeClr val="accent2">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4F6DD-F05D-4A45-849C-7F568B6A47B4}">
      <dsp:nvSpPr>
        <dsp:cNvPr id="0" name=""/>
        <dsp:cNvSpPr/>
      </dsp:nvSpPr>
      <dsp:spPr>
        <a:xfrm>
          <a:off x="2263065" y="780258"/>
          <a:ext cx="91440" cy="357272"/>
        </a:xfrm>
        <a:custGeom>
          <a:avLst/>
          <a:gdLst/>
          <a:ahLst/>
          <a:cxnLst/>
          <a:rect l="0" t="0" r="0" b="0"/>
          <a:pathLst>
            <a:path>
              <a:moveTo>
                <a:pt x="45720" y="0"/>
              </a:moveTo>
              <a:lnTo>
                <a:pt x="45720" y="357272"/>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07D02-3FA9-F64C-A238-ED44C26BC725}">
      <dsp:nvSpPr>
        <dsp:cNvPr id="0" name=""/>
        <dsp:cNvSpPr/>
      </dsp:nvSpPr>
      <dsp:spPr>
        <a:xfrm>
          <a:off x="911560" y="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E4B00C6-93CD-EA48-AD4C-D3FDA2F31988}">
      <dsp:nvSpPr>
        <dsp:cNvPr id="0" name=""/>
        <dsp:cNvSpPr/>
      </dsp:nvSpPr>
      <dsp:spPr>
        <a:xfrm>
          <a:off x="1048054" y="129866"/>
          <a:ext cx="2794449" cy="780061"/>
        </a:xfrm>
        <a:prstGeom prst="roundRect">
          <a:avLst>
            <a:gd name="adj" fmla="val 10000"/>
          </a:avLst>
        </a:prstGeom>
        <a:solidFill>
          <a:schemeClr val="accent4">
            <a:lumMod val="60000"/>
            <a:lumOff val="40000"/>
          </a:scheme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Staff Demographic </a:t>
          </a:r>
        </a:p>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(SDEM)</a:t>
          </a:r>
        </a:p>
      </dsp:txBody>
      <dsp:txXfrm>
        <a:off x="1070901" y="152713"/>
        <a:ext cx="2748755" cy="734367"/>
      </dsp:txXfrm>
    </dsp:sp>
    <dsp:sp modelId="{A3A52CAA-FF06-2B4C-A559-A8AF925AB580}">
      <dsp:nvSpPr>
        <dsp:cNvPr id="0" name=""/>
        <dsp:cNvSpPr/>
      </dsp:nvSpPr>
      <dsp:spPr>
        <a:xfrm>
          <a:off x="911560" y="1137530"/>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166C1A5B-2F2B-6346-BBA2-918BAE37896A}">
      <dsp:nvSpPr>
        <dsp:cNvPr id="0" name=""/>
        <dsp:cNvSpPr/>
      </dsp:nvSpPr>
      <dsp:spPr>
        <a:xfrm>
          <a:off x="1048054" y="1267199"/>
          <a:ext cx="2794449" cy="780061"/>
        </a:xfrm>
        <a:prstGeom prst="roundRect">
          <a:avLst>
            <a:gd name="adj" fmla="val 10000"/>
          </a:avLst>
        </a:prstGeom>
        <a:solidFill>
          <a:schemeClr val="accent4">
            <a:lumMod val="60000"/>
            <a:lumOff val="40000"/>
          </a:scheme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Staff Assignment*</a:t>
          </a:r>
        </a:p>
        <a:p>
          <a:pPr marL="0" lvl="0" indent="0" algn="ctr" defTabSz="711200">
            <a:lnSpc>
              <a:spcPct val="90000"/>
            </a:lnSpc>
            <a:spcBef>
              <a:spcPct val="0"/>
            </a:spcBef>
            <a:spcAft>
              <a:spcPct val="35000"/>
            </a:spcAft>
            <a:buNone/>
          </a:pPr>
          <a:r>
            <a:rPr lang="en-US" sz="1600" b="1" kern="1200">
              <a:latin typeface="Tahoma" panose="020B0604030504040204" pitchFamily="34" charset="0"/>
              <a:ea typeface="Tahoma" panose="020B0604030504040204" pitchFamily="34" charset="0"/>
              <a:cs typeface="Tahoma" panose="020B0604030504040204" pitchFamily="34" charset="0"/>
            </a:rPr>
            <a:t>(SASS)</a:t>
          </a:r>
        </a:p>
      </dsp:txBody>
      <dsp:txXfrm>
        <a:off x="1070901" y="1290046"/>
        <a:ext cx="2748755" cy="734367"/>
      </dsp:txXfrm>
    </dsp:sp>
    <dsp:sp modelId="{3B97A4D7-A874-C245-9AB0-640D457A3A1A}">
      <dsp:nvSpPr>
        <dsp:cNvPr id="0" name=""/>
        <dsp:cNvSpPr/>
      </dsp:nvSpPr>
      <dsp:spPr>
        <a:xfrm>
          <a:off x="911560" y="2274864"/>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BFC011F-6220-D341-BFE0-528C6EE41DC5}">
      <dsp:nvSpPr>
        <dsp:cNvPr id="0" name=""/>
        <dsp:cNvSpPr/>
      </dsp:nvSpPr>
      <dsp:spPr>
        <a:xfrm>
          <a:off x="1048054" y="2404533"/>
          <a:ext cx="2794449" cy="780061"/>
        </a:xfrm>
        <a:prstGeom prst="roundRect">
          <a:avLst>
            <a:gd name="adj" fmla="val 10000"/>
          </a:avLst>
        </a:prstGeom>
        <a:solidFill>
          <a:schemeClr val="accent4">
            <a:lumMod val="60000"/>
            <a:lumOff val="40000"/>
          </a:scheme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(CRSE)</a:t>
          </a:r>
        </a:p>
      </dsp:txBody>
      <dsp:txXfrm>
        <a:off x="1070901" y="2427380"/>
        <a:ext cx="2748755" cy="734367"/>
      </dsp:txXfrm>
    </dsp:sp>
    <dsp:sp modelId="{7E4E368B-90DD-5D48-872B-019D4C11301B}">
      <dsp:nvSpPr>
        <dsp:cNvPr id="0" name=""/>
        <dsp:cNvSpPr/>
      </dsp:nvSpPr>
      <dsp:spPr>
        <a:xfrm>
          <a:off x="911560" y="3412197"/>
          <a:ext cx="2794449" cy="780061"/>
        </a:xfrm>
        <a:prstGeom prst="roundRect">
          <a:avLst>
            <a:gd name="adj" fmla="val 10000"/>
          </a:avLst>
        </a:prstGeom>
        <a:solidFill>
          <a:srgbClr val="F8F5F9"/>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688896EB-5CAB-AE49-8100-0270623F6293}">
      <dsp:nvSpPr>
        <dsp:cNvPr id="0" name=""/>
        <dsp:cNvSpPr/>
      </dsp:nvSpPr>
      <dsp:spPr>
        <a:xfrm>
          <a:off x="1048054" y="3541866"/>
          <a:ext cx="2794449" cy="780061"/>
        </a:xfrm>
        <a:prstGeom prst="roundRect">
          <a:avLst>
            <a:gd name="adj" fmla="val 10000"/>
          </a:avLst>
        </a:prstGeom>
        <a:solidFill>
          <a:schemeClr val="accent4">
            <a:lumMod val="60000"/>
            <a:lumOff val="40000"/>
          </a:scheme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Student Course Section</a:t>
          </a:r>
        </a:p>
        <a:p>
          <a:pPr marL="0" lvl="0" indent="0" algn="ctr" defTabSz="711200">
            <a:lnSpc>
              <a:spcPct val="90000"/>
            </a:lnSpc>
            <a:spcBef>
              <a:spcPct val="0"/>
            </a:spcBef>
            <a:spcAft>
              <a:spcPct val="35000"/>
            </a:spcAft>
            <a:buNone/>
          </a:pPr>
          <a:r>
            <a:rPr lang="en-US" sz="1400" b="1" kern="1200" dirty="0">
              <a:solidFill>
                <a:srgbClr val="CC3300"/>
              </a:solidFill>
              <a:latin typeface="Tahoma" panose="020B0604030504040204" pitchFamily="34" charset="0"/>
              <a:ea typeface="Tahoma" panose="020B0604030504040204" pitchFamily="34" charset="0"/>
              <a:cs typeface="Tahoma" panose="020B0604030504040204" pitchFamily="34" charset="0"/>
            </a:rPr>
            <a:t>Enrollment*</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(SCSE)</a:t>
          </a:r>
        </a:p>
      </dsp:txBody>
      <dsp:txXfrm>
        <a:off x="1070901" y="3564713"/>
        <a:ext cx="2748755" cy="734367"/>
      </dsp:txXfrm>
    </dsp:sp>
    <dsp:sp modelId="{470B0C71-7F36-45F0-829F-1FD450A32118}">
      <dsp:nvSpPr>
        <dsp:cNvPr id="0" name=""/>
        <dsp:cNvSpPr/>
      </dsp:nvSpPr>
      <dsp:spPr>
        <a:xfrm>
          <a:off x="944083" y="4549531"/>
          <a:ext cx="2729403" cy="780061"/>
        </a:xfrm>
        <a:prstGeom prst="roundRect">
          <a:avLst>
            <a:gd name="adj" fmla="val 10000"/>
          </a:avLst>
        </a:prstGeom>
        <a:solidFill>
          <a:srgbClr val="F8F5F9"/>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70FF600-43D4-41EE-B384-7E041879091A}">
      <dsp:nvSpPr>
        <dsp:cNvPr id="0" name=""/>
        <dsp:cNvSpPr/>
      </dsp:nvSpPr>
      <dsp:spPr>
        <a:xfrm>
          <a:off x="1080577" y="4679200"/>
          <a:ext cx="2729403" cy="780061"/>
        </a:xfrm>
        <a:prstGeom prst="roundRect">
          <a:avLst>
            <a:gd name="adj" fmla="val 10000"/>
          </a:avLst>
        </a:prstGeom>
        <a:solidFill>
          <a:schemeClr val="accent4">
            <a:lumMod val="60000"/>
            <a:lumOff val="40000"/>
          </a:schemeClr>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Postsecondary Status*</a:t>
          </a:r>
        </a:p>
        <a:p>
          <a:pPr marL="0" lvl="0" indent="0" algn="ctr" defTabSz="711200">
            <a:lnSpc>
              <a:spcPct val="90000"/>
            </a:lnSpc>
            <a:spcBef>
              <a:spcPct val="0"/>
            </a:spcBef>
            <a:spcAft>
              <a:spcPct val="35000"/>
            </a:spcAft>
            <a:buNone/>
          </a:pPr>
          <a:r>
            <a:rPr lang="en-US" sz="1600" b="1" kern="1200" dirty="0">
              <a:latin typeface="Tahoma" panose="020B0604030504040204" pitchFamily="34" charset="0"/>
              <a:ea typeface="Tahoma" panose="020B0604030504040204" pitchFamily="34" charset="0"/>
              <a:cs typeface="Tahoma" panose="020B0604030504040204" pitchFamily="34" charset="0"/>
            </a:rPr>
            <a:t>(PSTS)</a:t>
          </a:r>
        </a:p>
      </dsp:txBody>
      <dsp:txXfrm>
        <a:off x="1103424" y="4702047"/>
        <a:ext cx="2683709" cy="734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E9E20-4C26-4086-AF56-D2C3A75C93A7}">
      <dsp:nvSpPr>
        <dsp:cNvPr id="0" name=""/>
        <dsp:cNvSpPr/>
      </dsp:nvSpPr>
      <dsp:spPr>
        <a:xfrm>
          <a:off x="685294" y="1745"/>
          <a:ext cx="3344497" cy="20066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Staff Demographic File</a:t>
          </a:r>
        </a:p>
      </dsp:txBody>
      <dsp:txXfrm>
        <a:off x="685294" y="1745"/>
        <a:ext cx="3344497" cy="2006698"/>
      </dsp:txXfrm>
    </dsp:sp>
    <dsp:sp modelId="{C3D85B37-00E4-4A01-9714-7B1DD76F71A2}">
      <dsp:nvSpPr>
        <dsp:cNvPr id="0" name=""/>
        <dsp:cNvSpPr/>
      </dsp:nvSpPr>
      <dsp:spPr>
        <a:xfrm>
          <a:off x="4364240" y="1745"/>
          <a:ext cx="3344497" cy="200669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Staff Assignment File</a:t>
          </a:r>
        </a:p>
      </dsp:txBody>
      <dsp:txXfrm>
        <a:off x="4364240" y="1745"/>
        <a:ext cx="3344497" cy="2006698"/>
      </dsp:txXfrm>
    </dsp:sp>
    <dsp:sp modelId="{D05257B6-9F84-485D-85C4-6104F563F9DA}">
      <dsp:nvSpPr>
        <dsp:cNvPr id="0" name=""/>
        <dsp:cNvSpPr/>
      </dsp:nvSpPr>
      <dsp:spPr>
        <a:xfrm>
          <a:off x="685294" y="2342893"/>
          <a:ext cx="3344497" cy="20066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Course Section Enrollments</a:t>
          </a:r>
        </a:p>
      </dsp:txBody>
      <dsp:txXfrm>
        <a:off x="685294" y="2342893"/>
        <a:ext cx="3344497" cy="2006698"/>
      </dsp:txXfrm>
    </dsp:sp>
    <dsp:sp modelId="{7D9669CE-5914-4DF0-BCCB-C8EFAA69942B}">
      <dsp:nvSpPr>
        <dsp:cNvPr id="0" name=""/>
        <dsp:cNvSpPr/>
      </dsp:nvSpPr>
      <dsp:spPr>
        <a:xfrm>
          <a:off x="4364240" y="2342893"/>
          <a:ext cx="3344497" cy="20066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Student Course Section Enrollments</a:t>
          </a:r>
        </a:p>
      </dsp:txBody>
      <dsp:txXfrm>
        <a:off x="4364240" y="2342893"/>
        <a:ext cx="3344497" cy="2006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6ED34-B1B3-4D08-B71F-B9BE7DB8E346}">
      <dsp:nvSpPr>
        <dsp:cNvPr id="0" name=""/>
        <dsp:cNvSpPr/>
      </dsp:nvSpPr>
      <dsp:spPr>
        <a:xfrm>
          <a:off x="0" y="0"/>
          <a:ext cx="3609782" cy="5152336"/>
        </a:xfrm>
        <a:prstGeom prst="roundRect">
          <a:avLst>
            <a:gd name="adj" fmla="val 10000"/>
          </a:avLst>
        </a:prstGeom>
        <a:solidFill>
          <a:schemeClr val="accent3">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b="1" u="none" kern="1200" dirty="0">
              <a:solidFill>
                <a:schemeClr val="tx2"/>
              </a:solidFill>
            </a:rPr>
            <a:t>CALPADS ACTIVITIES</a:t>
          </a:r>
        </a:p>
        <a:p>
          <a:pPr marL="171450" lvl="1" indent="-171450" algn="l" defTabSz="711200">
            <a:lnSpc>
              <a:spcPct val="90000"/>
            </a:lnSpc>
            <a:spcBef>
              <a:spcPct val="0"/>
            </a:spcBef>
            <a:spcAft>
              <a:spcPct val="15000"/>
            </a:spcAft>
            <a:buChar char="•"/>
          </a:pPr>
          <a:r>
            <a:rPr lang="en-US" sz="1600" kern="1200" dirty="0">
              <a:solidFill>
                <a:schemeClr val="tx2"/>
              </a:solidFill>
            </a:rPr>
            <a:t>CALPADS accounts</a:t>
          </a:r>
        </a:p>
        <a:p>
          <a:pPr marL="171450" lvl="1" indent="-171450" algn="l" defTabSz="711200">
            <a:lnSpc>
              <a:spcPct val="90000"/>
            </a:lnSpc>
            <a:spcBef>
              <a:spcPct val="0"/>
            </a:spcBef>
            <a:spcAft>
              <a:spcPct val="15000"/>
            </a:spcAft>
            <a:buChar char="•"/>
          </a:pPr>
          <a:r>
            <a:rPr lang="en-US" sz="1600" kern="1200" dirty="0">
              <a:solidFill>
                <a:schemeClr val="tx2"/>
              </a:solidFill>
            </a:rPr>
            <a:t>Stakeholders</a:t>
          </a:r>
        </a:p>
        <a:p>
          <a:pPr marL="171450" lvl="1" indent="-171450" algn="l" defTabSz="711200">
            <a:lnSpc>
              <a:spcPct val="90000"/>
            </a:lnSpc>
            <a:spcBef>
              <a:spcPct val="0"/>
            </a:spcBef>
            <a:spcAft>
              <a:spcPct val="15000"/>
            </a:spcAft>
            <a:buChar char="•"/>
          </a:pPr>
          <a:r>
            <a:rPr lang="en-US" sz="1600" kern="1200" dirty="0">
              <a:solidFill>
                <a:schemeClr val="tx2"/>
              </a:solidFill>
            </a:rPr>
            <a:t>Review changes</a:t>
          </a:r>
        </a:p>
        <a:p>
          <a:pPr marL="171450" lvl="1" indent="-171450" algn="l" defTabSz="711200">
            <a:lnSpc>
              <a:spcPct val="90000"/>
            </a:lnSpc>
            <a:spcBef>
              <a:spcPct val="0"/>
            </a:spcBef>
            <a:spcAft>
              <a:spcPct val="15000"/>
            </a:spcAft>
            <a:buChar char="•"/>
          </a:pPr>
          <a:r>
            <a:rPr lang="en-US" sz="1600" kern="1200" dirty="0">
              <a:solidFill>
                <a:schemeClr val="tx2"/>
              </a:solidFill>
            </a:rPr>
            <a:t>Fall calendar</a:t>
          </a:r>
        </a:p>
        <a:p>
          <a:pPr marL="171450" lvl="1" indent="-171450" algn="l" defTabSz="711200">
            <a:lnSpc>
              <a:spcPct val="90000"/>
            </a:lnSpc>
            <a:spcBef>
              <a:spcPct val="0"/>
            </a:spcBef>
            <a:spcAft>
              <a:spcPct val="15000"/>
            </a:spcAft>
            <a:buChar char="•"/>
          </a:pPr>
          <a:r>
            <a:rPr lang="en-US" sz="1600" kern="1200" dirty="0">
              <a:solidFill>
                <a:schemeClr val="tx2"/>
              </a:solidFill>
            </a:rPr>
            <a:t>Error correction strategy</a:t>
          </a:r>
        </a:p>
        <a:p>
          <a:pPr marL="171450" lvl="1" indent="-171450" algn="l" defTabSz="711200">
            <a:lnSpc>
              <a:spcPct val="90000"/>
            </a:lnSpc>
            <a:spcBef>
              <a:spcPct val="0"/>
            </a:spcBef>
            <a:spcAft>
              <a:spcPct val="15000"/>
            </a:spcAft>
            <a:buChar char="•"/>
          </a:pPr>
          <a:r>
            <a:rPr lang="en-US" sz="1600" kern="1200" dirty="0">
              <a:solidFill>
                <a:schemeClr val="tx2"/>
              </a:solidFill>
            </a:rPr>
            <a:t>Clear errors by Feb 6, 2026</a:t>
          </a:r>
          <a:r>
            <a:rPr lang="en-US" sz="1600" kern="1200" baseline="0" dirty="0">
              <a:solidFill>
                <a:schemeClr val="tx2"/>
              </a:solidFill>
            </a:rPr>
            <a:t>!</a:t>
          </a:r>
          <a:endParaRPr lang="en-US" sz="1600" kern="1200" dirty="0">
            <a:solidFill>
              <a:schemeClr val="tx2"/>
            </a:solidFill>
          </a:endParaRPr>
        </a:p>
      </dsp:txBody>
      <dsp:txXfrm>
        <a:off x="0" y="2060934"/>
        <a:ext cx="3609782" cy="2060934"/>
      </dsp:txXfrm>
    </dsp:sp>
    <dsp:sp modelId="{EF262AFF-CDEC-45A7-A692-E898B7E4D195}">
      <dsp:nvSpPr>
        <dsp:cNvPr id="0" name=""/>
        <dsp:cNvSpPr/>
      </dsp:nvSpPr>
      <dsp:spPr>
        <a:xfrm>
          <a:off x="950178" y="309140"/>
          <a:ext cx="1715727" cy="1715727"/>
        </a:xfrm>
        <a:prstGeom prst="ellipse">
          <a:avLst/>
        </a:prstGeom>
        <a:blipFill>
          <a:blip xmlns:r="http://schemas.openxmlformats.org/officeDocument/2006/relationships" r:embed="rId1"/>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B764EEA8-8864-4792-8D37-24E31AC38E5C}">
      <dsp:nvSpPr>
        <dsp:cNvPr id="0" name=""/>
        <dsp:cNvSpPr/>
      </dsp:nvSpPr>
      <dsp:spPr>
        <a:xfrm>
          <a:off x="3715956" y="0"/>
          <a:ext cx="3609782" cy="5152336"/>
        </a:xfrm>
        <a:prstGeom prst="roundRect">
          <a:avLst>
            <a:gd name="adj" fmla="val 10000"/>
          </a:avLst>
        </a:prstGeom>
        <a:solidFill>
          <a:schemeClr val="accent4">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1">
          <a:noAutofit/>
        </a:bodyPr>
        <a:lstStyle/>
        <a:p>
          <a:pPr marL="0" lvl="0" indent="0" algn="l" defTabSz="800100">
            <a:lnSpc>
              <a:spcPct val="90000"/>
            </a:lnSpc>
            <a:spcBef>
              <a:spcPct val="0"/>
            </a:spcBef>
            <a:spcAft>
              <a:spcPct val="35000"/>
            </a:spcAft>
            <a:buNone/>
          </a:pPr>
          <a:r>
            <a:rPr lang="en-US" sz="1800" b="1" u="none" kern="1200" dirty="0">
              <a:solidFill>
                <a:schemeClr val="tx2"/>
              </a:solidFill>
            </a:rPr>
            <a:t>LOCAL SYSTEMS ACTIVITIES</a:t>
          </a:r>
        </a:p>
        <a:p>
          <a:pPr marL="171450" lvl="1" indent="-171450" algn="l" defTabSz="711200">
            <a:lnSpc>
              <a:spcPct val="90000"/>
            </a:lnSpc>
            <a:spcBef>
              <a:spcPct val="0"/>
            </a:spcBef>
            <a:spcAft>
              <a:spcPct val="15000"/>
            </a:spcAft>
            <a:buChar char="•"/>
          </a:pPr>
          <a:r>
            <a:rPr lang="en-US" sz="1600" kern="1200" dirty="0">
              <a:solidFill>
                <a:schemeClr val="tx2"/>
              </a:solidFill>
            </a:rPr>
            <a:t>HR &amp; staff data</a:t>
          </a:r>
        </a:p>
        <a:p>
          <a:pPr marL="171450" lvl="1" indent="-171450" algn="l" defTabSz="711200">
            <a:lnSpc>
              <a:spcPct val="90000"/>
            </a:lnSpc>
            <a:spcBef>
              <a:spcPct val="0"/>
            </a:spcBef>
            <a:spcAft>
              <a:spcPct val="15000"/>
            </a:spcAft>
            <a:buChar char="•"/>
          </a:pPr>
          <a:r>
            <a:rPr lang="en-US" sz="1600" kern="1200" dirty="0">
              <a:solidFill>
                <a:schemeClr val="tx2"/>
              </a:solidFill>
            </a:rPr>
            <a:t>Audit Data</a:t>
          </a:r>
        </a:p>
        <a:p>
          <a:pPr marL="171450" lvl="1" indent="-171450" algn="l" defTabSz="711200">
            <a:lnSpc>
              <a:spcPct val="90000"/>
            </a:lnSpc>
            <a:spcBef>
              <a:spcPct val="0"/>
            </a:spcBef>
            <a:spcAft>
              <a:spcPct val="15000"/>
            </a:spcAft>
            <a:buChar char="•"/>
          </a:pPr>
          <a:r>
            <a:rPr lang="en-US" sz="1600" kern="1200" dirty="0">
              <a:solidFill>
                <a:schemeClr val="tx2"/>
              </a:solidFill>
            </a:rPr>
            <a:t>Validations</a:t>
          </a:r>
        </a:p>
      </dsp:txBody>
      <dsp:txXfrm>
        <a:off x="3715956" y="2060934"/>
        <a:ext cx="3609782" cy="2060934"/>
      </dsp:txXfrm>
    </dsp:sp>
    <dsp:sp modelId="{26E17BC8-5437-4C4D-BEAD-54F601C1BC7E}">
      <dsp:nvSpPr>
        <dsp:cNvPr id="0" name=""/>
        <dsp:cNvSpPr/>
      </dsp:nvSpPr>
      <dsp:spPr>
        <a:xfrm>
          <a:off x="4590943" y="311971"/>
          <a:ext cx="1715727" cy="1715727"/>
        </a:xfrm>
        <a:prstGeom prst="ellipse">
          <a:avLst/>
        </a:prstGeom>
        <a:blipFill>
          <a:blip xmlns:r="http://schemas.openxmlformats.org/officeDocument/2006/relationships" r:embed="rId2"/>
          <a:srcRect/>
          <a:stretch>
            <a:fillRect t="-25000" b="-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7992DC5-F204-4976-835E-A5FD3EDD030C}">
      <dsp:nvSpPr>
        <dsp:cNvPr id="0" name=""/>
        <dsp:cNvSpPr/>
      </dsp:nvSpPr>
      <dsp:spPr>
        <a:xfrm>
          <a:off x="293366" y="4121868"/>
          <a:ext cx="6747428" cy="772850"/>
        </a:xfrm>
        <a:prstGeom prst="leftRightArrow">
          <a:avLst/>
        </a:prstGeom>
        <a:solidFill>
          <a:srgbClr val="58AFD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5F097-6EF1-1945-AABE-D7CC1B31048B}">
      <dsp:nvSpPr>
        <dsp:cNvPr id="0" name=""/>
        <dsp:cNvSpPr/>
      </dsp:nvSpPr>
      <dsp:spPr>
        <a:xfrm>
          <a:off x="0" y="321117"/>
          <a:ext cx="5472000" cy="736312"/>
        </a:xfrm>
        <a:prstGeom prst="rect">
          <a:avLst/>
        </a:prstGeom>
        <a:solidFill>
          <a:schemeClr val="lt1">
            <a:alpha val="90000"/>
            <a:hueOff val="0"/>
            <a:satOff val="0"/>
            <a:lumOff val="0"/>
            <a:alphaOff val="0"/>
          </a:schemeClr>
        </a:solidFill>
        <a:ln w="12700" cap="flat" cmpd="sng" algn="ctr">
          <a:solidFill>
            <a:schemeClr val="accent3">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10/1/2025</a:t>
          </a:r>
        </a:p>
      </dsp:txBody>
      <dsp:txXfrm>
        <a:off x="0" y="321117"/>
        <a:ext cx="5472000" cy="736312"/>
      </dsp:txXfrm>
    </dsp:sp>
    <dsp:sp modelId="{6CB4EBD2-A424-1D4A-A201-C13792ECEDBC}">
      <dsp:nvSpPr>
        <dsp:cNvPr id="0" name=""/>
        <dsp:cNvSpPr/>
      </dsp:nvSpPr>
      <dsp:spPr>
        <a:xfrm>
          <a:off x="273600" y="70197"/>
          <a:ext cx="4008322" cy="501840"/>
        </a:xfrm>
        <a:prstGeom prst="roundRect">
          <a:avLst/>
        </a:prstGeom>
        <a:solidFill>
          <a:srgbClr val="1992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800100">
            <a:lnSpc>
              <a:spcPct val="90000"/>
            </a:lnSpc>
            <a:spcBef>
              <a:spcPct val="0"/>
            </a:spcBef>
            <a:spcAft>
              <a:spcPct val="35000"/>
            </a:spcAft>
            <a:buNone/>
          </a:pPr>
          <a:r>
            <a:rPr lang="en-US" sz="1800" b="1" kern="1200" dirty="0"/>
            <a:t>Census Day</a:t>
          </a:r>
        </a:p>
      </dsp:txBody>
      <dsp:txXfrm>
        <a:off x="298098" y="94695"/>
        <a:ext cx="3959326" cy="452844"/>
      </dsp:txXfrm>
    </dsp:sp>
    <dsp:sp modelId="{281F4786-D6D7-D24E-9F35-2B98236C661C}">
      <dsp:nvSpPr>
        <dsp:cNvPr id="0" name=""/>
        <dsp:cNvSpPr/>
      </dsp:nvSpPr>
      <dsp:spPr>
        <a:xfrm>
          <a:off x="0" y="1400150"/>
          <a:ext cx="5472000" cy="736312"/>
        </a:xfrm>
        <a:prstGeom prst="rect">
          <a:avLst/>
        </a:prstGeom>
        <a:solidFill>
          <a:schemeClr val="lt1">
            <a:alpha val="90000"/>
            <a:hueOff val="0"/>
            <a:satOff val="0"/>
            <a:lumOff val="0"/>
            <a:alphaOff val="0"/>
          </a:schemeClr>
        </a:solidFill>
        <a:ln w="12700" cap="flat" cmpd="sng" algn="ctr">
          <a:solidFill>
            <a:schemeClr val="accent4">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12/15/2025</a:t>
          </a:r>
        </a:p>
      </dsp:txBody>
      <dsp:txXfrm>
        <a:off x="0" y="1400150"/>
        <a:ext cx="5472000" cy="736312"/>
      </dsp:txXfrm>
    </dsp:sp>
    <dsp:sp modelId="{A1BF3738-140B-7D49-8970-2FD1F31ABF1B}">
      <dsp:nvSpPr>
        <dsp:cNvPr id="0" name=""/>
        <dsp:cNvSpPr/>
      </dsp:nvSpPr>
      <dsp:spPr>
        <a:xfrm>
          <a:off x="273600" y="1149230"/>
          <a:ext cx="4026439" cy="50184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800100">
            <a:lnSpc>
              <a:spcPct val="90000"/>
            </a:lnSpc>
            <a:spcBef>
              <a:spcPct val="0"/>
            </a:spcBef>
            <a:spcAft>
              <a:spcPct val="35000"/>
            </a:spcAft>
            <a:buNone/>
          </a:pPr>
          <a:r>
            <a:rPr lang="en-US" sz="1800" b="1" kern="1200" dirty="0"/>
            <a:t>Snapshot Process Start</a:t>
          </a:r>
          <a:endParaRPr lang="en-US" sz="1800" kern="1200" dirty="0"/>
        </a:p>
      </dsp:txBody>
      <dsp:txXfrm>
        <a:off x="298098" y="1173728"/>
        <a:ext cx="3977443" cy="452844"/>
      </dsp:txXfrm>
    </dsp:sp>
    <dsp:sp modelId="{B0739201-81E7-2E48-8521-4E916FB2A453}">
      <dsp:nvSpPr>
        <dsp:cNvPr id="0" name=""/>
        <dsp:cNvSpPr/>
      </dsp:nvSpPr>
      <dsp:spPr>
        <a:xfrm>
          <a:off x="0" y="2479182"/>
          <a:ext cx="5472000" cy="736312"/>
        </a:xfrm>
        <a:prstGeom prst="rect">
          <a:avLst/>
        </a:prstGeom>
        <a:solidFill>
          <a:schemeClr val="lt1">
            <a:alpha val="90000"/>
            <a:hueOff val="0"/>
            <a:satOff val="0"/>
            <a:lumOff val="0"/>
            <a:alphaOff val="0"/>
          </a:schemeClr>
        </a:solidFill>
        <a:ln w="12700" cap="flat" cmpd="sng" algn="ctr">
          <a:solidFill>
            <a:schemeClr val="accent5">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2/6/2026</a:t>
          </a:r>
        </a:p>
      </dsp:txBody>
      <dsp:txXfrm>
        <a:off x="0" y="2479182"/>
        <a:ext cx="5472000" cy="736312"/>
      </dsp:txXfrm>
    </dsp:sp>
    <dsp:sp modelId="{EE8C494F-3E73-0E45-B000-A92B36C18937}">
      <dsp:nvSpPr>
        <dsp:cNvPr id="0" name=""/>
        <dsp:cNvSpPr/>
      </dsp:nvSpPr>
      <dsp:spPr>
        <a:xfrm>
          <a:off x="273600" y="2228262"/>
          <a:ext cx="4029580" cy="50184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mn-lt"/>
            </a:rPr>
            <a:t>Zero Certification Fatal Errors</a:t>
          </a:r>
          <a:endParaRPr lang="en-US" sz="1600" kern="1200" dirty="0">
            <a:latin typeface="+mn-lt"/>
          </a:endParaRPr>
        </a:p>
      </dsp:txBody>
      <dsp:txXfrm>
        <a:off x="298098" y="2252760"/>
        <a:ext cx="3980584" cy="452844"/>
      </dsp:txXfrm>
    </dsp:sp>
    <dsp:sp modelId="{053EC3F1-2297-1B46-B224-8084FA2D2807}">
      <dsp:nvSpPr>
        <dsp:cNvPr id="0" name=""/>
        <dsp:cNvSpPr/>
      </dsp:nvSpPr>
      <dsp:spPr>
        <a:xfrm>
          <a:off x="0" y="3558215"/>
          <a:ext cx="5472000" cy="722925"/>
        </a:xfrm>
        <a:prstGeom prst="rect">
          <a:avLst/>
        </a:prstGeom>
        <a:solidFill>
          <a:schemeClr val="lt1">
            <a:alpha val="90000"/>
            <a:hueOff val="0"/>
            <a:satOff val="0"/>
            <a:lumOff val="0"/>
            <a:alphaOff val="0"/>
          </a:schemeClr>
        </a:solidFill>
        <a:ln w="12700" cap="flat" cmpd="sng" algn="ctr">
          <a:solidFill>
            <a:schemeClr val="accent4">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2/27/2026</a:t>
          </a:r>
        </a:p>
      </dsp:txBody>
      <dsp:txXfrm>
        <a:off x="0" y="3558215"/>
        <a:ext cx="5472000" cy="722925"/>
      </dsp:txXfrm>
    </dsp:sp>
    <dsp:sp modelId="{5C67B948-D37F-1642-AE32-435308259F6C}">
      <dsp:nvSpPr>
        <dsp:cNvPr id="0" name=""/>
        <dsp:cNvSpPr/>
      </dsp:nvSpPr>
      <dsp:spPr>
        <a:xfrm>
          <a:off x="273600" y="3307295"/>
          <a:ext cx="4029580" cy="5018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711200">
            <a:lnSpc>
              <a:spcPct val="90000"/>
            </a:lnSpc>
            <a:spcBef>
              <a:spcPct val="0"/>
            </a:spcBef>
            <a:spcAft>
              <a:spcPct val="35000"/>
            </a:spcAft>
            <a:buNone/>
          </a:pPr>
          <a:r>
            <a:rPr lang="en-US" sz="1600" b="1" kern="1200" dirty="0"/>
            <a:t>Fall 2 Deadline (LEA Approval Only)</a:t>
          </a:r>
        </a:p>
      </dsp:txBody>
      <dsp:txXfrm>
        <a:off x="298098" y="3331793"/>
        <a:ext cx="3980584"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
        <p:nvSpPr>
          <p:cNvPr id="6" name="Date Placeholder 5">
            <a:extLst>
              <a:ext uri="{FF2B5EF4-FFF2-40B4-BE49-F238E27FC236}">
                <a16:creationId xmlns:a16="http://schemas.microsoft.com/office/drawing/2014/main" id="{7F9789C7-38C4-DF47-8A69-0610D9124580}"/>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07D5ECA-873A-6044-B8DF-47C62D9DCF04}" type="datetimeFigureOut">
              <a:rPr lang="en-US" smtClean="0"/>
              <a:t>1/6/2026</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1/6/2026</a:t>
            </a:fld>
            <a:endParaRPr lang="en-US" noProof="0"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tc.ca.gov/credentials/calsaas-information/reporting-substitute-assignments-in-calsaa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tc.ca.gov/credentials/calsaas-information"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Fall 2 Advanced training for experienced CALPADS</a:t>
            </a:r>
            <a:r>
              <a:rPr lang="en-US" baseline="0" dirty="0"/>
              <a:t> users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training, we will provide</a:t>
            </a:r>
            <a:r>
              <a:rPr lang="en-US" baseline="0" dirty="0"/>
              <a:t> a brief overview of the </a:t>
            </a:r>
            <a:r>
              <a:rPr lang="en-US" dirty="0"/>
              <a:t>Fall 2 submission and go over major Fall-2</a:t>
            </a:r>
            <a:r>
              <a:rPr lang="en-US" baseline="0" dirty="0"/>
              <a:t> changes for this year</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dirty="0"/>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a:t>CALPADS Activities:</a:t>
            </a:r>
          </a:p>
          <a:p>
            <a:endParaRPr lang="en-US" i="0" baseline="0" dirty="0"/>
          </a:p>
          <a:p>
            <a:r>
              <a:rPr lang="en-US" i="0" baseline="0" dirty="0"/>
              <a:t>Local SIS Activities </a:t>
            </a:r>
          </a:p>
          <a:p>
            <a:endParaRPr lang="en-US" i="0" baseline="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dirty="0"/>
          </a:p>
        </p:txBody>
      </p:sp>
    </p:spTree>
    <p:extLst>
      <p:ext uri="{BB962C8B-B14F-4D97-AF65-F5344CB8AC3E}">
        <p14:creationId xmlns:p14="http://schemas.microsoft.com/office/powerpoint/2010/main" val="1131776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take a closer look at the Fall-2 changes for this year. </a:t>
            </a:r>
          </a:p>
          <a:p>
            <a:endParaRPr lang="en-US" dirty="0"/>
          </a:p>
          <a:p>
            <a:r>
              <a:rPr lang="en-US" dirty="0"/>
              <a:t>The good news is that we don’t have too many big changes this year.</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11</a:t>
            </a:fld>
            <a:endParaRPr lang="en-US" noProof="0" dirty="0"/>
          </a:p>
        </p:txBody>
      </p:sp>
    </p:spTree>
    <p:extLst>
      <p:ext uri="{BB962C8B-B14F-4D97-AF65-F5344CB8AC3E}">
        <p14:creationId xmlns:p14="http://schemas.microsoft.com/office/powerpoint/2010/main" val="433802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Census Day for Fall 2 is always the</a:t>
            </a:r>
            <a:r>
              <a:rPr lang="en-US" baseline="0" dirty="0"/>
              <a:t> first Wednesday in October. For the current reporting year, it falls on October 1st.</a:t>
            </a:r>
          </a:p>
          <a:p>
            <a:endParaRPr lang="en-US" baseline="0" dirty="0"/>
          </a:p>
          <a:p>
            <a:r>
              <a:rPr lang="en-US" baseline="0" dirty="0"/>
              <a:t>These dates can change so it is best to check the CDE’s calendar using the link on this slide.</a:t>
            </a:r>
          </a:p>
          <a:p>
            <a:r>
              <a:rPr lang="en-US" baseline="0" dirty="0"/>
              <a:t>Minimize data cleanup in CP.  If you are cleaning data for more than 2 weeks in CALPADS, that is an indication there are local issues that need to be addressed.  CDE will always reconsider the timelines if the system is not performing as expected.</a:t>
            </a:r>
          </a:p>
          <a:p>
            <a:endParaRPr lang="en-US" baseline="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12</a:t>
            </a:fld>
            <a:endParaRPr lang="en-US" noProof="0" dirty="0"/>
          </a:p>
        </p:txBody>
      </p:sp>
    </p:spTree>
    <p:extLst>
      <p:ext uri="{BB962C8B-B14F-4D97-AF65-F5344CB8AC3E}">
        <p14:creationId xmlns:p14="http://schemas.microsoft.com/office/powerpoint/2010/main" val="3588294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lumMod val="10000"/>
                  </a:schemeClr>
                </a:solidFill>
                <a:ea typeface="Tahoma"/>
                <a:cs typeface="Tahoma"/>
              </a:rPr>
              <a:t>As always let’s start with the code set changes.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lumMod val="10000"/>
                  </a:schemeClr>
                </a:solidFill>
                <a:ea typeface="Tahoma"/>
                <a:cs typeface="Tahoma"/>
              </a:rPr>
              <a:t>The latest Code Sets document includes 3 new Course Group State codes to better identify instruction services provided to students with disabilities and they are code.. {read slide}</a:t>
            </a:r>
          </a:p>
          <a:p>
            <a:pPr marL="285750" indent="-285750">
              <a:buFont typeface="Arial" panose="020B0604020202020204" pitchFamily="34" charset="0"/>
              <a:buChar char="•"/>
              <a:defRPr/>
            </a:pPr>
            <a:endParaRPr kumimoji="0" lang="en-US" sz="1200" b="0" i="0" u="none" strike="noStrike" kern="1200" cap="none" spc="0" normalizeH="0" baseline="0" noProof="0" dirty="0">
              <a:ln>
                <a:noFill/>
              </a:ln>
              <a:solidFill>
                <a:prstClr val="black"/>
              </a:solidFill>
              <a:effectLst/>
              <a:uLnTx/>
              <a:uFillTx/>
              <a:latin typeface="Tahoma"/>
              <a:ea typeface="Tahoma"/>
              <a:cs typeface="Tahoma"/>
            </a:endParaRPr>
          </a:p>
          <a:p>
            <a:pPr marL="285750" indent="-285750">
              <a:buFont typeface="Arial"/>
              <a:buChar char="•"/>
              <a:defRPr/>
            </a:pPr>
            <a:r>
              <a:rPr lang="en-US" sz="1400" dirty="0">
                <a:solidFill>
                  <a:schemeClr val="bg1">
                    <a:lumMod val="10000"/>
                  </a:schemeClr>
                </a:solidFill>
                <a:ea typeface="Tahoma"/>
                <a:cs typeface="Tahoma"/>
              </a:rPr>
              <a:t>When using these codes on the Course Section Enrollment (CRSE) and Staff Assignment (SASS) files, be sure to:</a:t>
            </a:r>
          </a:p>
          <a:p>
            <a:pPr>
              <a:defRPr/>
            </a:pPr>
            <a:endParaRPr lang="en-US" sz="1400" dirty="0">
              <a:solidFill>
                <a:schemeClr val="bg1">
                  <a:lumMod val="10000"/>
                </a:schemeClr>
              </a:solidFill>
              <a:ea typeface="Tahoma"/>
              <a:cs typeface="Tahoma"/>
            </a:endParaRPr>
          </a:p>
          <a:p>
            <a:pPr marL="742950" lvl="1" indent="-285750">
              <a:buFont typeface="Arial"/>
              <a:buChar char="•"/>
              <a:defRPr/>
            </a:pPr>
            <a:r>
              <a:rPr lang="en-US" sz="1400" b="1" dirty="0">
                <a:solidFill>
                  <a:schemeClr val="bg1">
                    <a:lumMod val="10000"/>
                  </a:schemeClr>
                </a:solidFill>
                <a:ea typeface="Tahoma"/>
                <a:cs typeface="Tahoma"/>
              </a:rPr>
              <a:t>Populate Field 9.22 – Instructional Strategy Code </a:t>
            </a:r>
            <a:r>
              <a:rPr lang="en-US" sz="1400" dirty="0">
                <a:solidFill>
                  <a:schemeClr val="bg1">
                    <a:lumMod val="10000"/>
                  </a:schemeClr>
                </a:solidFill>
                <a:ea typeface="Tahoma"/>
                <a:cs typeface="Tahoma"/>
              </a:rPr>
              <a:t>on the CRSE file, with Instructional Strategy Code 700 – Special Education, as all students in these courses should be students with disabilities</a:t>
            </a:r>
          </a:p>
          <a:p>
            <a:pPr marL="285750" indent="-285750">
              <a:buFont typeface="Arial"/>
              <a:buChar char="•"/>
              <a:defRPr/>
            </a:pPr>
            <a:endParaRPr lang="en-US" sz="1400" dirty="0">
              <a:solidFill>
                <a:schemeClr val="bg1">
                  <a:lumMod val="10000"/>
                </a:schemeClr>
              </a:solidFill>
              <a:ea typeface="Tahoma"/>
              <a:cs typeface="Tahoma"/>
            </a:endParaRPr>
          </a:p>
          <a:p>
            <a:pPr marL="742950" lvl="1" indent="-285750">
              <a:buFont typeface="Arial"/>
              <a:buChar char="•"/>
              <a:defRPr/>
            </a:pPr>
            <a:r>
              <a:rPr lang="en-US" sz="1400" b="1" dirty="0">
                <a:solidFill>
                  <a:schemeClr val="bg1">
                    <a:lumMod val="10000"/>
                  </a:schemeClr>
                </a:solidFill>
                <a:ea typeface="Tahoma"/>
                <a:cs typeface="Tahoma"/>
              </a:rPr>
              <a:t>Populate Field 8.13 – Staff Job Classification Code</a:t>
            </a:r>
            <a:r>
              <a:rPr lang="en-US" sz="1400" dirty="0">
                <a:solidFill>
                  <a:schemeClr val="bg1">
                    <a:lumMod val="10000"/>
                  </a:schemeClr>
                </a:solidFill>
                <a:ea typeface="Tahoma"/>
                <a:cs typeface="Tahoma"/>
              </a:rPr>
              <a:t>, on the SASS file, with Educational Service Job Classification Code of “Teacher” (Code 12) or “Itinerant Teacher” (Code 27) </a:t>
            </a:r>
          </a:p>
          <a:p>
            <a:pPr marL="285750" indent="-285750">
              <a:buFont typeface="Arial"/>
              <a:buChar char="•"/>
              <a:defRPr/>
            </a:pPr>
            <a:endParaRPr lang="en-US" sz="1400" dirty="0">
              <a:solidFill>
                <a:schemeClr val="bg1">
                  <a:lumMod val="10000"/>
                </a:schemeClr>
              </a:solidFill>
              <a:ea typeface="Tahoma"/>
              <a:cs typeface="Tahoma"/>
            </a:endParaRPr>
          </a:p>
          <a:p>
            <a:pPr marL="285750" indent="-285750">
              <a:buFont typeface="Arial"/>
              <a:buChar char="•"/>
              <a:defRPr/>
            </a:pPr>
            <a:r>
              <a:rPr lang="en-US" sz="1400" dirty="0">
                <a:solidFill>
                  <a:schemeClr val="bg1">
                    <a:lumMod val="10000"/>
                  </a:schemeClr>
                </a:solidFill>
                <a:ea typeface="Tahoma"/>
                <a:cs typeface="Tahoma"/>
              </a:rPr>
              <a:t>NOTE: Student course enrollment records are </a:t>
            </a:r>
            <a:r>
              <a:rPr lang="en-US" sz="1400" b="1" dirty="0">
                <a:solidFill>
                  <a:schemeClr val="bg1">
                    <a:lumMod val="10000"/>
                  </a:schemeClr>
                </a:solidFill>
                <a:ea typeface="Tahoma"/>
                <a:cs typeface="Tahoma"/>
              </a:rPr>
              <a:t>REQUIRED</a:t>
            </a:r>
            <a:r>
              <a:rPr lang="en-US" sz="1400" dirty="0">
                <a:solidFill>
                  <a:schemeClr val="bg1">
                    <a:lumMod val="10000"/>
                  </a:schemeClr>
                </a:solidFill>
                <a:ea typeface="Tahoma"/>
                <a:cs typeface="Tahoma"/>
              </a:rPr>
              <a:t> for Teacher (12) assignments</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399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1088" y="522288"/>
            <a:ext cx="4649787" cy="26146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Let’s now talk about some additional changes.  </a:t>
            </a:r>
          </a:p>
          <a:p>
            <a:endParaRPr lang="en-US" dirty="0"/>
          </a:p>
          <a:p>
            <a:endParaRPr lang="en-US" dirty="0"/>
          </a:p>
        </p:txBody>
      </p:sp>
      <p:sp>
        <p:nvSpPr>
          <p:cNvPr id="6" name="Slide Number Placeholder 5">
            <a:extLst>
              <a:ext uri="{FF2B5EF4-FFF2-40B4-BE49-F238E27FC236}">
                <a16:creationId xmlns:a16="http://schemas.microsoft.com/office/drawing/2014/main" id="{0FD76B1D-8188-8D49-A289-2A2048813AE3}"/>
              </a:ext>
            </a:extLst>
          </p:cNvPr>
          <p:cNvSpPr>
            <a:spLocks noGrp="1"/>
          </p:cNvSpPr>
          <p:nvPr>
            <p:ph type="sldNum" sz="quarter" idx="5"/>
          </p:nvPr>
        </p:nvSpPr>
        <p:spPr/>
        <p:txBody>
          <a:bodyPr/>
          <a:lstStyle/>
          <a:p>
            <a:pPr>
              <a:defRPr/>
            </a:pPr>
            <a:fld id="{BA0496DD-8960-4E28-AE87-4DFBD025EC31}" type="slidenum">
              <a:rPr lang="en-US" smtClean="0"/>
              <a:pPr>
                <a:defRPr/>
              </a:pPr>
              <a:t>14</a:t>
            </a:fld>
            <a:endParaRPr lang="en-US"/>
          </a:p>
        </p:txBody>
      </p:sp>
    </p:spTree>
    <p:extLst>
      <p:ext uri="{BB962C8B-B14F-4D97-AF65-F5344CB8AC3E}">
        <p14:creationId xmlns:p14="http://schemas.microsoft.com/office/powerpoint/2010/main" val="4281476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66289-8D30-3A37-5E70-ED399502B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32BD4-6197-5F20-8A17-6F1C5143A6C3}"/>
              </a:ext>
            </a:extLst>
          </p:cNvPr>
          <p:cNvSpPr>
            <a:spLocks noGrp="1" noRot="1" noChangeAspect="1"/>
          </p:cNvSpPr>
          <p:nvPr>
            <p:ph type="sldImg"/>
          </p:nvPr>
        </p:nvSpPr>
        <p:spPr>
          <a:xfrm>
            <a:off x="2351088" y="522288"/>
            <a:ext cx="4649787" cy="2614612"/>
          </a:xfrm>
        </p:spPr>
      </p:sp>
      <p:sp>
        <p:nvSpPr>
          <p:cNvPr id="3" name="Notes Placeholder 2">
            <a:extLst>
              <a:ext uri="{FF2B5EF4-FFF2-40B4-BE49-F238E27FC236}">
                <a16:creationId xmlns:a16="http://schemas.microsoft.com/office/drawing/2014/main" id="{9CC7184F-F5A2-11E4-5EEE-FB51761020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Arial" panose="020B0604020202020204" pitchFamily="34" charset="0"/>
              <a:cs typeface="Arial" panose="020B0604020202020204" pitchFamily="34" charset="0"/>
            </a:endParaRPr>
          </a:p>
          <a:p>
            <a:endParaRPr lang="en-US" dirty="0"/>
          </a:p>
          <a:p>
            <a:endParaRPr lang="en-US" dirty="0"/>
          </a:p>
        </p:txBody>
      </p:sp>
      <p:sp>
        <p:nvSpPr>
          <p:cNvPr id="6" name="Slide Number Placeholder 5">
            <a:extLst>
              <a:ext uri="{FF2B5EF4-FFF2-40B4-BE49-F238E27FC236}">
                <a16:creationId xmlns:a16="http://schemas.microsoft.com/office/drawing/2014/main" id="{F99D8DA9-2AFC-035A-3565-A0E0E05D21BE}"/>
              </a:ext>
            </a:extLst>
          </p:cNvPr>
          <p:cNvSpPr>
            <a:spLocks noGrp="1"/>
          </p:cNvSpPr>
          <p:nvPr>
            <p:ph type="sldNum" sz="quarter" idx="5"/>
          </p:nvPr>
        </p:nvSpPr>
        <p:spPr/>
        <p:txBody>
          <a:bodyPr/>
          <a:lstStyle/>
          <a:p>
            <a:pPr>
              <a:defRPr/>
            </a:pPr>
            <a:fld id="{BA0496DD-8960-4E28-AE87-4DFBD025EC31}" type="slidenum">
              <a:rPr lang="en-US" smtClean="0"/>
              <a:pPr>
                <a:defRPr/>
              </a:pPr>
              <a:t>15</a:t>
            </a:fld>
            <a:endParaRPr lang="en-US"/>
          </a:p>
        </p:txBody>
      </p:sp>
    </p:spTree>
    <p:extLst>
      <p:ext uri="{BB962C8B-B14F-4D97-AF65-F5344CB8AC3E}">
        <p14:creationId xmlns:p14="http://schemas.microsoft.com/office/powerpoint/2010/main" val="2658448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dirty="0">
                <a:effectLst/>
                <a:latin typeface="+mn-lt"/>
              </a:rPr>
              <a:t>We all have seen the Fall 1 version of these errors throughout this academic year and naturally, they have also been implemented for Fall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strike="noStrike" dirty="0">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none" strike="noStrike" dirty="0">
                <a:effectLst/>
                <a:latin typeface="+mn-lt"/>
              </a:rPr>
              <a:t>SENR0453F2 - </a:t>
            </a:r>
            <a:r>
              <a:rPr lang="en-US" sz="1200" u="none" strike="noStrike" dirty="0">
                <a:effectLst/>
                <a:latin typeface="+mn-lt"/>
              </a:rPr>
              <a:t>If any Parent/Guardian1 field is populated (First Name, Last Name, Highest Education Level), then all three fields must be populated.</a:t>
            </a:r>
            <a:endParaRPr lang="en-US" sz="1200" b="0" i="0" u="none" strike="noStrike" dirty="0">
              <a:solidFill>
                <a:srgbClr val="39424D"/>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none" strike="noStrike" dirty="0">
                <a:effectLst/>
                <a:latin typeface="+mn-lt"/>
              </a:rPr>
              <a:t>SENR0635F2 – checks that </a:t>
            </a:r>
            <a:r>
              <a:rPr lang="en-US" sz="1200" u="none" strike="noStrike" dirty="0">
                <a:effectLst/>
                <a:latin typeface="+mn-lt"/>
              </a:rPr>
              <a:t>Parent/Guardian2 First and Last Name must both be populated or both left blank.</a:t>
            </a:r>
            <a:endParaRPr lang="en-US" sz="1200" b="0" i="0" u="none" strike="noStrike" dirty="0">
              <a:solidFill>
                <a:srgbClr val="39424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dirty="0">
              <a:solidFill>
                <a:srgbClr val="39424D"/>
              </a:solidFill>
              <a:effectLst/>
              <a:latin typeface="+mn-lt"/>
            </a:endParaRPr>
          </a:p>
          <a:p>
            <a:r>
              <a:rPr lang="en-US" dirty="0">
                <a:ea typeface="Calibri" panose="020F0502020204030204"/>
                <a:cs typeface="Calibri" panose="020F0502020204030204"/>
              </a:rPr>
              <a:t>Again, similar to Fall 1, two new DDs have been introduced for Fall-2 and along with an existing DD, they replace the old CERT004 error.</a:t>
            </a:r>
          </a:p>
          <a:p>
            <a:pPr marL="171450" indent="-171450">
              <a:buFont typeface="Arial" panose="020B0604020202020204" pitchFamily="34" charset="0"/>
              <a:buChar char="•"/>
            </a:pPr>
            <a:endParaRPr lang="en-US" dirty="0">
              <a:ea typeface="Calibri" panose="020F0502020204030204"/>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dirty="0">
                <a:solidFill>
                  <a:srgbClr val="39424D"/>
                </a:solidFill>
                <a:effectLst/>
                <a:latin typeface="+mn-lt"/>
              </a:rPr>
              <a:t>SENR0716F2 – </a:t>
            </a:r>
            <a:r>
              <a:rPr lang="en-US" sz="1200" b="0" i="0" u="none" strike="noStrike" dirty="0">
                <a:solidFill>
                  <a:srgbClr val="39424D"/>
                </a:solidFill>
                <a:effectLst/>
                <a:latin typeface="+mn-lt"/>
              </a:rPr>
              <a:t>is a cross-field validation to ensure </a:t>
            </a:r>
            <a:r>
              <a:rPr lang="en-US" sz="1200" u="none" strike="noStrike" dirty="0">
                <a:effectLst/>
                <a:latin typeface="+mn-lt"/>
              </a:rPr>
              <a:t>Student Ethnicity Missing Indicator accurately reflects what is populated in the Student Hispanic Ethnicity Indicator</a:t>
            </a:r>
            <a:endParaRPr lang="en-US" sz="1200" b="1" i="0" u="none" strike="noStrike" dirty="0">
              <a:solidFill>
                <a:srgbClr val="39424D"/>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none" strike="noStrike" dirty="0">
                <a:effectLst/>
                <a:latin typeface="+mn-lt"/>
              </a:rPr>
              <a:t>SENR0717F2 – </a:t>
            </a:r>
            <a:r>
              <a:rPr lang="en-US" sz="1200" b="0" u="none" strike="noStrike" dirty="0">
                <a:effectLst/>
                <a:latin typeface="+mn-lt"/>
              </a:rPr>
              <a:t>identifies</a:t>
            </a:r>
            <a:r>
              <a:rPr lang="en-US" sz="1200" b="1" u="none" strike="noStrike" dirty="0">
                <a:effectLst/>
                <a:latin typeface="+mn-lt"/>
              </a:rPr>
              <a:t> </a:t>
            </a:r>
            <a:r>
              <a:rPr lang="en-US" sz="1200" b="0" u="none" strike="noStrike" dirty="0">
                <a:effectLst/>
                <a:latin typeface="+mn-lt"/>
              </a:rPr>
              <a:t>a </a:t>
            </a:r>
            <a:r>
              <a:rPr lang="en-US" sz="1200" u="none" strike="noStrike" dirty="0">
                <a:effectLst/>
                <a:latin typeface="+mn-lt"/>
              </a:rPr>
              <a:t>student who is enrolled during the Academic Year and has NO overlapping SINF record.</a:t>
            </a:r>
            <a:endParaRPr lang="en-US" sz="1200" b="0" i="0" u="none" strike="noStrike" dirty="0">
              <a:solidFill>
                <a:srgbClr val="39424D"/>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u="none" strike="noStrike" dirty="0">
              <a:solidFill>
                <a:srgbClr val="39424D"/>
              </a:solidFill>
              <a:effectLst/>
              <a:latin typeface="+mn-lt"/>
            </a:endParaRPr>
          </a:p>
          <a:p>
            <a:pPr marL="171450" indent="-171450">
              <a:buFont typeface="Arial" panose="020B0604020202020204" pitchFamily="34" charset="0"/>
              <a:buChar char="•"/>
            </a:pP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378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B98B2-D02B-CCC9-7786-FD8BE2981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9F623-BF2C-BFA9-A24C-56D1EC91E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05986-7E3F-CCB7-6783-50C38BDB22B9}"/>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u="none" strike="noStrike" dirty="0">
                <a:effectLst/>
                <a:latin typeface="+mn-lt"/>
              </a:rPr>
              <a:t>SENR0641F2 – </a:t>
            </a:r>
            <a:r>
              <a:rPr lang="en-US" sz="1200" b="0" u="none" strike="noStrike" dirty="0">
                <a:effectLst/>
                <a:latin typeface="+mn-lt"/>
              </a:rPr>
              <a:t>The</a:t>
            </a:r>
            <a:r>
              <a:rPr lang="en-US" sz="1200" b="1" u="none" strike="noStrike" dirty="0">
                <a:effectLst/>
                <a:latin typeface="+mn-lt"/>
              </a:rPr>
              <a:t> </a:t>
            </a:r>
            <a:r>
              <a:rPr lang="en-US" sz="1200" b="0" u="none" strike="noStrike" dirty="0">
                <a:effectLst/>
                <a:latin typeface="+mn-lt"/>
              </a:rPr>
              <a:t>logic </a:t>
            </a:r>
            <a:r>
              <a:rPr lang="en-US" sz="1200" kern="1200" dirty="0">
                <a:solidFill>
                  <a:schemeClr val="tx1"/>
                </a:solidFill>
                <a:effectLst/>
                <a:latin typeface="+mn-lt"/>
                <a:ea typeface="+mn-ea"/>
                <a:cs typeface="+mn-cs"/>
              </a:rPr>
              <a:t>has been modified to exclude Adult Age Transition Indicator “Y”.  The short message and description both have “in a traditional school or independently reporting charter (IRC)” verbiage added at the end of each.</a:t>
            </a:r>
          </a:p>
          <a:p>
            <a:pPr algn="l" fontAlgn="t"/>
            <a:endParaRPr lang="en-US" sz="1200" b="1" i="0" u="none" strike="noStrike" dirty="0">
              <a:solidFill>
                <a:srgbClr val="39424D"/>
              </a:solidFill>
              <a:effectLst/>
              <a:latin typeface="+mn-lt"/>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dirty="0">
                <a:solidFill>
                  <a:srgbClr val="39424D"/>
                </a:solidFill>
                <a:effectLst/>
                <a:latin typeface="+mn-lt"/>
              </a:rPr>
              <a:t>SENR0661F2 – </a:t>
            </a:r>
            <a:r>
              <a:rPr lang="en-US" sz="1200" b="0" i="0" u="none" strike="noStrike" dirty="0">
                <a:solidFill>
                  <a:srgbClr val="39424D"/>
                </a:solidFill>
                <a:effectLst/>
                <a:latin typeface="+mn-lt"/>
              </a:rPr>
              <a:t>similar to the Fall 1 version of this error, the </a:t>
            </a:r>
            <a:r>
              <a:rPr lang="en-US" sz="1200" kern="1200" dirty="0">
                <a:solidFill>
                  <a:schemeClr val="tx1"/>
                </a:solidFill>
                <a:effectLst/>
                <a:latin typeface="+mn-lt"/>
                <a:ea typeface="+mn-ea"/>
                <a:cs typeface="+mn-cs"/>
              </a:rPr>
              <a:t>Error Short Name, Description and Trigger logic have all been modified to </a:t>
            </a:r>
            <a:r>
              <a:rPr lang="en-US" sz="1200" u="none" strike="noStrike" dirty="0">
                <a:effectLst/>
                <a:latin typeface="+mn-lt"/>
              </a:rPr>
              <a:t>accurately reflect what is populated in the Student Race Code Fields. So, the expectation is that if Race is known, Race 1 should be populated prior to Race 2 through Race 5 codes.</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1" i="0" u="none" strike="noStrike" dirty="0">
              <a:solidFill>
                <a:srgbClr val="39424D"/>
              </a:solidFill>
              <a:effectLst/>
              <a:latin typeface="+mn-lt"/>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u="none" strike="noStrike" dirty="0">
                <a:effectLst/>
                <a:latin typeface="+mn-lt"/>
              </a:rPr>
              <a:t>SENR0693F2</a:t>
            </a:r>
            <a:r>
              <a:rPr lang="en-US" sz="1200" b="1" i="0" u="none" strike="noStrike" dirty="0">
                <a:solidFill>
                  <a:srgbClr val="39424D"/>
                </a:solidFill>
                <a:effectLst/>
                <a:latin typeface="+mn-lt"/>
              </a:rPr>
              <a:t> – </a:t>
            </a:r>
            <a:r>
              <a:rPr lang="en-US" sz="1200" b="0" i="0" u="none" strike="noStrike" dirty="0">
                <a:solidFill>
                  <a:srgbClr val="39424D"/>
                </a:solidFill>
                <a:effectLst/>
                <a:latin typeface="+mn-lt"/>
              </a:rPr>
              <a:t>This error’s logic has been modified to exclude IRCs (Independently Reporting Charters).</a:t>
            </a:r>
            <a:endParaRPr lang="en-US" sz="1200" b="1" i="0" u="none" strike="noStrike" dirty="0">
              <a:solidFill>
                <a:srgbClr val="39424D"/>
              </a:solidFill>
              <a:effectLst/>
              <a:latin typeface="+mn-lt"/>
            </a:endParaRPr>
          </a:p>
          <a:p>
            <a:pPr algn="l" fontAlgn="t"/>
            <a:endParaRPr lang="en-US" sz="1200" b="1" i="0" u="none" strike="noStrike" dirty="0">
              <a:solidFill>
                <a:srgbClr val="39424D"/>
              </a:solidFill>
              <a:effectLst/>
              <a:latin typeface="+mn-lt"/>
            </a:endParaRPr>
          </a:p>
        </p:txBody>
      </p:sp>
      <p:sp>
        <p:nvSpPr>
          <p:cNvPr id="4" name="Slide Number Placeholder 3">
            <a:extLst>
              <a:ext uri="{FF2B5EF4-FFF2-40B4-BE49-F238E27FC236}">
                <a16:creationId xmlns:a16="http://schemas.microsoft.com/office/drawing/2014/main" id="{32ECF770-052F-CB30-C8F4-18C2FE0710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225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1088" y="522288"/>
            <a:ext cx="4649787" cy="2614612"/>
          </a:xfrm>
        </p:spPr>
      </p:sp>
      <p:sp>
        <p:nvSpPr>
          <p:cNvPr id="3" name="Notes Placeholder 2"/>
          <p:cNvSpPr>
            <a:spLocks noGrp="1"/>
          </p:cNvSpPr>
          <p:nvPr>
            <p:ph type="body" idx="1"/>
          </p:nvPr>
        </p:nvSpPr>
        <p:spPr/>
        <p:txBody>
          <a:bodyPr/>
          <a:lstStyle/>
          <a:p>
            <a:r>
              <a:rPr lang="en-US" dirty="0"/>
              <a:t>Normally</a:t>
            </a:r>
            <a:r>
              <a:rPr lang="en-US" baseline="0" dirty="0"/>
              <a:t> it is also important to review your certification warnings in addition to the certification errors</a:t>
            </a:r>
            <a:r>
              <a:rPr lang="en-US" dirty="0"/>
              <a:t>.</a:t>
            </a:r>
          </a:p>
          <a:p>
            <a:endParaRPr lang="en-US" baseline="0" dirty="0"/>
          </a:p>
          <a:p>
            <a:r>
              <a:rPr lang="en-US" baseline="0" dirty="0"/>
              <a:t>The aggregates which were checked last year are listed here for your reference. It is recommended that your LEA manually review the related counts and records to ensure they do not have these discrepancies. For example, your LEA should compare it’s previous year enrollment counts for a course section to the current year counts to make sure any discrepancies are intended.</a:t>
            </a:r>
          </a:p>
          <a:p>
            <a:endParaRPr lang="en-US" baseline="0" dirty="0"/>
          </a:p>
          <a:p>
            <a:r>
              <a:rPr lang="en-US" baseline="0" dirty="0"/>
              <a:t>You can look up these certification errors in the CP Error List document under the “Fall 2 Certification” tab.  Note: You must enable the filter under the “Updates” column to see these errors.</a:t>
            </a:r>
            <a:endParaRPr lang="en-US" dirty="0"/>
          </a:p>
        </p:txBody>
      </p:sp>
      <p:sp>
        <p:nvSpPr>
          <p:cNvPr id="6" name="Slide Number Placeholder 5">
            <a:extLst>
              <a:ext uri="{FF2B5EF4-FFF2-40B4-BE49-F238E27FC236}">
                <a16:creationId xmlns:a16="http://schemas.microsoft.com/office/drawing/2014/main" id="{244CF7DA-36C8-C649-BD3B-2E089A82E147}"/>
              </a:ext>
            </a:extLst>
          </p:cNvPr>
          <p:cNvSpPr>
            <a:spLocks noGrp="1"/>
          </p:cNvSpPr>
          <p:nvPr>
            <p:ph type="sldNum" sz="quarter" idx="5"/>
          </p:nvPr>
        </p:nvSpPr>
        <p:spPr/>
        <p:txBody>
          <a:bodyPr/>
          <a:lstStyle/>
          <a:p>
            <a:pPr>
              <a:defRPr/>
            </a:pPr>
            <a:fld id="{BA0496DD-8960-4E28-AE87-4DFBD025EC31}" type="slidenum">
              <a:rPr lang="en-US" smtClean="0"/>
              <a:pPr>
                <a:defRPr/>
              </a:pPr>
              <a:t>18</a:t>
            </a:fld>
            <a:endParaRPr lang="en-US"/>
          </a:p>
        </p:txBody>
      </p:sp>
    </p:spTree>
    <p:extLst>
      <p:ext uri="{BB962C8B-B14F-4D97-AF65-F5344CB8AC3E}">
        <p14:creationId xmlns:p14="http://schemas.microsoft.com/office/powerpoint/2010/main" val="3931519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talk about misassignments.  We will look at some scenarios and what steps you can take to prevent potential misassignments in CalSAAS.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19</a:t>
            </a:fld>
            <a:endParaRPr lang="en-US" noProof="0" dirty="0"/>
          </a:p>
        </p:txBody>
      </p:sp>
    </p:spTree>
    <p:extLst>
      <p:ext uri="{BB962C8B-B14F-4D97-AF65-F5344CB8AC3E}">
        <p14:creationId xmlns:p14="http://schemas.microsoft.com/office/powerpoint/2010/main" val="28529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far as our target audience, we expect experienced CALPADS data Coordinators to be attending this session.  </a:t>
            </a:r>
          </a:p>
          <a:p>
            <a:endParaRPr lang="en-US" dirty="0"/>
          </a:p>
          <a:p>
            <a:r>
              <a:rPr lang="en-US" dirty="0"/>
              <a:t>If you are new to CALPADS, we strongly recommend that you attend the regular Fall-2 Reporting &amp; Certification training. This session's main focus is on the changes only and we would not be discussing the data requirements and population in detail today.</a:t>
            </a:r>
          </a:p>
        </p:txBody>
      </p:sp>
      <p:sp>
        <p:nvSpPr>
          <p:cNvPr id="4" name="Slide Number Placeholder 3"/>
          <p:cNvSpPr>
            <a:spLocks noGrp="1"/>
          </p:cNvSpPr>
          <p:nvPr>
            <p:ph type="sldNum" sz="quarter" idx="10"/>
          </p:nvPr>
        </p:nvSpPr>
        <p:spPr/>
        <p:txBody>
          <a:bodyPr/>
          <a:lstStyle/>
          <a:p>
            <a:fld id="{6B2E4CFC-E8F4-4244-9FA9-02C9B2239340}" type="slidenum">
              <a:rPr lang="en-US" smtClean="0"/>
              <a:pPr/>
              <a:t>2</a:t>
            </a:fld>
            <a:endParaRPr lang="en-US"/>
          </a:p>
        </p:txBody>
      </p:sp>
    </p:spTree>
    <p:extLst>
      <p:ext uri="{BB962C8B-B14F-4D97-AF65-F5344CB8AC3E}">
        <p14:creationId xmlns:p14="http://schemas.microsoft.com/office/powerpoint/2010/main" val="3362834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20</a:t>
            </a:fld>
            <a:endParaRPr lang="en-US" noProof="0" dirty="0"/>
          </a:p>
        </p:txBody>
      </p:sp>
    </p:spTree>
    <p:extLst>
      <p:ext uri="{BB962C8B-B14F-4D97-AF65-F5344CB8AC3E}">
        <p14:creationId xmlns:p14="http://schemas.microsoft.com/office/powerpoint/2010/main" val="1760670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Tips for Determining Which Teacher to Report on Courses</a:t>
            </a:r>
          </a:p>
          <a:p>
            <a:pPr marL="228600" marR="0" lvl="0" indent="-22860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LEAs should always report the “teacher of record” on Census Day</a:t>
            </a:r>
          </a:p>
          <a:p>
            <a:pPr marL="685800" marR="0" lvl="1" indent="-22860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Teacher hired to teach the course, even if that teacher is out on statutory leave</a:t>
            </a:r>
          </a:p>
          <a:p>
            <a:pPr marL="228600" marR="0" lvl="0" indent="-22860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 position if VACANT, then report the staff person assigned to the course on Census Day </a:t>
            </a:r>
            <a:r>
              <a:rPr kumimoji="0" lang="en-US" sz="22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(SHOULD NOT USE SEID OF 999999999)</a:t>
            </a:r>
          </a:p>
          <a:p>
            <a:pPr marL="685800" marR="0" lvl="1" indent="-22860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vacancy is indicated by the course being assigned to an individual on one of the following:</a:t>
            </a:r>
          </a:p>
          <a:p>
            <a:pPr marL="1143000" marR="0" lvl="2" indent="-22860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Emergency 30-Day Substitute Teaching Permit</a:t>
            </a:r>
          </a:p>
          <a:p>
            <a:pPr marL="1143000" marR="0" lvl="2" indent="-22860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Prospective Substitute Teacher Permit</a:t>
            </a:r>
          </a:p>
          <a:p>
            <a:pPr marL="1143000" marR="0" lvl="2" indent="-22860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Career Substitute Teacher Permit</a:t>
            </a:r>
          </a:p>
          <a:p>
            <a:pPr marL="1143000" marR="0" lvl="2" indent="-22860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Any other document holder who is not authorized to serve as a teacher of record (administrator, school counselor, teacher librarian, etc.)</a:t>
            </a:r>
          </a:p>
          <a:p>
            <a:pPr marL="0" marR="0">
              <a:spcBef>
                <a:spcPts val="0"/>
              </a:spcBef>
              <a:spcAft>
                <a:spcPts val="0"/>
              </a:spcAft>
            </a:pPr>
            <a:r>
              <a:rPr lang="en-US" sz="1100" i="1" dirty="0">
                <a:effectLst/>
                <a:latin typeface="Calibri" panose="020F0502020204030204" pitchFamily="34" charset="0"/>
                <a:ea typeface="Calibri" panose="020F0502020204030204" pitchFamily="34" charset="0"/>
              </a:rPr>
              <a:t>Resources from CTC for </a:t>
            </a:r>
            <a:r>
              <a:rPr lang="en-US" sz="1100" i="1" u="sng" dirty="0">
                <a:solidFill>
                  <a:srgbClr val="0000FF"/>
                </a:solidFill>
                <a:effectLst/>
                <a:latin typeface="Calibri" panose="020F0502020204030204" pitchFamily="34" charset="0"/>
                <a:ea typeface="Calibri" panose="020F0502020204030204" pitchFamily="34" charset="0"/>
                <a:hlinkClick r:id="rId3"/>
              </a:rPr>
              <a:t>Reporting Substitute Assignments</a:t>
            </a:r>
            <a:endParaRPr lang="en-US" sz="1100" i="1" dirty="0">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The page provides information on reporting substitute teaching assignments. In all scenarios below the Teacher of Record should be reported in CALPADS. </a:t>
            </a:r>
            <a:r>
              <a:rPr lang="en-US" sz="1100" i="1" u="sng" dirty="0">
                <a:solidFill>
                  <a:srgbClr val="0000FF"/>
                </a:solidFill>
                <a:effectLst/>
                <a:latin typeface="Calibri" panose="020F0502020204030204" pitchFamily="34" charset="0"/>
                <a:ea typeface="Times New Roman" panose="02020603050405020304" pitchFamily="18" charset="0"/>
                <a:hlinkClick r:id="rId4"/>
              </a:rPr>
              <a:t>California Statewide Assignment Accountability System (CalSAAS)</a:t>
            </a:r>
            <a:r>
              <a:rPr lang="en-US" sz="1100" i="1" u="sng" dirty="0">
                <a:solidFill>
                  <a:srgbClr val="0000FF"/>
                </a:solidFill>
                <a:effectLst/>
                <a:latin typeface="Calibri" panose="020F0502020204030204" pitchFamily="34" charset="0"/>
                <a:ea typeface="Times New Roman" panose="02020603050405020304" pitchFamily="18" charset="0"/>
              </a:rPr>
              <a:t> </a:t>
            </a:r>
          </a:p>
          <a:p>
            <a:pPr marL="1085850" marR="0" lvl="2" indent="-171450">
              <a:spcBef>
                <a:spcPts val="0"/>
              </a:spcBef>
              <a:spcAft>
                <a:spcPts val="0"/>
              </a:spcAft>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Appropriate Credential Authorizations for CALPADS Coding (Bottom of page)</a:t>
            </a:r>
            <a:endParaRPr lang="en-US" sz="1100" i="1"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Course Assignment Handout</a:t>
            </a:r>
            <a:endParaRPr lang="en-US" sz="1100" i="1"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Appropriate Credentials for CALPADS State Course Codes</a:t>
            </a:r>
            <a:endParaRPr lang="en-US" sz="1100" i="1"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Appropriate Credentials for Special Education Disability Categories</a:t>
            </a:r>
            <a:endParaRPr lang="en-US" sz="1100" i="1"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Appropriate Credentials for English Learner Services</a:t>
            </a:r>
            <a:endParaRPr lang="en-US" sz="1100" i="1"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Arial" panose="020B0604020202020204" pitchFamily="34" charset="0"/>
              <a:buChar char="•"/>
            </a:pPr>
            <a:r>
              <a:rPr lang="en-US" sz="1100" i="1" dirty="0">
                <a:effectLst/>
                <a:latin typeface="Calibri" panose="020F0502020204030204" pitchFamily="34" charset="0"/>
                <a:ea typeface="Times New Roman" panose="02020603050405020304" pitchFamily="18" charset="0"/>
              </a:rPr>
              <a:t>Appropriate Credentials for Non Classroom Based Assignments</a:t>
            </a:r>
            <a:endParaRPr lang="en-US" sz="1100" i="1"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dirty="0"/>
          </a:p>
        </p:txBody>
      </p:sp>
    </p:spTree>
    <p:extLst>
      <p:ext uri="{BB962C8B-B14F-4D97-AF65-F5344CB8AC3E}">
        <p14:creationId xmlns:p14="http://schemas.microsoft.com/office/powerpoint/2010/main" val="2485537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22</a:t>
            </a:fld>
            <a:endParaRPr lang="en-US" noProof="0" dirty="0"/>
          </a:p>
        </p:txBody>
      </p:sp>
    </p:spTree>
    <p:extLst>
      <p:ext uri="{BB962C8B-B14F-4D97-AF65-F5344CB8AC3E}">
        <p14:creationId xmlns:p14="http://schemas.microsoft.com/office/powerpoint/2010/main" val="3741029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23</a:t>
            </a:fld>
            <a:endParaRPr lang="en-US" noProof="0" dirty="0"/>
          </a:p>
        </p:txBody>
      </p:sp>
    </p:spTree>
    <p:extLst>
      <p:ext uri="{BB962C8B-B14F-4D97-AF65-F5344CB8AC3E}">
        <p14:creationId xmlns:p14="http://schemas.microsoft.com/office/powerpoint/2010/main" val="3688337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1540020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dirty="0"/>
          </a:p>
        </p:txBody>
      </p:sp>
    </p:spTree>
    <p:extLst>
      <p:ext uri="{BB962C8B-B14F-4D97-AF65-F5344CB8AC3E}">
        <p14:creationId xmlns:p14="http://schemas.microsoft.com/office/powerpoint/2010/main" val="1772794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26</a:t>
            </a:fld>
            <a:endParaRPr lang="en-US" noProof="0" dirty="0"/>
          </a:p>
        </p:txBody>
      </p:sp>
    </p:spTree>
    <p:extLst>
      <p:ext uri="{BB962C8B-B14F-4D97-AF65-F5344CB8AC3E}">
        <p14:creationId xmlns:p14="http://schemas.microsoft.com/office/powerpoint/2010/main" val="3278875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27</a:t>
            </a:fld>
            <a:endParaRPr lang="en-US" noProof="0" dirty="0"/>
          </a:p>
        </p:txBody>
      </p:sp>
    </p:spTree>
    <p:extLst>
      <p:ext uri="{BB962C8B-B14F-4D97-AF65-F5344CB8AC3E}">
        <p14:creationId xmlns:p14="http://schemas.microsoft.com/office/powerpoint/2010/main" val="3370796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28</a:t>
            </a:fld>
            <a:endParaRPr lang="en-US" noProof="0" dirty="0"/>
          </a:p>
        </p:txBody>
      </p:sp>
    </p:spTree>
    <p:extLst>
      <p:ext uri="{BB962C8B-B14F-4D97-AF65-F5344CB8AC3E}">
        <p14:creationId xmlns:p14="http://schemas.microsoft.com/office/powerpoint/2010/main" val="3952730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30</a:t>
            </a:fld>
            <a:endParaRPr lang="en-US" noProof="0" dirty="0"/>
          </a:p>
        </p:txBody>
      </p:sp>
    </p:spTree>
    <p:extLst>
      <p:ext uri="{BB962C8B-B14F-4D97-AF65-F5344CB8AC3E}">
        <p14:creationId xmlns:p14="http://schemas.microsoft.com/office/powerpoint/2010/main" val="279946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31</a:t>
            </a:fld>
            <a:endParaRPr lang="en-US" noProof="0" dirty="0"/>
          </a:p>
        </p:txBody>
      </p:sp>
    </p:spTree>
    <p:extLst>
      <p:ext uri="{BB962C8B-B14F-4D97-AF65-F5344CB8AC3E}">
        <p14:creationId xmlns:p14="http://schemas.microsoft.com/office/powerpoint/2010/main" val="169629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some of the common problems…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32</a:t>
            </a:fld>
            <a:endParaRPr lang="en-US" noProof="0" dirty="0"/>
          </a:p>
        </p:txBody>
      </p:sp>
    </p:spTree>
    <p:extLst>
      <p:ext uri="{BB962C8B-B14F-4D97-AF65-F5344CB8AC3E}">
        <p14:creationId xmlns:p14="http://schemas.microsoft.com/office/powerpoint/2010/main" val="179527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33</a:t>
            </a:fld>
            <a:endParaRPr lang="en-US" noProof="0" dirty="0"/>
          </a:p>
        </p:txBody>
      </p:sp>
    </p:spTree>
    <p:extLst>
      <p:ext uri="{BB962C8B-B14F-4D97-AF65-F5344CB8AC3E}">
        <p14:creationId xmlns:p14="http://schemas.microsoft.com/office/powerpoint/2010/main" val="308086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34</a:t>
            </a:fld>
            <a:endParaRPr lang="en-US" noProof="0" dirty="0"/>
          </a:p>
        </p:txBody>
      </p:sp>
    </p:spTree>
    <p:extLst>
      <p:ext uri="{BB962C8B-B14F-4D97-AF65-F5344CB8AC3E}">
        <p14:creationId xmlns:p14="http://schemas.microsoft.com/office/powerpoint/2010/main" val="1986712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b="1"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35</a:t>
            </a:fld>
            <a:endParaRPr lang="en-US" noProof="0" dirty="0"/>
          </a:p>
        </p:txBody>
      </p:sp>
    </p:spTree>
    <p:extLst>
      <p:ext uri="{BB962C8B-B14F-4D97-AF65-F5344CB8AC3E}">
        <p14:creationId xmlns:p14="http://schemas.microsoft.com/office/powerpoint/2010/main" val="2776894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slide</a:t>
            </a:r>
            <a:r>
              <a:rPr lang="en-US" baseline="0" dirty="0"/>
              <a:t> is marked as hidden to be used as a reference outside of the training session.</a:t>
            </a:r>
            <a:endParaRPr lang="en-US" dirty="0"/>
          </a:p>
          <a:p>
            <a:pPr>
              <a:defRPr/>
            </a:pPr>
            <a:endParaRPr lang="en-US" dirty="0"/>
          </a:p>
          <a:p>
            <a:pPr>
              <a:defRPr/>
            </a:pPr>
            <a:r>
              <a:rPr lang="en-US" dirty="0"/>
              <a:t>The CRSE0683F2 is detected on a course reported for</a:t>
            </a:r>
            <a:r>
              <a:rPr lang="en-US" baseline="0" dirty="0"/>
              <a:t> a teacher, at a specific site and teacher doesn’t have an assignment record report for that site.  If the teacher is teaching at a site, there must be an assignment record.</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36</a:t>
            </a:fld>
            <a:endParaRPr lang="en-US" noProof="0" dirty="0"/>
          </a:p>
        </p:txBody>
      </p:sp>
    </p:spTree>
    <p:extLst>
      <p:ext uri="{BB962C8B-B14F-4D97-AF65-F5344CB8AC3E}">
        <p14:creationId xmlns:p14="http://schemas.microsoft.com/office/powerpoint/2010/main" val="4267224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The SDEM0684F2:  If you report staff for the current academic year, they need an assignment record:  either non-classroom based, teaching a course, or employment end date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37</a:t>
            </a:fld>
            <a:endParaRPr lang="en-US" noProof="0" dirty="0"/>
          </a:p>
        </p:txBody>
      </p:sp>
    </p:spTree>
    <p:extLst>
      <p:ext uri="{BB962C8B-B14F-4D97-AF65-F5344CB8AC3E}">
        <p14:creationId xmlns:p14="http://schemas.microsoft.com/office/powerpoint/2010/main" val="1141553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38</a:t>
            </a:fld>
            <a:endParaRPr lang="en-US" noProof="0" dirty="0"/>
          </a:p>
        </p:txBody>
      </p:sp>
    </p:spTree>
    <p:extLst>
      <p:ext uri="{BB962C8B-B14F-4D97-AF65-F5344CB8AC3E}">
        <p14:creationId xmlns:p14="http://schemas.microsoft.com/office/powerpoint/2010/main" val="1468594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39</a:t>
            </a:fld>
            <a:endParaRPr lang="en-US" noProof="0" dirty="0"/>
          </a:p>
        </p:txBody>
      </p:sp>
    </p:spTree>
    <p:extLst>
      <p:ext uri="{BB962C8B-B14F-4D97-AF65-F5344CB8AC3E}">
        <p14:creationId xmlns:p14="http://schemas.microsoft.com/office/powerpoint/2010/main" val="979544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40</a:t>
            </a:fld>
            <a:endParaRPr lang="en-US" noProof="0" dirty="0"/>
          </a:p>
        </p:txBody>
      </p:sp>
    </p:spTree>
    <p:extLst>
      <p:ext uri="{BB962C8B-B14F-4D97-AF65-F5344CB8AC3E}">
        <p14:creationId xmlns:p14="http://schemas.microsoft.com/office/powerpoint/2010/main" val="380218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Here are our objectives for this course.  At the end of this session, with the information provided, you should be able to:</a:t>
            </a:r>
          </a:p>
          <a:p>
            <a:pPr marL="0" indent="0">
              <a:buFont typeface="Wingdings" pitchFamily="2" charset="2"/>
              <a:buNone/>
            </a:pP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Identify the </a:t>
            </a:r>
            <a:r>
              <a:rPr lang="en-US" sz="1200" dirty="0"/>
              <a:t>the changes for Fall-2 submission</a:t>
            </a: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Prepare for the </a:t>
            </a:r>
            <a:r>
              <a:rPr lang="en-US" dirty="0"/>
              <a:t>system changes and share the information with your data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Coordinate </a:t>
            </a:r>
            <a:r>
              <a:rPr lang="en-US" dirty="0"/>
              <a:t>with other staff to ensure everyone is aware of changes</a:t>
            </a:r>
          </a:p>
          <a:p>
            <a:pPr marL="171450" indent="-171450">
              <a:buFont typeface="Arial" panose="020B0604020202020204" pitchFamily="34" charset="0"/>
              <a:buChar char="•"/>
            </a:pPr>
            <a:r>
              <a:rPr lang="en-US" sz="1200" kern="0" dirty="0"/>
              <a:t>Lastly, review the Fall 2 certification reports for accuracy and certify </a:t>
            </a:r>
            <a:r>
              <a:rPr lang="en-US" dirty="0"/>
              <a:t>them on or before the final submission deadline</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support of the CSIS mission of increasing local capacity among our LEAs, our trainings have a focus on skill review and development. We have a short video clip going over the details of these skill sets and the link is in the notes of this slide (https://www.youtube.com/CSISCALPADSTrainingChannel).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But to summarize during this submission you will need to exhibit specific skills at different times to be successful with approving your submission on time. Specifically, these would be Project Management, CALPADS Literacy, Coalition Building, Data Leadership, as well as Critical Thinking skills. So, we will try to focus on enhancing some of these in this training and others that you attend.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have mapped some of those skills for the various objectives for this course on this slide as you can see as well in the bottom of this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a:t>
            </a:fld>
            <a:endParaRPr lang="en-US" noProof="0" dirty="0"/>
          </a:p>
        </p:txBody>
      </p:sp>
    </p:spTree>
    <p:extLst>
      <p:ext uri="{BB962C8B-B14F-4D97-AF65-F5344CB8AC3E}">
        <p14:creationId xmlns:p14="http://schemas.microsoft.com/office/powerpoint/2010/main" val="4123368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41</a:t>
            </a:fld>
            <a:endParaRPr lang="en-US" noProof="0" dirty="0"/>
          </a:p>
        </p:txBody>
      </p:sp>
    </p:spTree>
    <p:extLst>
      <p:ext uri="{BB962C8B-B14F-4D97-AF65-F5344CB8AC3E}">
        <p14:creationId xmlns:p14="http://schemas.microsoft.com/office/powerpoint/2010/main" val="3301101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42</a:t>
            </a:fld>
            <a:endParaRPr lang="en-US" noProof="0" dirty="0"/>
          </a:p>
        </p:txBody>
      </p:sp>
    </p:spTree>
    <p:extLst>
      <p:ext uri="{BB962C8B-B14F-4D97-AF65-F5344CB8AC3E}">
        <p14:creationId xmlns:p14="http://schemas.microsoft.com/office/powerpoint/2010/main" val="2290641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a:t>
            </a:r>
            <a:r>
              <a:rPr lang="en-US" baseline="0" dirty="0"/>
              <a:t> is marked as hidden to be used as a reference outside of the training session.</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43</a:t>
            </a:fld>
            <a:endParaRPr lang="en-US" noProof="0" dirty="0"/>
          </a:p>
        </p:txBody>
      </p:sp>
    </p:spTree>
    <p:extLst>
      <p:ext uri="{BB962C8B-B14F-4D97-AF65-F5344CB8AC3E}">
        <p14:creationId xmlns:p14="http://schemas.microsoft.com/office/powerpoint/2010/main" val="10337662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Formerly, the FTE (Full Time Equivalency) % that we reported for teachers on leave (6018) was 0%, but they were associated to courses. This being the case, FTE% and time couldn’t be associated with courses with a teacher of record on leave. Substitute teachers can be reported in their place in CRSE records, but substitutes don't have FTE associated with those classes. By allowed FTE for employees on leave, we are now allowing for time to be associated to course records, making FTE more accurate.</a:t>
            </a: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In this vein, teachers designated in CALPADS as on Leave – using a Non-Classroom Based Support Assignment Code of 6018 -  are now able to have FTE reported for them, and their FTE MUST be populated with an FTE greater than 1%.  LEAs should report the FTE these teachers typically receive when not on leave. </a:t>
            </a:r>
            <a:r>
              <a:rPr lang="en-US" sz="1200" dirty="0">
                <a:effectLst/>
                <a:latin typeface="+mn-lt"/>
                <a:ea typeface="Calibri" panose="020F0502020204030204" pitchFamily="34" charset="0"/>
                <a:cs typeface="Times New Roman" panose="02020603050405020304" pitchFamily="18" charset="0"/>
              </a:rPr>
              <a:t>This will make CRSE data and the FTE reporting associated with CRSE records more accurate, overcoming the issue that substitutes do not have FTE data, allowing for no FTE to be associated to a course.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44</a:t>
            </a:fld>
            <a:endParaRPr lang="en-US" noProof="0" dirty="0"/>
          </a:p>
        </p:txBody>
      </p:sp>
    </p:spTree>
    <p:extLst>
      <p:ext uri="{BB962C8B-B14F-4D97-AF65-F5344CB8AC3E}">
        <p14:creationId xmlns:p14="http://schemas.microsoft.com/office/powerpoint/2010/main" val="1848855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45</a:t>
            </a:fld>
            <a:endParaRPr lang="en-US" noProof="0"/>
          </a:p>
        </p:txBody>
      </p:sp>
    </p:spTree>
    <p:extLst>
      <p:ext uri="{BB962C8B-B14F-4D97-AF65-F5344CB8AC3E}">
        <p14:creationId xmlns:p14="http://schemas.microsoft.com/office/powerpoint/2010/main" val="910967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C747B73-6B03-4EF3-AD40-683CE00DA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42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47</a:t>
            </a:fld>
            <a:endParaRPr lang="en-US" noProof="0" dirty="0"/>
          </a:p>
        </p:txBody>
      </p:sp>
    </p:spTree>
    <p:extLst>
      <p:ext uri="{BB962C8B-B14F-4D97-AF65-F5344CB8AC3E}">
        <p14:creationId xmlns:p14="http://schemas.microsoft.com/office/powerpoint/2010/main" val="33419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75BC4C-09C9-42E4-942E-FFE47AC42869}" type="slidenum">
              <a:rPr lang="en-US" smtClean="0"/>
              <a:t>48</a:t>
            </a:fld>
            <a:endParaRPr lang="en-US"/>
          </a:p>
        </p:txBody>
      </p:sp>
    </p:spTree>
    <p:extLst>
      <p:ext uri="{BB962C8B-B14F-4D97-AF65-F5344CB8AC3E}">
        <p14:creationId xmlns:p14="http://schemas.microsoft.com/office/powerpoint/2010/main" val="2504617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61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50</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We will start off with a brief discussion of the submission highlights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Then look at the details of this year’s Fall 2 changes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We will also have a brief discussion of the various mis-assignment scenarios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And a few minutes to review the certification process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we will cover some common problems and wrap up the session with important reminders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51</a:t>
            </a:fld>
            <a:endParaRPr lang="en-US" noProof="0" dirty="0"/>
          </a:p>
        </p:txBody>
      </p:sp>
    </p:spTree>
    <p:extLst>
      <p:ext uri="{BB962C8B-B14F-4D97-AF65-F5344CB8AC3E}">
        <p14:creationId xmlns:p14="http://schemas.microsoft.com/office/powerpoint/2010/main" val="781537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52</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defTabSz="931774" eaLnBrk="0" fontAlgn="base" hangingPunct="0">
              <a:spcBef>
                <a:spcPct val="30000"/>
              </a:spcBef>
              <a:spcAft>
                <a:spcPct val="0"/>
              </a:spcAft>
              <a:defRPr/>
            </a:pPr>
            <a:r>
              <a:rPr lang="en-US" baseline="0" dirty="0"/>
              <a:t>If you experience any technical difficulty with accessing the survey, please try the alternative long URL:</a:t>
            </a:r>
            <a:endParaRPr lang="en-US" dirty="0"/>
          </a:p>
          <a:p>
            <a:endParaRPr lang="en-US" dirty="0"/>
          </a:p>
          <a:p>
            <a:r>
              <a:rPr lang="en-US" dirty="0"/>
              <a:t>Long URL: https://forms.office.com/Pages/ResponsePage.aspx?id=k1b3XxqV6E2E3dWxsESwNX2FYi3dRZNNt8LpvkF_wmhUNVRLOVBDVkoySE01UTJSRk42VTlaUUFIQi4u</a:t>
            </a:r>
          </a:p>
          <a:p>
            <a:endParaRPr lang="en-US" dirty="0"/>
          </a:p>
          <a:p>
            <a:r>
              <a:rPr lang="en-US" dirty="0"/>
              <a:t>Short URL:</a:t>
            </a:r>
            <a:r>
              <a:rPr lang="en-US" dirty="0">
                <a:latin typeface="Arial" charset="0"/>
              </a:rPr>
              <a:t> </a:t>
            </a:r>
            <a:r>
              <a:rPr lang="en-US" i="1" dirty="0">
                <a:latin typeface="Calibri" pitchFamily="34" charset="0"/>
                <a:hlinkClick r:id="rId3"/>
              </a:rPr>
              <a:t>https://bit.ly/2MXsECg</a:t>
            </a:r>
            <a:endParaRPr lang="en-US" i="1" dirty="0">
              <a:latin typeface="Calibri" pitchFamily="34" charset="0"/>
            </a:endParaRPr>
          </a:p>
          <a:p>
            <a:endParaRPr lang="en-US" i="1" dirty="0">
              <a:latin typeface="Calibri" pitchFamily="34" charset="0"/>
            </a:endParaRPr>
          </a:p>
          <a:p>
            <a:pPr defTabSz="931774" eaLnBrk="0" fontAlgn="base" hangingPunct="0">
              <a:spcBef>
                <a:spcPct val="30000"/>
              </a:spcBef>
              <a:spcAft>
                <a:spcPct val="0"/>
              </a:spcAft>
              <a:defRPr/>
            </a:pPr>
            <a:r>
              <a:rPr lang="en-US" baseline="0" dirty="0"/>
              <a:t>Thank you for providing us the opportunity to evaluate our trainings.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54</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a brief review of the Fall-2 Submission highlights.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a:p>
        </p:txBody>
      </p:sp>
    </p:spTree>
    <p:extLst>
      <p:ext uri="{BB962C8B-B14F-4D97-AF65-F5344CB8AC3E}">
        <p14:creationId xmlns:p14="http://schemas.microsoft.com/office/powerpoint/2010/main" val="1060961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summarizes the various data categories that you will be reporting for Fall-2.  The Fall 2 Data Submission has these important functions: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staff Demographic and assignments identify the number of staff in the various job classifications.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Course Enrollment is used in assignment monitoring to evaluate appropriate teaching staff assignments with courses taught.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Additionally, LEAs report the classroom services that are provided for English Learners enrolled on Census day.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Lastly, with Postsecondary Status, LEAs report survey results, career technical education (CTE) completers counts, and students participating in the California Partnership Academy (CPA) Program six months after exiting secondary education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 those are the various data sets you will be reporting for Fall-2.</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a:p>
        </p:txBody>
      </p:sp>
    </p:spTree>
    <p:extLst>
      <p:ext uri="{BB962C8B-B14F-4D97-AF65-F5344CB8AC3E}">
        <p14:creationId xmlns:p14="http://schemas.microsoft.com/office/powerpoint/2010/main" val="296286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AD6DCF-B942-4BC3-9BE3-995B25A8A91F}" type="slidenum">
              <a:rPr lang="en-US" smtClean="0"/>
              <a:pPr eaLnBrk="1" hangingPunct="1"/>
              <a:t>8</a:t>
            </a:fld>
            <a:endParaRPr lang="en-US"/>
          </a:p>
        </p:txBody>
      </p:sp>
      <p:sp>
        <p:nvSpPr>
          <p:cNvPr id="87043" name="Rectangle 2"/>
          <p:cNvSpPr>
            <a:spLocks noGrp="1" noRot="1" noChangeAspect="1" noChangeArrowheads="1" noTextEdit="1"/>
          </p:cNvSpPr>
          <p:nvPr>
            <p:ph type="sldImg"/>
          </p:nvPr>
        </p:nvSpPr>
        <p:spPr>
          <a:xfrm>
            <a:off x="2527300" y="452438"/>
            <a:ext cx="4152900" cy="2335212"/>
          </a:xfrm>
          <a:prstGeom prst="rect">
            <a:avLst/>
          </a:prstGeo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slide shows the submission sequence for the fall 2 data submission. Fall 2 batch files should be submitted</a:t>
            </a:r>
            <a:r>
              <a:rPr lang="en-US" baseline="0" dirty="0"/>
              <a:t> in order. You should always submit the Staff Demographic or SDEM file first, followed by the Staff Assignment, Course Section, Student Course Section, and Postsecondary Status. This is because of the interdependencies that exist between these file types in CALPADS.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For</a:t>
            </a:r>
            <a:r>
              <a:rPr lang="en-US" baseline="0" dirty="0"/>
              <a:t> Fall 2 it is important to understand the relationship between record types. Record types shown lower down are dependent on the records types above them.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For example, you should post a staff demographic record prior to submitting either staff assignment or course section records. Breaking this rule will usually result in record errors such as SASS0121 – </a:t>
            </a:r>
            <a:r>
              <a:rPr lang="en-US" i="1" baseline="0" dirty="0"/>
              <a:t>Missing Non Classroom-Based Job Assignment Code</a:t>
            </a:r>
            <a:r>
              <a:rPr lang="en-US" baseline="0" dirty="0"/>
              <a:t>, CRSE0220 – </a:t>
            </a:r>
            <a:r>
              <a:rPr lang="en-US" i="1" baseline="0" dirty="0"/>
              <a:t>Staff Demographic Record missing SEID</a:t>
            </a:r>
            <a:r>
              <a:rPr lang="en-US" baseline="0" dirty="0"/>
              <a:t>, or SCSE0139 – </a:t>
            </a:r>
            <a:r>
              <a:rPr lang="en-US" i="1" baseline="0" dirty="0"/>
              <a:t>Missing Course Section Record</a:t>
            </a:r>
            <a:r>
              <a:rPr lang="en-US" baseline="0" dirty="0"/>
              <a: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Start here again…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While CALPADS may allow you to, for example, post a CRSE record prior to a SASS record, there are Certification validations between the SASS and the CRSE that can be avoided by submitting in sequence.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We suggest that the PSTS file is submitted last in the Fall 2 sequence. This file type is independent from the others and may be submitted out of sequence if necessary. </a:t>
            </a:r>
          </a:p>
          <a:p>
            <a:pPr eaLnBrk="1" hangingPunct="1"/>
            <a:endParaRPr lang="en-US" dirty="0"/>
          </a:p>
        </p:txBody>
      </p:sp>
    </p:spTree>
    <p:extLst>
      <p:ext uri="{BB962C8B-B14F-4D97-AF65-F5344CB8AC3E}">
        <p14:creationId xmlns:p14="http://schemas.microsoft.com/office/powerpoint/2010/main" val="2786932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staff (SDEM &amp; SASS) and course (CRSE &amp; SCSE) file types will be used to provide data for assignment monitoring.  You should review Report 4.3 and 4.5 to see the details and attributes for assignment monitoring.  </a:t>
            </a:r>
          </a:p>
          <a:p>
            <a:endParaRPr lang="en-US" dirty="0"/>
          </a:p>
          <a:p>
            <a:r>
              <a:rPr lang="en-US" dirty="0"/>
              <a:t>There is also a link in the notes for the.. </a:t>
            </a:r>
          </a:p>
          <a:p>
            <a:endParaRPr lang="en-US" dirty="0"/>
          </a:p>
          <a:p>
            <a:r>
              <a:rPr lang="en-US" sz="1200" b="1" i="0" u="none" strike="noStrike" kern="1200" dirty="0">
                <a:solidFill>
                  <a:schemeClr val="tx1"/>
                </a:solidFill>
                <a:effectLst/>
                <a:latin typeface="+mn-lt"/>
                <a:ea typeface="+mn-ea"/>
                <a:cs typeface="+mn-cs"/>
              </a:rPr>
              <a:t>Fall 2 Training for State Assignment Monitoring</a:t>
            </a:r>
          </a:p>
          <a:p>
            <a:endParaRPr lang="en-US" dirty="0"/>
          </a:p>
          <a:p>
            <a:r>
              <a:rPr lang="en-US" dirty="0"/>
              <a:t>https://</a:t>
            </a:r>
            <a:r>
              <a:rPr lang="en-US" dirty="0" err="1"/>
              <a:t>www.youtube.com</a:t>
            </a:r>
            <a:r>
              <a:rPr lang="en-US" dirty="0"/>
              <a:t>/</a:t>
            </a:r>
            <a:r>
              <a:rPr lang="en-US" dirty="0" err="1"/>
              <a:t>playlist?list</a:t>
            </a:r>
            <a:r>
              <a:rPr lang="en-US" dirty="0"/>
              <a:t>=PLsnFpLOXpp4IckSVOk8pV68I1NchTn-JG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157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3969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2663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08017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818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44500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0465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8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00062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83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18659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2894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17859"/>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7055725" y="-1227"/>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7259621" y="2543884"/>
            <a:ext cx="3571782" cy="2387600"/>
          </a:xfrm>
        </p:spPr>
        <p:txBody>
          <a:bodyPr anchor="b"/>
          <a:lstStyle>
            <a:lvl1pPr algn="l">
              <a:defRPr sz="3600" spc="-300">
                <a:solidFill>
                  <a:srgbClr val="FD7C62"/>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7259621" y="5055989"/>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7055724" y="-18"/>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2195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53384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7140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832818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038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945546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57321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93239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Advanced Reporting and Certification v1.0 - Jan 8, 2026</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7012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Reporting and Certification v1.0 - Jan 8,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43702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Reporting and Certification v1.0 - Jan 8,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7964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Advanced Reporting and Certification v1.0 - Jan 8, 2026</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630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Advanced Reporting and Certification v1.0 - Jan 8, 2026</a:t>
            </a:r>
            <a:endParaRPr lang="en-US" noProof="0" dirty="0"/>
          </a:p>
        </p:txBody>
      </p:sp>
    </p:spTree>
    <p:extLst>
      <p:ext uri="{BB962C8B-B14F-4D97-AF65-F5344CB8AC3E}">
        <p14:creationId xmlns:p14="http://schemas.microsoft.com/office/powerpoint/2010/main" val="149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Reporting and Certification v1.0 - Jan 8, 2026</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Reporting and Certification v1.0 - Jan 8, 2026</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8030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Fall 2 - Advanced Reporting and Certification v1.0 - Jan 8, 2026</a:t>
            </a:r>
            <a:endParaRPr lang="en-US" noProof="0" dirty="0"/>
          </a:p>
        </p:txBody>
      </p:sp>
    </p:spTree>
    <p:extLst>
      <p:ext uri="{BB962C8B-B14F-4D97-AF65-F5344CB8AC3E}">
        <p14:creationId xmlns:p14="http://schemas.microsoft.com/office/powerpoint/2010/main" val="41868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Reporting and Certification v1.0 - Jan 8,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Fall 2 - Advanced Reporting and Certification v1.0 - Jan 8,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64248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A258-BD43-4DA9-8F08-80BAD5289C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D5183-65B4-45B1-B2B7-002584452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9AA8DE-DA37-4971-A903-E95B963214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DB77B0-C860-4CE3-BADB-AA3887B37C26}"/>
              </a:ext>
            </a:extLst>
          </p:cNvPr>
          <p:cNvSpPr>
            <a:spLocks noGrp="1"/>
          </p:cNvSpPr>
          <p:nvPr>
            <p:ph type="ftr" sz="quarter" idx="11"/>
          </p:nvPr>
        </p:nvSpPr>
        <p:spPr/>
        <p:txBody>
          <a:bodyPr/>
          <a:lstStyle/>
          <a:p>
            <a:r>
              <a:rPr lang="en-US"/>
              <a:t>Fall 2 - Advanced Reporting and Certification v1.0 - Jan 8, 2026</a:t>
            </a:r>
          </a:p>
        </p:txBody>
      </p:sp>
      <p:sp>
        <p:nvSpPr>
          <p:cNvPr id="6" name="Slide Number Placeholder 5">
            <a:extLst>
              <a:ext uri="{FF2B5EF4-FFF2-40B4-BE49-F238E27FC236}">
                <a16:creationId xmlns:a16="http://schemas.microsoft.com/office/drawing/2014/main" id="{055E73F8-D19F-484C-B4B9-CA675FFD5F6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2366349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D8FB-7F69-4713-B9A5-AF65F1042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DEF735-AEFD-4940-8300-CDFE49271F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FB4B4-A9AB-4C29-AA3B-1650346A067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AD71453-2D10-403A-859B-938BC9833F90}"/>
              </a:ext>
            </a:extLst>
          </p:cNvPr>
          <p:cNvSpPr>
            <a:spLocks noGrp="1"/>
          </p:cNvSpPr>
          <p:nvPr>
            <p:ph type="ftr" sz="quarter" idx="11"/>
          </p:nvPr>
        </p:nvSpPr>
        <p:spPr/>
        <p:txBody>
          <a:bodyPr/>
          <a:lstStyle/>
          <a:p>
            <a:r>
              <a:rPr lang="en-US"/>
              <a:t>Fall 2 - Advanced Reporting and Certification v1.0 - Jan 8, 2026</a:t>
            </a:r>
          </a:p>
        </p:txBody>
      </p:sp>
      <p:sp>
        <p:nvSpPr>
          <p:cNvPr id="6" name="Slide Number Placeholder 5">
            <a:extLst>
              <a:ext uri="{FF2B5EF4-FFF2-40B4-BE49-F238E27FC236}">
                <a16:creationId xmlns:a16="http://schemas.microsoft.com/office/drawing/2014/main" id="{FE01A6B6-C68D-4D42-B2B0-CE12FB51BB52}"/>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17517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727143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96F3-ABCF-4F9A-A1A6-CF66DD43D7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C1EBC-5109-4D00-9A62-213DF537D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5FC6-8D9F-417E-996F-3ED847CB04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ADD134-930A-4A6E-AA7D-7C988F7A6403}"/>
              </a:ext>
            </a:extLst>
          </p:cNvPr>
          <p:cNvSpPr>
            <a:spLocks noGrp="1"/>
          </p:cNvSpPr>
          <p:nvPr>
            <p:ph type="ftr" sz="quarter" idx="11"/>
          </p:nvPr>
        </p:nvSpPr>
        <p:spPr/>
        <p:txBody>
          <a:bodyPr/>
          <a:lstStyle/>
          <a:p>
            <a:r>
              <a:rPr lang="en-US"/>
              <a:t>Fall 2 - Advanced Reporting and Certification v1.0 - Jan 8, 2026</a:t>
            </a:r>
          </a:p>
        </p:txBody>
      </p:sp>
      <p:sp>
        <p:nvSpPr>
          <p:cNvPr id="6" name="Slide Number Placeholder 5">
            <a:extLst>
              <a:ext uri="{FF2B5EF4-FFF2-40B4-BE49-F238E27FC236}">
                <a16:creationId xmlns:a16="http://schemas.microsoft.com/office/drawing/2014/main" id="{2CC957B2-4A5A-4F49-BFBA-F34BF136F266}"/>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405667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F201-81BB-4A4F-A51E-726C5FCEF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3F349-4DE3-471F-A8C3-EDF1278F3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B515C-94AB-441C-A052-A8C86875CE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78DEA1-BFE2-47D0-AC25-3553726685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D1B09C2-1415-49FF-8035-2EE79586C25F}"/>
              </a:ext>
            </a:extLst>
          </p:cNvPr>
          <p:cNvSpPr>
            <a:spLocks noGrp="1"/>
          </p:cNvSpPr>
          <p:nvPr>
            <p:ph type="ftr" sz="quarter" idx="11"/>
          </p:nvPr>
        </p:nvSpPr>
        <p:spPr/>
        <p:txBody>
          <a:bodyPr/>
          <a:lstStyle/>
          <a:p>
            <a:r>
              <a:rPr lang="en-US"/>
              <a:t>Fall 2 - Advanced Reporting and Certification v1.0 - Jan 8, 2026</a:t>
            </a:r>
          </a:p>
        </p:txBody>
      </p:sp>
      <p:sp>
        <p:nvSpPr>
          <p:cNvPr id="7" name="Slide Number Placeholder 6">
            <a:extLst>
              <a:ext uri="{FF2B5EF4-FFF2-40B4-BE49-F238E27FC236}">
                <a16:creationId xmlns:a16="http://schemas.microsoft.com/office/drawing/2014/main" id="{D5841D80-8659-40D5-BF9E-16FA6FE6A99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2258179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5A5D-041D-43BF-B547-92F4589BE4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7A3D8E-FC60-44A5-A4AB-0F3BD926D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BF2B2-515B-49EA-BCA7-61E809818C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33363-9879-48DA-A56D-988DFEF3E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3E5731-560F-4AEB-9E22-DB6792FDFB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22DDF-5694-40DA-9CE2-1BC52FDB0BB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29AF26-9525-4AFE-9DFE-A4297175E31D}"/>
              </a:ext>
            </a:extLst>
          </p:cNvPr>
          <p:cNvSpPr>
            <a:spLocks noGrp="1"/>
          </p:cNvSpPr>
          <p:nvPr>
            <p:ph type="ftr" sz="quarter" idx="11"/>
          </p:nvPr>
        </p:nvSpPr>
        <p:spPr/>
        <p:txBody>
          <a:bodyPr/>
          <a:lstStyle/>
          <a:p>
            <a:r>
              <a:rPr lang="en-US"/>
              <a:t>Fall 2 - Advanced Reporting and Certification v1.0 - Jan 8, 2026</a:t>
            </a:r>
          </a:p>
        </p:txBody>
      </p:sp>
      <p:sp>
        <p:nvSpPr>
          <p:cNvPr id="9" name="Slide Number Placeholder 8">
            <a:extLst>
              <a:ext uri="{FF2B5EF4-FFF2-40B4-BE49-F238E27FC236}">
                <a16:creationId xmlns:a16="http://schemas.microsoft.com/office/drawing/2014/main" id="{7BD7CAAE-4552-4DA0-A17F-7312F61D5448}"/>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2944910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DCAC-AD77-4F5F-9796-89A81E59F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38A55D-FFBE-457B-A8AF-85FEBDC3EC4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628F6E5-2F1F-4BC5-907D-7FF37714DF6D}"/>
              </a:ext>
            </a:extLst>
          </p:cNvPr>
          <p:cNvSpPr>
            <a:spLocks noGrp="1"/>
          </p:cNvSpPr>
          <p:nvPr>
            <p:ph type="ftr" sz="quarter" idx="11"/>
          </p:nvPr>
        </p:nvSpPr>
        <p:spPr/>
        <p:txBody>
          <a:bodyPr/>
          <a:lstStyle/>
          <a:p>
            <a:r>
              <a:rPr lang="en-US"/>
              <a:t>Fall 2 - Advanced Reporting and Certification v1.0 - Jan 8, 2026</a:t>
            </a:r>
          </a:p>
        </p:txBody>
      </p:sp>
      <p:sp>
        <p:nvSpPr>
          <p:cNvPr id="5" name="Slide Number Placeholder 4">
            <a:extLst>
              <a:ext uri="{FF2B5EF4-FFF2-40B4-BE49-F238E27FC236}">
                <a16:creationId xmlns:a16="http://schemas.microsoft.com/office/drawing/2014/main" id="{6145CF40-8647-49DB-BE73-87F821EDD739}"/>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563992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0469B-5E43-4405-A56B-DD3DFA7255B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F8DC1BA-134D-438F-9E4A-EC4FBFAEEEEB}"/>
              </a:ext>
            </a:extLst>
          </p:cNvPr>
          <p:cNvSpPr>
            <a:spLocks noGrp="1"/>
          </p:cNvSpPr>
          <p:nvPr>
            <p:ph type="ftr" sz="quarter" idx="11"/>
          </p:nvPr>
        </p:nvSpPr>
        <p:spPr/>
        <p:txBody>
          <a:bodyPr/>
          <a:lstStyle/>
          <a:p>
            <a:r>
              <a:rPr lang="en-US"/>
              <a:t>Fall 2 - Advanced Reporting and Certification v1.0 - Jan 8, 2026</a:t>
            </a:r>
          </a:p>
        </p:txBody>
      </p:sp>
      <p:sp>
        <p:nvSpPr>
          <p:cNvPr id="4" name="Slide Number Placeholder 3">
            <a:extLst>
              <a:ext uri="{FF2B5EF4-FFF2-40B4-BE49-F238E27FC236}">
                <a16:creationId xmlns:a16="http://schemas.microsoft.com/office/drawing/2014/main" id="{28FF64EA-319C-4058-BABD-63AA9F186E16}"/>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18361248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9C9A-E4FE-482E-829E-2D955583C6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ABB077-31D9-48B9-8D56-19DBA3D8F5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61CD68-085B-4C46-A57B-49595D13D7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8F99EB-F3F7-4615-894C-A50AC292A31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73A6CFB-0A41-49AA-BC4E-C6D44E346679}"/>
              </a:ext>
            </a:extLst>
          </p:cNvPr>
          <p:cNvSpPr>
            <a:spLocks noGrp="1"/>
          </p:cNvSpPr>
          <p:nvPr>
            <p:ph type="ftr" sz="quarter" idx="11"/>
          </p:nvPr>
        </p:nvSpPr>
        <p:spPr/>
        <p:txBody>
          <a:bodyPr/>
          <a:lstStyle/>
          <a:p>
            <a:r>
              <a:rPr lang="en-US"/>
              <a:t>Fall 2 - Advanced Reporting and Certification v1.0 - Jan 8, 2026</a:t>
            </a:r>
          </a:p>
        </p:txBody>
      </p:sp>
      <p:sp>
        <p:nvSpPr>
          <p:cNvPr id="7" name="Slide Number Placeholder 6">
            <a:extLst>
              <a:ext uri="{FF2B5EF4-FFF2-40B4-BE49-F238E27FC236}">
                <a16:creationId xmlns:a16="http://schemas.microsoft.com/office/drawing/2014/main" id="{C03F49F6-B63D-49B8-B222-BE486D2B8D1F}"/>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422168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2B79-BA0F-4F71-9CE1-26E10853B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630CD7-41C2-4630-8097-ECB795EED8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6A3A66-6169-4948-94DF-033DA551D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49456-7B34-4321-9A32-1F3C5555E89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0746A9-4709-4F79-84AB-C53B618C3F7C}"/>
              </a:ext>
            </a:extLst>
          </p:cNvPr>
          <p:cNvSpPr>
            <a:spLocks noGrp="1"/>
          </p:cNvSpPr>
          <p:nvPr>
            <p:ph type="ftr" sz="quarter" idx="11"/>
          </p:nvPr>
        </p:nvSpPr>
        <p:spPr/>
        <p:txBody>
          <a:bodyPr/>
          <a:lstStyle/>
          <a:p>
            <a:r>
              <a:rPr lang="en-US"/>
              <a:t>Fall 2 - Advanced Reporting and Certification v1.0 - Jan 8, 2026</a:t>
            </a:r>
          </a:p>
        </p:txBody>
      </p:sp>
      <p:sp>
        <p:nvSpPr>
          <p:cNvPr id="7" name="Slide Number Placeholder 6">
            <a:extLst>
              <a:ext uri="{FF2B5EF4-FFF2-40B4-BE49-F238E27FC236}">
                <a16:creationId xmlns:a16="http://schemas.microsoft.com/office/drawing/2014/main" id="{DAADC873-01FB-4B78-A978-A99DCD89C670}"/>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4135073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9344-F4EB-4207-A430-12027E991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1B4A3A-C1BC-4AC7-9304-2159243E2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0E6ED-A547-4DEF-A28D-169C864EED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AA8007F-075A-4825-A2AC-664E51DD513E}"/>
              </a:ext>
            </a:extLst>
          </p:cNvPr>
          <p:cNvSpPr>
            <a:spLocks noGrp="1"/>
          </p:cNvSpPr>
          <p:nvPr>
            <p:ph type="ftr" sz="quarter" idx="11"/>
          </p:nvPr>
        </p:nvSpPr>
        <p:spPr/>
        <p:txBody>
          <a:bodyPr/>
          <a:lstStyle/>
          <a:p>
            <a:r>
              <a:rPr lang="en-US"/>
              <a:t>Fall 2 - Advanced Reporting and Certification v1.0 - Jan 8, 2026</a:t>
            </a:r>
          </a:p>
        </p:txBody>
      </p:sp>
      <p:sp>
        <p:nvSpPr>
          <p:cNvPr id="6" name="Slide Number Placeholder 5">
            <a:extLst>
              <a:ext uri="{FF2B5EF4-FFF2-40B4-BE49-F238E27FC236}">
                <a16:creationId xmlns:a16="http://schemas.microsoft.com/office/drawing/2014/main" id="{C8B74A39-7C2F-41FE-98E4-CFA29CE142AE}"/>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31611152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E6ECDF-5FF0-4FC0-81A8-8FF0508FEB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B0C515-1628-4FEF-8996-E3C0D056F6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87FD0-25BB-4087-9643-B5D399E949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F4F85B-6291-4754-A274-1A00D2A6C00A}"/>
              </a:ext>
            </a:extLst>
          </p:cNvPr>
          <p:cNvSpPr>
            <a:spLocks noGrp="1"/>
          </p:cNvSpPr>
          <p:nvPr>
            <p:ph type="ftr" sz="quarter" idx="11"/>
          </p:nvPr>
        </p:nvSpPr>
        <p:spPr/>
        <p:txBody>
          <a:bodyPr/>
          <a:lstStyle/>
          <a:p>
            <a:r>
              <a:rPr lang="en-US"/>
              <a:t>Fall 2 - Advanced Reporting and Certification v1.0 - Jan 8, 2026</a:t>
            </a:r>
          </a:p>
        </p:txBody>
      </p:sp>
      <p:sp>
        <p:nvSpPr>
          <p:cNvPr id="6" name="Slide Number Placeholder 5">
            <a:extLst>
              <a:ext uri="{FF2B5EF4-FFF2-40B4-BE49-F238E27FC236}">
                <a16:creationId xmlns:a16="http://schemas.microsoft.com/office/drawing/2014/main" id="{DD7C4FED-A65E-4F0C-98B9-50745395CC4D}"/>
              </a:ext>
            </a:extLst>
          </p:cNvPr>
          <p:cNvSpPr>
            <a:spLocks noGrp="1"/>
          </p:cNvSpPr>
          <p:nvPr>
            <p:ph type="sldNum" sz="quarter" idx="12"/>
          </p:nvPr>
        </p:nvSpPr>
        <p:spPr/>
        <p:txBody>
          <a:bodyPr/>
          <a:lstStyle/>
          <a:p>
            <a:fld id="{9B61E5D5-8AFD-435F-9228-06EFE93AAD4B}" type="slidenum">
              <a:rPr lang="en-US" smtClean="0"/>
              <a:t>‹#›</a:t>
            </a:fld>
            <a:endParaRPr lang="en-US"/>
          </a:p>
        </p:txBody>
      </p:sp>
    </p:spTree>
    <p:extLst>
      <p:ext uri="{BB962C8B-B14F-4D97-AF65-F5344CB8AC3E}">
        <p14:creationId xmlns:p14="http://schemas.microsoft.com/office/powerpoint/2010/main" val="2532273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8481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17048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12412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27801567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079343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image" Target="../media/image3.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2.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Fall 2 - Advanced Reporting and Certification v1.0 - Jan 8, 2026</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5786634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83" r:id="rId30"/>
    <p:sldLayoutId id="2147483788" r:id="rId31"/>
    <p:sldLayoutId id="2147483662" r:id="rId32"/>
    <p:sldLayoutId id="2147483789" r:id="rId33"/>
    <p:sldLayoutId id="2147483791" r:id="rId34"/>
    <p:sldLayoutId id="2147483660" r:id="rId35"/>
    <p:sldLayoutId id="2147483661" r:id="rId36"/>
    <p:sldLayoutId id="2147483667" r:id="rId37"/>
    <p:sldLayoutId id="2147483784" r:id="rId38"/>
    <p:sldLayoutId id="2147483786" r:id="rId39"/>
    <p:sldLayoutId id="2147483669" r:id="rId40"/>
    <p:sldLayoutId id="2147483673" r:id="rId41"/>
    <p:sldLayoutId id="2147483674" r:id="rId42"/>
    <p:sldLayoutId id="2147483676" r:id="rId43"/>
    <p:sldLayoutId id="2147483677" r:id="rId44"/>
    <p:sldLayoutId id="2147483679" r:id="rId45"/>
    <p:sldLayoutId id="2147483680" r:id="rId46"/>
    <p:sldLayoutId id="2147483711"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5B8C9-8E9B-476E-8749-DA887FF23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3B472D-F8B2-4F37-90E1-C34666F05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EACC0-16AE-49AE-B72D-666FB47722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78DEAE1-ACFE-4230-B36B-E333485D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Fall 2 - Advanced Reporting and Certification v1.0 - Jan 8, 2026</a:t>
            </a:r>
          </a:p>
        </p:txBody>
      </p:sp>
      <p:sp>
        <p:nvSpPr>
          <p:cNvPr id="6" name="Slide Number Placeholder 5">
            <a:extLst>
              <a:ext uri="{FF2B5EF4-FFF2-40B4-BE49-F238E27FC236}">
                <a16:creationId xmlns:a16="http://schemas.microsoft.com/office/drawing/2014/main" id="{998464DF-A0B1-4E12-A8A3-BA71A7390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E5D5-8AFD-435F-9228-06EFE93AAD4B}" type="slidenum">
              <a:rPr lang="en-US" smtClean="0"/>
              <a:t>‹#›</a:t>
            </a:fld>
            <a:endParaRPr lang="en-US"/>
          </a:p>
        </p:txBody>
      </p:sp>
    </p:spTree>
    <p:extLst>
      <p:ext uri="{BB962C8B-B14F-4D97-AF65-F5344CB8AC3E}">
        <p14:creationId xmlns:p14="http://schemas.microsoft.com/office/powerpoint/2010/main" val="1860466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documentation.calpads.org/Training/Fall2ReportingRoadmap/"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hyperlink" Target="https://www.cde.ca.gov/ds/sp/cl/calpadsfaqs.asp#how-should-we-report-assignments-for-staff-serving-students-with-disabilities-in-special-education"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hyperlink" Target="https://www.cde.ca.gov/ds/sp/cl/calpadsfaqs.asp#how-should-leas-report-elementary-students-course-enrollment-in-pull-out-support-classe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e.ca.gov/ds/sp/cl/calpadsfaqs.asp#which-teacher-should-be-reported-on-the-course-section-record-for-purposes-of-fall-2-reporting-if-the-teacher-of-record-is-on-leave-or-there-is-no-teacher-of-record-on-census-day"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e.ca.gov/pd/ee/peat.asp" TargetMode="External"/><Relationship Id="rId7" Type="http://schemas.openxmlformats.org/officeDocument/2006/relationships/hyperlink" Target="https://www.ctc.ca.gov/credentials/faq/faq-general" TargetMode="External"/><Relationship Id="rId2" Type="http://schemas.openxmlformats.org/officeDocument/2006/relationships/hyperlink" Target="https://www.cde.ca.gov/ds/ad/tamoinfo.asp" TargetMode="External"/><Relationship Id="rId1" Type="http://schemas.openxmlformats.org/officeDocument/2006/relationships/slideLayout" Target="../slideLayouts/slideLayout38.xml"/><Relationship Id="rId6" Type="http://schemas.openxmlformats.org/officeDocument/2006/relationships/hyperlink" Target="https://www.ctc.ca.gov/commission/newsletters/ctc-news" TargetMode="External"/><Relationship Id="rId5" Type="http://schemas.openxmlformats.org/officeDocument/2006/relationships/hyperlink" Target="https://www.ctc.ca.gov/docs/default-source/credentials/manuals-handbooks/administrator-assignment-manual.pdf" TargetMode="External"/><Relationship Id="rId4" Type="http://schemas.openxmlformats.org/officeDocument/2006/relationships/hyperlink" Target="https://www.ctc.ca.gov/credentials/calsaas-information/appropriate-credentials-for-calpads-course-codes"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2.sv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1.xml"/><Relationship Id="rId5" Type="http://schemas.openxmlformats.org/officeDocument/2006/relationships/hyperlink" Target="https://pxhere.com/ko/photo/978001" TargetMode="Externa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1.sv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2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jp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hyperlink" Target="https://csis.fcmat.org/resources/" TargetMode="External"/><Relationship Id="rId13"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hyperlink" Target="https://documentation.calpads.org/Support/References" TargetMode="External"/><Relationship Id="rId12"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3.svg"/><Relationship Id="rId11" Type="http://schemas.openxmlformats.org/officeDocument/2006/relationships/image" Target="file:////Users/sahmed/Library/Containers/com.microsoft.Outlook/Data/Library/Caches/Signatures/signature_2068384626" TargetMode="External"/><Relationship Id="rId5" Type="http://schemas.openxmlformats.org/officeDocument/2006/relationships/image" Target="../media/image2.png"/><Relationship Id="rId10" Type="http://schemas.openxmlformats.org/officeDocument/2006/relationships/image" Target="../media/image59.jpeg"/><Relationship Id="rId4" Type="http://schemas.openxmlformats.org/officeDocument/2006/relationships/hyperlink" Target="https://www.youtube.com/c/CSISCALPADSTrainingChannel" TargetMode="External"/><Relationship Id="rId9" Type="http://schemas.openxmlformats.org/officeDocument/2006/relationships/hyperlink" Target="https://csis.fcmat.org/csis-training" TargetMode="External"/><Relationship Id="rId14" Type="http://schemas.openxmlformats.org/officeDocument/2006/relationships/hyperlink" Target="https://www.ctc.ca.gov/"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0.jp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52.xml"/><Relationship Id="rId1" Type="http://schemas.openxmlformats.org/officeDocument/2006/relationships/slideLayout" Target="../slideLayouts/slideLayout25.xml"/><Relationship Id="rId4" Type="http://schemas.openxmlformats.org/officeDocument/2006/relationships/image" Target="../media/image71.gif"/></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png"/><Relationship Id="rId3" Type="http://schemas.openxmlformats.org/officeDocument/2006/relationships/image" Target="../media/image72.jpeg"/><Relationship Id="rId7" Type="http://schemas.openxmlformats.org/officeDocument/2006/relationships/image" Target="../media/image76.svg"/><Relationship Id="rId12" Type="http://schemas.openxmlformats.org/officeDocument/2006/relationships/hyperlink" Target="https://csis.fcmat.org/" TargetMode="External"/><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2.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svg"/><Relationship Id="rId4" Type="http://schemas.openxmlformats.org/officeDocument/2006/relationships/diagramLayout" Target="../diagrams/layout3.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7017036" y="0"/>
            <a:ext cx="4027201" cy="6781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7244745" y="1722525"/>
            <a:ext cx="3571782" cy="2992099"/>
          </a:xfrm>
          <a:ln>
            <a:noFill/>
          </a:ln>
        </p:spPr>
        <p:txBody>
          <a:bodyPr/>
          <a:lstStyle/>
          <a:p>
            <a:r>
              <a:rPr lang="en-US" dirty="0">
                <a:solidFill>
                  <a:srgbClr val="FF715B"/>
                </a:solidFill>
              </a:rPr>
              <a:t>FALL - 2</a:t>
            </a:r>
            <a:br>
              <a:rPr lang="en-US" dirty="0"/>
            </a:br>
            <a:br>
              <a:rPr lang="en-US" dirty="0"/>
            </a:br>
            <a:r>
              <a:rPr lang="en-US" dirty="0">
                <a:solidFill>
                  <a:srgbClr val="555FAD"/>
                </a:solidFill>
              </a:rPr>
              <a:t>Advanced Reports and Certification</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7244745" y="5010276"/>
            <a:ext cx="3571782" cy="1219200"/>
          </a:xfrm>
        </p:spPr>
        <p:txBody>
          <a:bodyPr/>
          <a:lstStyle/>
          <a:p>
            <a:pPr marL="0" indent="0">
              <a:spcBef>
                <a:spcPts val="0"/>
              </a:spcBef>
              <a:spcAft>
                <a:spcPts val="0"/>
              </a:spcAft>
              <a:buNone/>
            </a:pPr>
            <a:r>
              <a:rPr lang="en-US" dirty="0">
                <a:solidFill>
                  <a:schemeClr val="tx1">
                    <a:lumMod val="75000"/>
                    <a:lumOff val="25000"/>
                  </a:schemeClr>
                </a:solidFill>
              </a:rPr>
              <a:t>Fall-2 Overview</a:t>
            </a:r>
          </a:p>
          <a:p>
            <a:pPr marL="0" indent="0">
              <a:spcBef>
                <a:spcPts val="0"/>
              </a:spcBef>
              <a:spcAft>
                <a:spcPts val="0"/>
              </a:spcAft>
              <a:buNone/>
            </a:pPr>
            <a:r>
              <a:rPr lang="en-US" dirty="0">
                <a:solidFill>
                  <a:schemeClr val="tx1">
                    <a:lumMod val="75000"/>
                    <a:lumOff val="25000"/>
                  </a:schemeClr>
                </a:solidFill>
              </a:rPr>
              <a:t>2025-26 Changes</a:t>
            </a:r>
          </a:p>
          <a:p>
            <a:pPr marL="0" indent="0">
              <a:spcBef>
                <a:spcPts val="0"/>
              </a:spcBef>
              <a:spcAft>
                <a:spcPts val="0"/>
              </a:spcAft>
              <a:buNone/>
            </a:pPr>
            <a:r>
              <a:rPr lang="en-US" dirty="0">
                <a:solidFill>
                  <a:schemeClr val="tx1">
                    <a:lumMod val="75000"/>
                    <a:lumOff val="25000"/>
                  </a:schemeClr>
                </a:solidFill>
              </a:rPr>
              <a:t>Common Problems</a:t>
            </a:r>
          </a:p>
          <a:p>
            <a:pPr marL="0" indent="0">
              <a:spcBef>
                <a:spcPts val="0"/>
              </a:spcBef>
              <a:spcAft>
                <a:spcPts val="0"/>
              </a:spcAft>
              <a:buNone/>
            </a:pPr>
            <a:r>
              <a:rPr lang="en-US" dirty="0">
                <a:solidFill>
                  <a:schemeClr val="tx1">
                    <a:lumMod val="75000"/>
                    <a:lumOff val="25000"/>
                  </a:schemeClr>
                </a:solidFill>
              </a:rPr>
              <a:t>Wrap-Up</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7120921" y="482917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descr="Laptop on table displaying student demographic graph and charts">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83420" y="228093"/>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8176" y="833624"/>
            <a:ext cx="798351" cy="798351"/>
          </a:xfrm>
          <a:prstGeom prst="rect">
            <a:avLst/>
          </a:prstGeom>
        </p:spPr>
      </p:pic>
      <p:sp>
        <p:nvSpPr>
          <p:cNvPr id="4" name="Rectangle 3" descr="White background">
            <a:extLst>
              <a:ext uri="{FF2B5EF4-FFF2-40B4-BE49-F238E27FC236}">
                <a16:creationId xmlns:a16="http://schemas.microsoft.com/office/drawing/2014/main" id="{237F8860-1DF5-974B-921D-A64ABDF9A51F}"/>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2727425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53CE-2625-574A-8765-977583A52FEC}"/>
              </a:ext>
            </a:extLst>
          </p:cNvPr>
          <p:cNvSpPr>
            <a:spLocks noGrp="1"/>
          </p:cNvSpPr>
          <p:nvPr>
            <p:ph type="title"/>
          </p:nvPr>
        </p:nvSpPr>
        <p:spPr>
          <a:xfrm>
            <a:off x="432000" y="432000"/>
            <a:ext cx="11340000" cy="432000"/>
          </a:xfrm>
        </p:spPr>
        <p:txBody>
          <a:bodyPr anchor="t">
            <a:normAutofit/>
          </a:bodyPr>
          <a:lstStyle/>
          <a:p>
            <a:r>
              <a:rPr lang="en-US" sz="3000" dirty="0"/>
              <a:t> Fall 2 Preparation</a:t>
            </a:r>
          </a:p>
        </p:txBody>
      </p:sp>
      <p:sp>
        <p:nvSpPr>
          <p:cNvPr id="42" name="Footer Placeholder 3">
            <a:extLst>
              <a:ext uri="{FF2B5EF4-FFF2-40B4-BE49-F238E27FC236}">
                <a16:creationId xmlns:a16="http://schemas.microsoft.com/office/drawing/2014/main" id="{B82443B5-63C3-04D5-12AF-72B6AB3345F6}"/>
              </a:ext>
            </a:extLst>
          </p:cNvPr>
          <p:cNvSpPr>
            <a:spLocks noGrp="1"/>
          </p:cNvSpPr>
          <p:nvPr>
            <p:ph type="ftr" sz="quarter" idx="10"/>
          </p:nvPr>
        </p:nvSpPr>
        <p:spPr>
          <a:xfrm>
            <a:off x="432000" y="6365363"/>
            <a:ext cx="5472000" cy="412431"/>
          </a:xfrm>
        </p:spPr>
        <p:txBody>
          <a:bodyPr/>
          <a:lstStyle/>
          <a:p>
            <a:pPr>
              <a:spcAft>
                <a:spcPts val="600"/>
              </a:spcAft>
            </a:pPr>
            <a:r>
              <a:rPr lang="en-US" noProof="0"/>
              <a:t>Fall 2 - Advanced Reporting and Certification v1.0 - Jan 8, 2026</a:t>
            </a:r>
            <a:endParaRPr lang="en-US" noProof="0" dirty="0"/>
          </a:p>
        </p:txBody>
      </p:sp>
      <p:sp>
        <p:nvSpPr>
          <p:cNvPr id="43" name="Slide Number Placeholder 4">
            <a:extLst>
              <a:ext uri="{FF2B5EF4-FFF2-40B4-BE49-F238E27FC236}">
                <a16:creationId xmlns:a16="http://schemas.microsoft.com/office/drawing/2014/main" id="{D7489818-6404-4F84-FCAC-4DF3AE193FC7}"/>
              </a:ext>
            </a:extLst>
          </p:cNvPr>
          <p:cNvSpPr>
            <a:spLocks noGrp="1"/>
          </p:cNvSpPr>
          <p:nvPr>
            <p:ph type="sldNum" sz="quarter" idx="11"/>
          </p:nvPr>
        </p:nvSpPr>
        <p:spPr>
          <a:xfrm>
            <a:off x="11772000" y="6365363"/>
            <a:ext cx="420000" cy="421200"/>
          </a:xfrm>
        </p:spPr>
        <p:txBody>
          <a:bodyPr/>
          <a:lstStyle/>
          <a:p>
            <a:pPr>
              <a:spcAft>
                <a:spcPts val="600"/>
              </a:spcAft>
            </a:pPr>
            <a:fld id="{4B73C415-D670-4716-A5EC-CC4D52CA2BAC}" type="slidenum">
              <a:rPr lang="en-US" noProof="0" smtClean="0"/>
              <a:pPr>
                <a:spcAft>
                  <a:spcPts val="600"/>
                </a:spcAft>
              </a:pPr>
              <a:t>10</a:t>
            </a:fld>
            <a:endParaRPr lang="en-US" noProof="0"/>
          </a:p>
        </p:txBody>
      </p:sp>
      <p:graphicFrame>
        <p:nvGraphicFramePr>
          <p:cNvPr id="6" name="Content Placeholder 3">
            <a:extLst>
              <a:ext uri="{FF2B5EF4-FFF2-40B4-BE49-F238E27FC236}">
                <a16:creationId xmlns:a16="http://schemas.microsoft.com/office/drawing/2014/main" id="{483C701B-9BAA-5647-9920-8B183A65B5DC}"/>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60747747"/>
              </p:ext>
            </p:extLst>
          </p:nvPr>
        </p:nvGraphicFramePr>
        <p:xfrm>
          <a:off x="432000" y="1038513"/>
          <a:ext cx="7334161" cy="5152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27ECB9C-95EE-6ED8-8B7D-B5FA3B4D8922}"/>
              </a:ext>
              <a:ext uri="{C183D7F6-B498-43B3-948B-1728B52AA6E4}">
                <adec:decorative xmlns:adec="http://schemas.microsoft.com/office/drawing/2017/decorative" val="1"/>
              </a:ext>
            </a:extLst>
          </p:cNvPr>
          <p:cNvSpPr txBox="1"/>
          <p:nvPr/>
        </p:nvSpPr>
        <p:spPr>
          <a:xfrm>
            <a:off x="8077200" y="3810220"/>
            <a:ext cx="3543300" cy="160043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t">
            <a:spAutoFit/>
          </a:bodyPr>
          <a:lstStyle>
            <a:defPPr>
              <a:defRPr lang="en-US"/>
            </a:defPPr>
            <a:lvl1pPr algn="ctr" rtl="0" eaLnBrk="0" fontAlgn="base" hangingPunct="0">
              <a:spcBef>
                <a:spcPct val="0"/>
              </a:spcBef>
              <a:spcAft>
                <a:spcPct val="0"/>
              </a:spcAft>
              <a:defRPr sz="1600" kern="1200">
                <a:solidFill>
                  <a:schemeClr val="tx1"/>
                </a:solidFill>
                <a:latin typeface="Arial" charset="0"/>
                <a:ea typeface="+mn-ea"/>
                <a:cs typeface="Arial" charset="0"/>
              </a:defRPr>
            </a:lvl1pPr>
            <a:lvl2pPr marL="457200" algn="ctr" rtl="0" eaLnBrk="0" fontAlgn="base" hangingPunct="0">
              <a:spcBef>
                <a:spcPct val="0"/>
              </a:spcBef>
              <a:spcAft>
                <a:spcPct val="0"/>
              </a:spcAft>
              <a:defRPr sz="1600" kern="1200">
                <a:solidFill>
                  <a:schemeClr val="tx1"/>
                </a:solidFill>
                <a:latin typeface="Arial" charset="0"/>
                <a:ea typeface="+mn-ea"/>
                <a:cs typeface="Arial" charset="0"/>
              </a:defRPr>
            </a:lvl2pPr>
            <a:lvl3pPr marL="914400" algn="ctr" rtl="0" eaLnBrk="0" fontAlgn="base" hangingPunct="0">
              <a:spcBef>
                <a:spcPct val="0"/>
              </a:spcBef>
              <a:spcAft>
                <a:spcPct val="0"/>
              </a:spcAft>
              <a:defRPr sz="1600" kern="1200">
                <a:solidFill>
                  <a:schemeClr val="tx1"/>
                </a:solidFill>
                <a:latin typeface="Arial" charset="0"/>
                <a:ea typeface="+mn-ea"/>
                <a:cs typeface="Arial" charset="0"/>
              </a:defRPr>
            </a:lvl3pPr>
            <a:lvl4pPr marL="1371600" algn="ctr" rtl="0" eaLnBrk="0" fontAlgn="base" hangingPunct="0">
              <a:spcBef>
                <a:spcPct val="0"/>
              </a:spcBef>
              <a:spcAft>
                <a:spcPct val="0"/>
              </a:spcAft>
              <a:defRPr sz="1600" kern="1200">
                <a:solidFill>
                  <a:schemeClr val="tx1"/>
                </a:solidFill>
                <a:latin typeface="Arial" charset="0"/>
                <a:ea typeface="+mn-ea"/>
                <a:cs typeface="Arial" charset="0"/>
              </a:defRPr>
            </a:lvl4pPr>
            <a:lvl5pPr marL="1828800" algn="ctr" rtl="0" eaLnBrk="0" fontAlgn="base" hangingPunct="0">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marL="177800" indent="-177800" algn="l"/>
            <a:r>
              <a:rPr lang="en-US" sz="2400" dirty="0">
                <a:solidFill>
                  <a:schemeClr val="bg2">
                    <a:lumMod val="90000"/>
                  </a:schemeClr>
                </a:solidFill>
                <a:latin typeface="Arial" panose="020B0604020202020204" pitchFamily="34" charset="0"/>
                <a:cs typeface="Arial" panose="020B0604020202020204" pitchFamily="34" charset="0"/>
              </a:rPr>
              <a:t>NOTE: </a:t>
            </a:r>
            <a:r>
              <a:rPr lang="en-US" sz="2400" b="1" dirty="0">
                <a:solidFill>
                  <a:schemeClr val="bg1"/>
                </a:solidFill>
              </a:rPr>
              <a:t>Fall 2 Checklist </a:t>
            </a:r>
          </a:p>
          <a:p>
            <a:pPr marL="177800" indent="-177800" algn="l"/>
            <a:r>
              <a:rPr lang="en-US" sz="1800" b="1" dirty="0">
                <a:solidFill>
                  <a:schemeClr val="bg1"/>
                </a:solidFill>
              </a:rPr>
              <a:t> </a:t>
            </a:r>
            <a:r>
              <a:rPr lang="en-US" sz="1400" b="1" dirty="0">
                <a:solidFill>
                  <a:schemeClr val="bg1"/>
                </a:solidFill>
              </a:rPr>
              <a:t>https://documentation.calpads.org/Training/doc/2025-26Fall2ChecklistwithCertificationReportSummary.xlsx</a:t>
            </a:r>
            <a:endParaRPr lang="en-US" sz="1400" dirty="0">
              <a:solidFill>
                <a:schemeClr val="bg1"/>
              </a:solidFill>
            </a:endParaRPr>
          </a:p>
        </p:txBody>
      </p:sp>
    </p:spTree>
    <p:extLst>
      <p:ext uri="{BB962C8B-B14F-4D97-AF65-F5344CB8AC3E}">
        <p14:creationId xmlns:p14="http://schemas.microsoft.com/office/powerpoint/2010/main" val="813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8607" y="0"/>
            <a:ext cx="11732841" cy="6365363"/>
          </a:xfrm>
          <a:prstGeom prst="rect">
            <a:avLst/>
          </a:prstGeom>
          <a:gradFill>
            <a:gsLst>
              <a:gs pos="70000">
                <a:schemeClr val="bg1">
                  <a:lumMod val="90000"/>
                  <a:alpha val="7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157925"/>
            <a:ext cx="6299682" cy="2387600"/>
          </a:xfrm>
        </p:spPr>
        <p:txBody>
          <a:bodyPr/>
          <a:lstStyle/>
          <a:p>
            <a:r>
              <a:rPr lang="en-US" dirty="0">
                <a:solidFill>
                  <a:srgbClr val="FD7C62"/>
                </a:solidFill>
              </a:rPr>
              <a:t>CHANGES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743450"/>
            <a:ext cx="6299682" cy="1219200"/>
          </a:xfrm>
        </p:spPr>
        <p:txBody>
          <a:bodyPr/>
          <a:lstStyle/>
          <a:p>
            <a:r>
              <a:rPr lang="en-US" dirty="0">
                <a:solidFill>
                  <a:schemeClr val="bg1"/>
                </a:solidFill>
              </a:rPr>
              <a:t>Discuss changes for Fall-2</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11</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Fall 2 - Advanced Reporting and Certification v1.0 - Jan 8, 2026</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657725"/>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7152" y="3730088"/>
            <a:ext cx="914400" cy="914400"/>
          </a:xfrm>
          <a:prstGeom prst="rect">
            <a:avLst/>
          </a:prstGeom>
        </p:spPr>
      </p:pic>
    </p:spTree>
    <p:extLst>
      <p:ext uri="{BB962C8B-B14F-4D97-AF65-F5344CB8AC3E}">
        <p14:creationId xmlns:p14="http://schemas.microsoft.com/office/powerpoint/2010/main" val="343760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E5B5-8C93-B0B5-51A9-B3C95749F459}"/>
              </a:ext>
            </a:extLst>
          </p:cNvPr>
          <p:cNvSpPr>
            <a:spLocks noGrp="1"/>
          </p:cNvSpPr>
          <p:nvPr>
            <p:ph type="title"/>
          </p:nvPr>
        </p:nvSpPr>
        <p:spPr>
          <a:xfrm>
            <a:off x="432000" y="323182"/>
            <a:ext cx="11340000" cy="432000"/>
          </a:xfrm>
        </p:spPr>
        <p:txBody>
          <a:bodyPr anchor="t">
            <a:normAutofit/>
          </a:bodyPr>
          <a:lstStyle/>
          <a:p>
            <a:r>
              <a:rPr lang="en-US" sz="3000" dirty="0"/>
              <a:t>Key Dates</a:t>
            </a:r>
          </a:p>
        </p:txBody>
      </p:sp>
      <p:sp>
        <p:nvSpPr>
          <p:cNvPr id="4" name="Footer Placeholder 3">
            <a:extLst>
              <a:ext uri="{FF2B5EF4-FFF2-40B4-BE49-F238E27FC236}">
                <a16:creationId xmlns:a16="http://schemas.microsoft.com/office/drawing/2014/main" id="{EB7A6ACD-F75D-4A44-F720-49A47CF5D987}"/>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n-US" noProof="0"/>
              <a:t>Fall 2 - Advanced Reporting and Certification v1.0 - Jan 8, 2026</a:t>
            </a:r>
            <a:endParaRPr lang="en-US" noProof="0" dirty="0"/>
          </a:p>
        </p:txBody>
      </p:sp>
      <p:sp>
        <p:nvSpPr>
          <p:cNvPr id="5" name="Slide Number Placeholder 4">
            <a:extLst>
              <a:ext uri="{FF2B5EF4-FFF2-40B4-BE49-F238E27FC236}">
                <a16:creationId xmlns:a16="http://schemas.microsoft.com/office/drawing/2014/main" id="{6463E15F-5100-F0C0-A8F8-96377DA1D8BB}"/>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12</a:t>
            </a:fld>
            <a:endParaRPr lang="en-US" noProof="0"/>
          </a:p>
        </p:txBody>
      </p:sp>
      <p:graphicFrame>
        <p:nvGraphicFramePr>
          <p:cNvPr id="31" name="Content Placeholder 2">
            <a:extLst>
              <a:ext uri="{FF2B5EF4-FFF2-40B4-BE49-F238E27FC236}">
                <a16:creationId xmlns:a16="http://schemas.microsoft.com/office/drawing/2014/main" id="{A9AB0030-0D64-6908-B773-9B194F7B6B5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366512048"/>
              </p:ext>
            </p:extLst>
          </p:nvPr>
        </p:nvGraphicFramePr>
        <p:xfrm>
          <a:off x="6300000" y="876226"/>
          <a:ext cx="5472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7FF3627-40AD-7B46-2DFA-8A2ED0E41D51}"/>
              </a:ext>
              <a:ext uri="{C183D7F6-B498-43B3-948B-1728B52AA6E4}">
                <adec:decorative xmlns:adec="http://schemas.microsoft.com/office/drawing/2017/decorative" val="1"/>
              </a:ext>
            </a:extLst>
          </p:cNvPr>
          <p:cNvSpPr txBox="1"/>
          <p:nvPr/>
        </p:nvSpPr>
        <p:spPr>
          <a:xfrm>
            <a:off x="6300000" y="5487904"/>
            <a:ext cx="5472000" cy="646331"/>
          </a:xfrm>
          <a:prstGeom prst="rect">
            <a:avLst/>
          </a:prstGeom>
          <a:solidFill>
            <a:srgbClr val="00B0F0"/>
          </a:solidFill>
          <a:ln>
            <a:noFill/>
          </a:ln>
        </p:spPr>
        <p:txBody>
          <a:bodyPr wrap="square" rtlCol="0">
            <a:spAutoFit/>
          </a:bodyPr>
          <a:lstStyle>
            <a:defPPr>
              <a:defRPr lang="en-US"/>
            </a:defPPr>
            <a:lvl1pPr algn="ctr" rtl="0" eaLnBrk="0" fontAlgn="base" hangingPunct="0">
              <a:spcBef>
                <a:spcPct val="0"/>
              </a:spcBef>
              <a:spcAft>
                <a:spcPct val="0"/>
              </a:spcAft>
              <a:defRPr sz="1600" kern="1200">
                <a:solidFill>
                  <a:schemeClr val="tx1"/>
                </a:solidFill>
                <a:latin typeface="Arial" charset="0"/>
                <a:ea typeface="+mn-ea"/>
                <a:cs typeface="Arial" charset="0"/>
              </a:defRPr>
            </a:lvl1pPr>
            <a:lvl2pPr marL="457200" algn="ctr" rtl="0" eaLnBrk="0" fontAlgn="base" hangingPunct="0">
              <a:spcBef>
                <a:spcPct val="0"/>
              </a:spcBef>
              <a:spcAft>
                <a:spcPct val="0"/>
              </a:spcAft>
              <a:defRPr sz="1600" kern="1200">
                <a:solidFill>
                  <a:schemeClr val="tx1"/>
                </a:solidFill>
                <a:latin typeface="Arial" charset="0"/>
                <a:ea typeface="+mn-ea"/>
                <a:cs typeface="Arial" charset="0"/>
              </a:defRPr>
            </a:lvl2pPr>
            <a:lvl3pPr marL="914400" algn="ctr" rtl="0" eaLnBrk="0" fontAlgn="base" hangingPunct="0">
              <a:spcBef>
                <a:spcPct val="0"/>
              </a:spcBef>
              <a:spcAft>
                <a:spcPct val="0"/>
              </a:spcAft>
              <a:defRPr sz="1600" kern="1200">
                <a:solidFill>
                  <a:schemeClr val="tx1"/>
                </a:solidFill>
                <a:latin typeface="Arial" charset="0"/>
                <a:ea typeface="+mn-ea"/>
                <a:cs typeface="Arial" charset="0"/>
              </a:defRPr>
            </a:lvl3pPr>
            <a:lvl4pPr marL="1371600" algn="ctr" rtl="0" eaLnBrk="0" fontAlgn="base" hangingPunct="0">
              <a:spcBef>
                <a:spcPct val="0"/>
              </a:spcBef>
              <a:spcAft>
                <a:spcPct val="0"/>
              </a:spcAft>
              <a:defRPr sz="1600" kern="1200">
                <a:solidFill>
                  <a:schemeClr val="tx1"/>
                </a:solidFill>
                <a:latin typeface="Arial" charset="0"/>
                <a:ea typeface="+mn-ea"/>
                <a:cs typeface="Arial" charset="0"/>
              </a:defRPr>
            </a:lvl4pPr>
            <a:lvl5pPr marL="1828800" algn="ctr" rtl="0" eaLnBrk="0" fontAlgn="base" hangingPunct="0">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marL="177800" indent="-177800" algn="l"/>
            <a:r>
              <a:rPr lang="en-US" sz="1800" dirty="0">
                <a:solidFill>
                  <a:schemeClr val="bg2">
                    <a:lumMod val="90000"/>
                  </a:schemeClr>
                </a:solidFill>
                <a:latin typeface="Arial" panose="020B0604020202020204" pitchFamily="34" charset="0"/>
                <a:cs typeface="Arial" panose="020B0604020202020204" pitchFamily="34" charset="0"/>
              </a:rPr>
              <a:t>NOTE:  </a:t>
            </a:r>
            <a:r>
              <a:rPr lang="en-US" sz="1800" b="1" dirty="0">
                <a:solidFill>
                  <a:schemeClr val="bg1"/>
                </a:solidFill>
              </a:rPr>
              <a:t>CALPADS Calendar</a:t>
            </a:r>
          </a:p>
          <a:p>
            <a:pPr marL="285750" indent="-285750" algn="l">
              <a:buFont typeface="Arial" panose="020B0604020202020204" pitchFamily="34" charset="0"/>
              <a:buChar char="•"/>
            </a:pPr>
            <a:r>
              <a:rPr lang="en-US" sz="1800" dirty="0">
                <a:solidFill>
                  <a:schemeClr val="bg1"/>
                </a:solidFill>
              </a:rPr>
              <a:t>http://www.cde.ca.gov/ds/sp/cl/rptcalendar.asp</a:t>
            </a:r>
          </a:p>
        </p:txBody>
      </p:sp>
      <p:pic>
        <p:nvPicPr>
          <p:cNvPr id="10" name="Picture 9" descr="Colored pins pinned on a calendar">
            <a:extLst>
              <a:ext uri="{FF2B5EF4-FFF2-40B4-BE49-F238E27FC236}">
                <a16:creationId xmlns:a16="http://schemas.microsoft.com/office/drawing/2014/main" id="{FB819A09-8E38-56F0-CAA7-EC3B51430A65}"/>
              </a:ext>
            </a:extLst>
          </p:cNvPr>
          <p:cNvPicPr>
            <a:picLocks noChangeAspect="1"/>
          </p:cNvPicPr>
          <p:nvPr/>
        </p:nvPicPr>
        <p:blipFill>
          <a:blip r:embed="rId8">
            <a:extLst>
              <a:ext uri="{BEBA8EAE-BF5A-486C-A8C5-ECC9F3942E4B}">
                <a14:imgProps xmlns:a14="http://schemas.microsoft.com/office/drawing/2010/main">
                  <a14:imgLayer r:embed="rId9">
                    <a14:imgEffect>
                      <a14:artisticLightScreen/>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32830" y="876226"/>
            <a:ext cx="5863170" cy="5284966"/>
          </a:xfrm>
          <a:prstGeom prst="rect">
            <a:avLst/>
          </a:prstGeom>
        </p:spPr>
      </p:pic>
    </p:spTree>
    <p:extLst>
      <p:ext uri="{BB962C8B-B14F-4D97-AF65-F5344CB8AC3E}">
        <p14:creationId xmlns:p14="http://schemas.microsoft.com/office/powerpoint/2010/main" val="2788692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CA07398-50FD-ED17-5ADF-E9F71040BCEB}"/>
              </a:ext>
              <a:ext uri="{C183D7F6-B498-43B3-948B-1728B52AA6E4}">
                <adec:decorative xmlns:adec="http://schemas.microsoft.com/office/drawing/2017/decorative" val="1"/>
              </a:ext>
            </a:extLst>
          </p:cNvPr>
          <p:cNvSpPr/>
          <p:nvPr/>
        </p:nvSpPr>
        <p:spPr>
          <a:xfrm>
            <a:off x="630522" y="2994021"/>
            <a:ext cx="10816036" cy="1997080"/>
          </a:xfrm>
          <a:prstGeom prst="roundRect">
            <a:avLst>
              <a:gd name="adj" fmla="val 5116"/>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0">
              <a:defRPr/>
            </a:pPr>
            <a:endParaRPr lang="en-US" sz="1400" dirty="0">
              <a:solidFill>
                <a:schemeClr val="bg1">
                  <a:lumMod val="10000"/>
                </a:schemeClr>
              </a:solidFill>
              <a:ea typeface="Tahoma"/>
              <a:cs typeface="Tahoma"/>
            </a:endParaRPr>
          </a:p>
        </p:txBody>
      </p:sp>
      <p:sp>
        <p:nvSpPr>
          <p:cNvPr id="2" name="Title 1">
            <a:extLst>
              <a:ext uri="{FF2B5EF4-FFF2-40B4-BE49-F238E27FC236}">
                <a16:creationId xmlns:a16="http://schemas.microsoft.com/office/drawing/2014/main" id="{96C5D370-9027-414F-963A-DD9DC08737A6}"/>
              </a:ext>
            </a:extLst>
          </p:cNvPr>
          <p:cNvSpPr>
            <a:spLocks noGrp="1"/>
          </p:cNvSpPr>
          <p:nvPr>
            <p:ph type="title"/>
          </p:nvPr>
        </p:nvSpPr>
        <p:spPr>
          <a:xfrm>
            <a:off x="432000" y="237600"/>
            <a:ext cx="11340000" cy="432000"/>
          </a:xfrm>
        </p:spPr>
        <p:txBody>
          <a:bodyPr/>
          <a:lstStyle/>
          <a:p>
            <a:r>
              <a:rPr lang="en-US" dirty="0"/>
              <a:t>2025 - 26 – Summary of Changes - Code Set</a:t>
            </a:r>
          </a:p>
        </p:txBody>
      </p:sp>
      <p:sp>
        <p:nvSpPr>
          <p:cNvPr id="4" name="Footer Placeholder 3">
            <a:extLst>
              <a:ext uri="{FF2B5EF4-FFF2-40B4-BE49-F238E27FC236}">
                <a16:creationId xmlns:a16="http://schemas.microsoft.com/office/drawing/2014/main" id="{A848BFB8-E4CE-4865-AD92-BB07C044F47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Advanced Reporting and Certification v1.0 - Jan 8, 2026</a:t>
            </a:r>
          </a:p>
        </p:txBody>
      </p:sp>
      <p:sp>
        <p:nvSpPr>
          <p:cNvPr id="5" name="Slide Number Placeholder 4">
            <a:extLst>
              <a:ext uri="{FF2B5EF4-FFF2-40B4-BE49-F238E27FC236}">
                <a16:creationId xmlns:a16="http://schemas.microsoft.com/office/drawing/2014/main" id="{F5C6D7F1-98CB-4807-9C0F-81CB807028C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8" name="Rectangle: Rounded Corners 7">
            <a:extLst>
              <a:ext uri="{FF2B5EF4-FFF2-40B4-BE49-F238E27FC236}">
                <a16:creationId xmlns:a16="http://schemas.microsoft.com/office/drawing/2014/main" id="{DFB3ACEC-41E8-4492-8DC6-4F547112A8F6}"/>
              </a:ext>
            </a:extLst>
          </p:cNvPr>
          <p:cNvSpPr/>
          <p:nvPr/>
        </p:nvSpPr>
        <p:spPr>
          <a:xfrm>
            <a:off x="630522" y="892721"/>
            <a:ext cx="10816036" cy="1823812"/>
          </a:xfrm>
          <a:prstGeom prst="roundRect">
            <a:avLst>
              <a:gd name="adj" fmla="val 5116"/>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lvl="0">
              <a:defRPr/>
            </a:pPr>
            <a:r>
              <a:rPr lang="en-US" sz="1600" b="1" dirty="0">
                <a:solidFill>
                  <a:prstClr val="black"/>
                </a:solidFill>
              </a:rPr>
              <a:t>New State Course Codes</a:t>
            </a:r>
          </a:p>
          <a:p>
            <a:pPr lvl="0">
              <a:defRPr/>
            </a:pPr>
            <a:endParaRPr lang="en-US" sz="1600" dirty="0">
              <a:solidFill>
                <a:srgbClr val="FCFCFC"/>
              </a:solidFill>
              <a:ea typeface="Tahoma"/>
              <a:cs typeface="Tahoma"/>
            </a:endParaRPr>
          </a:p>
          <a:p>
            <a:pPr marL="285750" indent="-285750">
              <a:buFont typeface="Arial"/>
              <a:buChar char="•"/>
              <a:defRPr/>
            </a:pPr>
            <a:endParaRPr lang="en-US" sz="1400" dirty="0">
              <a:solidFill>
                <a:schemeClr val="bg1">
                  <a:lumMod val="10000"/>
                </a:schemeClr>
              </a:solidFill>
              <a:ea typeface="Tahoma"/>
              <a:cs typeface="Tahoma"/>
            </a:endParaRPr>
          </a:p>
          <a:p>
            <a:pPr lvl="2">
              <a:defRPr/>
            </a:pPr>
            <a:r>
              <a:rPr lang="en-US" sz="1400" b="1" dirty="0">
                <a:solidFill>
                  <a:schemeClr val="bg1">
                    <a:lumMod val="10000"/>
                  </a:schemeClr>
                </a:solidFill>
                <a:ea typeface="Tahoma"/>
                <a:cs typeface="Tahoma"/>
              </a:rPr>
              <a:t>9701</a:t>
            </a:r>
            <a:r>
              <a:rPr lang="en-US" sz="1400" dirty="0">
                <a:solidFill>
                  <a:schemeClr val="bg1">
                    <a:lumMod val="10000"/>
                  </a:schemeClr>
                </a:solidFill>
                <a:ea typeface="Tahoma"/>
                <a:cs typeface="Tahoma"/>
              </a:rPr>
              <a:t> – Visual Impairment Instruction </a:t>
            </a:r>
          </a:p>
          <a:p>
            <a:pPr>
              <a:defRPr/>
            </a:pPr>
            <a:r>
              <a:rPr lang="en-US" sz="1400" dirty="0">
                <a:solidFill>
                  <a:schemeClr val="bg1">
                    <a:lumMod val="10000"/>
                  </a:schemeClr>
                </a:solidFill>
                <a:ea typeface="Tahoma"/>
                <a:cs typeface="Tahoma"/>
              </a:rPr>
              <a:t>	</a:t>
            </a:r>
            <a:r>
              <a:rPr lang="en-US" sz="1400" b="1" dirty="0">
                <a:solidFill>
                  <a:schemeClr val="bg1">
                    <a:lumMod val="10000"/>
                  </a:schemeClr>
                </a:solidFill>
                <a:ea typeface="Tahoma"/>
                <a:cs typeface="Tahoma"/>
              </a:rPr>
              <a:t>9702</a:t>
            </a:r>
            <a:r>
              <a:rPr lang="en-US" sz="1400" dirty="0">
                <a:solidFill>
                  <a:schemeClr val="bg1">
                    <a:lumMod val="10000"/>
                  </a:schemeClr>
                </a:solidFill>
                <a:ea typeface="Tahoma"/>
                <a:cs typeface="Tahoma"/>
              </a:rPr>
              <a:t> – Orthopedic Impairment Instruction </a:t>
            </a:r>
          </a:p>
          <a:p>
            <a:pPr>
              <a:defRPr/>
            </a:pPr>
            <a:r>
              <a:rPr lang="en-US" sz="1400" dirty="0">
                <a:solidFill>
                  <a:schemeClr val="bg1">
                    <a:lumMod val="10000"/>
                  </a:schemeClr>
                </a:solidFill>
                <a:ea typeface="Tahoma"/>
                <a:cs typeface="Tahoma"/>
              </a:rPr>
              <a:t>	</a:t>
            </a:r>
            <a:r>
              <a:rPr lang="en-US" sz="1400" b="1" dirty="0">
                <a:solidFill>
                  <a:schemeClr val="bg1">
                    <a:lumMod val="10000"/>
                  </a:schemeClr>
                </a:solidFill>
                <a:ea typeface="Tahoma"/>
                <a:cs typeface="Tahoma"/>
              </a:rPr>
              <a:t>9703</a:t>
            </a:r>
            <a:r>
              <a:rPr lang="en-US" sz="1400" dirty="0">
                <a:solidFill>
                  <a:schemeClr val="bg1">
                    <a:lumMod val="10000"/>
                  </a:schemeClr>
                </a:solidFill>
                <a:ea typeface="Tahoma"/>
                <a:cs typeface="Tahoma"/>
              </a:rPr>
              <a:t> – Hearing Impairment Instruction </a:t>
            </a:r>
          </a:p>
          <a:p>
            <a:pPr marL="285750" indent="-285750">
              <a:buFont typeface="Arial"/>
              <a:buChar char="•"/>
              <a:defRPr/>
            </a:pPr>
            <a:endParaRPr lang="en-US" sz="1400" dirty="0">
              <a:solidFill>
                <a:schemeClr val="bg1">
                  <a:lumMod val="10000"/>
                </a:schemeClr>
              </a:solidFill>
              <a:ea typeface="Tahoma"/>
              <a:cs typeface="Tahoma"/>
            </a:endParaRPr>
          </a:p>
          <a:p>
            <a:pPr marL="285750" indent="-285750">
              <a:buFont typeface="Arial"/>
              <a:buChar char="•"/>
              <a:defRPr/>
            </a:pPr>
            <a:endParaRPr lang="en-US" sz="1400" dirty="0">
              <a:solidFill>
                <a:schemeClr val="bg1">
                  <a:lumMod val="10000"/>
                </a:schemeClr>
              </a:solidFill>
              <a:ea typeface="Tahoma"/>
              <a:cs typeface="Tahoma"/>
            </a:endParaRPr>
          </a:p>
          <a:p>
            <a:pPr marL="285750" indent="-285750">
              <a:buFont typeface="Arial"/>
              <a:buChar char="•"/>
              <a:defRPr/>
            </a:pPr>
            <a:endParaRPr lang="en-US" sz="1400" dirty="0">
              <a:solidFill>
                <a:schemeClr val="bg1">
                  <a:lumMod val="10000"/>
                </a:schemeClr>
              </a:solidFill>
              <a:ea typeface="Tahoma"/>
              <a:cs typeface="Tahoma"/>
            </a:endParaRPr>
          </a:p>
          <a:p>
            <a:pPr marL="285750" indent="-285750">
              <a:buFont typeface="Arial"/>
              <a:buChar char="•"/>
              <a:defRPr/>
            </a:pPr>
            <a:endParaRPr lang="en-US" sz="1400" dirty="0">
              <a:solidFill>
                <a:schemeClr val="bg1">
                  <a:lumMod val="10000"/>
                </a:schemeClr>
              </a:solidFill>
              <a:ea typeface="Tahoma"/>
              <a:cs typeface="Tahoma"/>
            </a:endParaRPr>
          </a:p>
          <a:p>
            <a:pPr marL="285750" indent="-285750">
              <a:buFont typeface="Arial"/>
              <a:buChar char="•"/>
              <a:defRPr/>
            </a:pPr>
            <a:r>
              <a:rPr lang="en-US" sz="1400" dirty="0">
                <a:solidFill>
                  <a:schemeClr val="bg1">
                    <a:lumMod val="10000"/>
                  </a:schemeClr>
                </a:solidFill>
                <a:ea typeface="Tahoma"/>
                <a:cs typeface="Tahoma"/>
              </a:rPr>
              <a:t>Related Data Population Reminders:</a:t>
            </a:r>
          </a:p>
          <a:p>
            <a:pPr>
              <a:defRPr/>
            </a:pPr>
            <a:endParaRPr lang="en-US" sz="1400" dirty="0">
              <a:solidFill>
                <a:schemeClr val="bg1">
                  <a:lumMod val="10000"/>
                </a:schemeClr>
              </a:solidFill>
              <a:ea typeface="Tahoma"/>
              <a:cs typeface="Tahoma"/>
            </a:endParaRPr>
          </a:p>
          <a:p>
            <a:pPr marL="742950" lvl="1" indent="-285750">
              <a:buFont typeface="Arial"/>
              <a:buChar char="•"/>
              <a:defRPr/>
            </a:pPr>
            <a:r>
              <a:rPr lang="en-US" sz="1400" b="1" dirty="0">
                <a:solidFill>
                  <a:schemeClr val="bg1">
                    <a:lumMod val="10000"/>
                  </a:schemeClr>
                </a:solidFill>
                <a:ea typeface="Tahoma"/>
                <a:cs typeface="Tahoma"/>
              </a:rPr>
              <a:t>Populate Field 9.22 – Instructional Strategy Code</a:t>
            </a:r>
            <a:endParaRPr lang="en-US" sz="1400" dirty="0">
              <a:solidFill>
                <a:schemeClr val="bg1">
                  <a:lumMod val="10000"/>
                </a:schemeClr>
              </a:solidFill>
              <a:ea typeface="Tahoma"/>
              <a:cs typeface="Tahoma"/>
            </a:endParaRPr>
          </a:p>
          <a:p>
            <a:pPr marL="285750" indent="-285750">
              <a:buFont typeface="Arial"/>
              <a:buChar char="•"/>
              <a:defRPr/>
            </a:pPr>
            <a:endParaRPr lang="en-US" sz="1400" dirty="0">
              <a:solidFill>
                <a:schemeClr val="bg1">
                  <a:lumMod val="10000"/>
                </a:schemeClr>
              </a:solidFill>
              <a:ea typeface="Tahoma"/>
              <a:cs typeface="Tahoma"/>
            </a:endParaRPr>
          </a:p>
          <a:p>
            <a:pPr marL="742950" lvl="1" indent="-285750">
              <a:buFont typeface="Arial"/>
              <a:buChar char="•"/>
              <a:defRPr/>
            </a:pPr>
            <a:r>
              <a:rPr lang="en-US" sz="1400" b="1" dirty="0">
                <a:solidFill>
                  <a:schemeClr val="bg1">
                    <a:lumMod val="10000"/>
                  </a:schemeClr>
                </a:solidFill>
                <a:ea typeface="Tahoma"/>
                <a:cs typeface="Tahoma"/>
              </a:rPr>
              <a:t>Populate Field 8.13 – Staff Job Classification Code</a:t>
            </a:r>
          </a:p>
          <a:p>
            <a:pPr marL="742950" lvl="1" indent="-285750">
              <a:buFont typeface="Arial"/>
              <a:buChar char="•"/>
              <a:defRPr/>
            </a:pPr>
            <a:endParaRPr lang="en-US" sz="1400" b="1" dirty="0">
              <a:solidFill>
                <a:schemeClr val="bg1">
                  <a:lumMod val="10000"/>
                </a:schemeClr>
              </a:solidFill>
              <a:ea typeface="Tahoma"/>
              <a:cs typeface="Tahoma"/>
            </a:endParaRPr>
          </a:p>
          <a:p>
            <a:pPr marL="742950" lvl="1" indent="-285750">
              <a:buFont typeface="Arial"/>
              <a:buChar char="•"/>
              <a:defRPr/>
            </a:pPr>
            <a:r>
              <a:rPr lang="en-US" sz="1400" b="1" dirty="0">
                <a:solidFill>
                  <a:schemeClr val="bg1">
                    <a:lumMod val="10000"/>
                  </a:schemeClr>
                </a:solidFill>
                <a:ea typeface="Tahoma"/>
                <a:cs typeface="Tahoma"/>
              </a:rPr>
              <a:t>SCSE required for teachers</a:t>
            </a:r>
            <a:endParaRPr lang="en-US" sz="1400" dirty="0">
              <a:solidFill>
                <a:schemeClr val="bg1">
                  <a:lumMod val="10000"/>
                </a:schemeClr>
              </a:solidFill>
              <a:ea typeface="Tahoma"/>
              <a:cs typeface="Tahoma"/>
            </a:endParaRPr>
          </a:p>
        </p:txBody>
      </p:sp>
      <p:sp>
        <p:nvSpPr>
          <p:cNvPr id="3" name="TextBox 2">
            <a:extLst>
              <a:ext uri="{FF2B5EF4-FFF2-40B4-BE49-F238E27FC236}">
                <a16:creationId xmlns:a16="http://schemas.microsoft.com/office/drawing/2014/main" id="{E513769F-3AAD-4BF3-94E7-CF50FE8EA778}"/>
              </a:ext>
              <a:ext uri="{C183D7F6-B498-43B3-948B-1728B52AA6E4}">
                <adec:decorative xmlns:adec="http://schemas.microsoft.com/office/drawing/2017/decorative" val="1"/>
              </a:ext>
            </a:extLst>
          </p:cNvPr>
          <p:cNvSpPr txBox="1"/>
          <p:nvPr/>
        </p:nvSpPr>
        <p:spPr>
          <a:xfrm>
            <a:off x="1428319" y="5602082"/>
            <a:ext cx="9335362" cy="307777"/>
          </a:xfrm>
          <a:prstGeom prst="rect">
            <a:avLst/>
          </a:prstGeom>
          <a:solidFill>
            <a:srgbClr val="00B0F0"/>
          </a:solidFill>
          <a:ln>
            <a:noFill/>
          </a:ln>
        </p:spPr>
        <p:txBody>
          <a:bodyPr wrap="square" rtlCol="0" anchor="t">
            <a:spAutoFit/>
          </a:bodyPr>
          <a:lstStyle>
            <a:defPPr>
              <a:defRPr lang="en-US"/>
            </a:defPPr>
            <a:lvl1pPr algn="ctr" rtl="0" eaLnBrk="0" fontAlgn="base" hangingPunct="0">
              <a:spcBef>
                <a:spcPct val="0"/>
              </a:spcBef>
              <a:spcAft>
                <a:spcPct val="0"/>
              </a:spcAft>
              <a:defRPr sz="1600" kern="1200">
                <a:solidFill>
                  <a:schemeClr val="tx1"/>
                </a:solidFill>
                <a:latin typeface="Arial" charset="0"/>
                <a:ea typeface="+mn-ea"/>
                <a:cs typeface="Arial" charset="0"/>
              </a:defRPr>
            </a:lvl1pPr>
            <a:lvl2pPr marL="457200" algn="ctr" rtl="0" eaLnBrk="0" fontAlgn="base" hangingPunct="0">
              <a:spcBef>
                <a:spcPct val="0"/>
              </a:spcBef>
              <a:spcAft>
                <a:spcPct val="0"/>
              </a:spcAft>
              <a:defRPr sz="1600" kern="1200">
                <a:solidFill>
                  <a:schemeClr val="tx1"/>
                </a:solidFill>
                <a:latin typeface="Arial" charset="0"/>
                <a:ea typeface="+mn-ea"/>
                <a:cs typeface="Arial" charset="0"/>
              </a:defRPr>
            </a:lvl2pPr>
            <a:lvl3pPr marL="914400" algn="ctr" rtl="0" eaLnBrk="0" fontAlgn="base" hangingPunct="0">
              <a:spcBef>
                <a:spcPct val="0"/>
              </a:spcBef>
              <a:spcAft>
                <a:spcPct val="0"/>
              </a:spcAft>
              <a:defRPr sz="1600" kern="1200">
                <a:solidFill>
                  <a:schemeClr val="tx1"/>
                </a:solidFill>
                <a:latin typeface="Arial" charset="0"/>
                <a:ea typeface="+mn-ea"/>
                <a:cs typeface="Arial" charset="0"/>
              </a:defRPr>
            </a:lvl3pPr>
            <a:lvl4pPr marL="1371600" algn="ctr" rtl="0" eaLnBrk="0" fontAlgn="base" hangingPunct="0">
              <a:spcBef>
                <a:spcPct val="0"/>
              </a:spcBef>
              <a:spcAft>
                <a:spcPct val="0"/>
              </a:spcAft>
              <a:defRPr sz="1600" kern="1200">
                <a:solidFill>
                  <a:schemeClr val="tx1"/>
                </a:solidFill>
                <a:latin typeface="Arial" charset="0"/>
                <a:ea typeface="+mn-ea"/>
                <a:cs typeface="Arial" charset="0"/>
              </a:defRPr>
            </a:lvl4pPr>
            <a:lvl5pPr marL="1828800" algn="ctr" rtl="0" eaLnBrk="0" fontAlgn="base" hangingPunct="0">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marL="177800" indent="-177800" algn="l"/>
            <a:r>
              <a:rPr lang="en-US" sz="1400" dirty="0">
                <a:solidFill>
                  <a:schemeClr val="bg2">
                    <a:lumMod val="90000"/>
                  </a:schemeClr>
                </a:solidFill>
                <a:latin typeface="Arial" panose="020B0604020202020204" pitchFamily="34" charset="0"/>
                <a:cs typeface="Arial" panose="020B0604020202020204" pitchFamily="34" charset="0"/>
              </a:rPr>
              <a:t>NOTE: </a:t>
            </a:r>
            <a:r>
              <a:rPr lang="en-US" sz="1400" dirty="0">
                <a:solidFill>
                  <a:schemeClr val="bg1"/>
                </a:solidFill>
              </a:rPr>
              <a:t>Check CALPADS Code Sets (v17.x) document for details</a:t>
            </a:r>
          </a:p>
        </p:txBody>
      </p:sp>
    </p:spTree>
    <p:extLst>
      <p:ext uri="{BB962C8B-B14F-4D97-AF65-F5344CB8AC3E}">
        <p14:creationId xmlns:p14="http://schemas.microsoft.com/office/powerpoint/2010/main" val="307066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998" y="368450"/>
            <a:ext cx="11340000" cy="432000"/>
          </a:xfrm>
        </p:spPr>
        <p:txBody>
          <a:bodyPr/>
          <a:lstStyle/>
          <a:p>
            <a:r>
              <a:rPr lang="en-US" dirty="0"/>
              <a:t>2025 - 26 – Summary of Changes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98354116"/>
              </p:ext>
            </p:extLst>
          </p:nvPr>
        </p:nvGraphicFramePr>
        <p:xfrm>
          <a:off x="432000" y="1518218"/>
          <a:ext cx="11339998" cy="3091691"/>
        </p:xfrm>
        <a:graphic>
          <a:graphicData uri="http://schemas.openxmlformats.org/drawingml/2006/table">
            <a:tbl>
              <a:tblPr firstRow="1" bandRow="1">
                <a:tableStyleId>{BC89EF96-8CEA-46FF-86C4-4CE0E7609802}</a:tableStyleId>
              </a:tblPr>
              <a:tblGrid>
                <a:gridCol w="2433202">
                  <a:extLst>
                    <a:ext uri="{9D8B030D-6E8A-4147-A177-3AD203B41FA5}">
                      <a16:colId xmlns:a16="http://schemas.microsoft.com/office/drawing/2014/main" val="20000"/>
                    </a:ext>
                  </a:extLst>
                </a:gridCol>
                <a:gridCol w="8906796">
                  <a:extLst>
                    <a:ext uri="{9D8B030D-6E8A-4147-A177-3AD203B41FA5}">
                      <a16:colId xmlns:a16="http://schemas.microsoft.com/office/drawing/2014/main" val="20001"/>
                    </a:ext>
                  </a:extLst>
                </a:gridCol>
              </a:tblGrid>
              <a:tr h="652938">
                <a:tc>
                  <a:txBody>
                    <a:bodyPr/>
                    <a:lstStyle/>
                    <a:p>
                      <a:pPr algn="ctr"/>
                      <a:r>
                        <a:rPr lang="en-US" dirty="0">
                          <a:solidFill>
                            <a:schemeClr val="bg1"/>
                          </a:solidFill>
                        </a:rPr>
                        <a:t>Functionality</a:t>
                      </a:r>
                    </a:p>
                  </a:txBody>
                  <a:tcPr anchor="ctr">
                    <a:solidFill>
                      <a:schemeClr val="accent1"/>
                    </a:solidFill>
                  </a:tcPr>
                </a:tc>
                <a:tc>
                  <a:txBody>
                    <a:bodyPr/>
                    <a:lstStyle/>
                    <a:p>
                      <a:pPr algn="ctr"/>
                      <a:r>
                        <a:rPr lang="en-US" dirty="0">
                          <a:solidFill>
                            <a:schemeClr val="bg1"/>
                          </a:solidFill>
                        </a:rPr>
                        <a:t>Change</a:t>
                      </a:r>
                    </a:p>
                  </a:txBody>
                  <a:tcPr anchor="ctr">
                    <a:solidFill>
                      <a:schemeClr val="accent1"/>
                    </a:solidFill>
                  </a:tcPr>
                </a:tc>
                <a:extLst>
                  <a:ext uri="{0D108BD9-81ED-4DB2-BD59-A6C34878D82A}">
                    <a16:rowId xmlns:a16="http://schemas.microsoft.com/office/drawing/2014/main" val="10000"/>
                  </a:ext>
                </a:extLst>
              </a:tr>
              <a:tr h="1159169">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Report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solidFill>
                            <a:srgbClr val="FF735E"/>
                          </a:solidFill>
                        </a:rPr>
                        <a:t>Modified - </a:t>
                      </a:r>
                      <a:endParaRPr lang="en-US" sz="1400" b="1" dirty="0">
                        <a:solidFill>
                          <a:srgbClr val="FF735E"/>
                        </a:solidFill>
                      </a:endParaRPr>
                    </a:p>
                    <a:p>
                      <a:pPr marL="285750" lvl="0" indent="-285750">
                        <a:lnSpc>
                          <a:spcPct val="100000"/>
                        </a:lnSpc>
                        <a:spcBef>
                          <a:spcPts val="0"/>
                        </a:spcBef>
                        <a:buFont typeface="Arial" panose="020B0604020202020204" pitchFamily="34" charset="0"/>
                        <a:buChar char="•"/>
                      </a:pPr>
                      <a:r>
                        <a:rPr lang="en-US" sz="1400" b="1" dirty="0"/>
                        <a:t>Fall 2 SN Report 3.8 - Student Course Section Enrollment: Disability Degree of Support – </a:t>
                      </a:r>
                      <a:r>
                        <a:rPr lang="en-US" sz="1400" b="0" dirty="0"/>
                        <a:t>New column (Disability Degree of Support) added</a:t>
                      </a:r>
                      <a:endParaRPr lang="en-US" sz="1400" b="0" dirty="0">
                        <a:solidFill>
                          <a:srgbClr val="FF735E"/>
                        </a:solidFill>
                      </a:endParaRPr>
                    </a:p>
                  </a:txBody>
                  <a:tcPr anchor="ctr"/>
                </a:tc>
                <a:extLst>
                  <a:ext uri="{0D108BD9-81ED-4DB2-BD59-A6C34878D82A}">
                    <a16:rowId xmlns:a16="http://schemas.microsoft.com/office/drawing/2014/main" val="3636375504"/>
                  </a:ext>
                </a:extLst>
              </a:tr>
              <a:tr h="1279584">
                <a:tc>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Help &amp; Resources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solidFill>
                            <a:srgbClr val="FF735E"/>
                          </a:solidFill>
                        </a:rPr>
                        <a:t>Modified –  </a:t>
                      </a:r>
                      <a:r>
                        <a:rPr lang="en-US" sz="1400" b="1" baseline="0" dirty="0"/>
                        <a:t>User Manual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t>Reference documents updated to include all new changes.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solidFill>
                            <a:schemeClr val="tx1"/>
                          </a:solidFill>
                        </a:rPr>
                        <a:t>Fall-2 Roadmap - </a:t>
                      </a:r>
                      <a:r>
                        <a:rPr lang="en-US" sz="1400" b="0" baseline="0" dirty="0">
                          <a:solidFill>
                            <a:schemeClr val="tx1"/>
                          </a:solidFill>
                          <a:hlinkClick r:id="rId3"/>
                        </a:rPr>
                        <a:t>https://documentation.calpads.org/Training/Fall2ReportingRoadmap/</a:t>
                      </a:r>
                      <a:r>
                        <a:rPr lang="en-US" sz="1400" b="0" baseline="0" dirty="0">
                          <a:solidFill>
                            <a:schemeClr val="tx1"/>
                          </a:solidFill>
                        </a:rPr>
                        <a:t> </a:t>
                      </a:r>
                    </a:p>
                  </a:txBody>
                  <a:tcPr anchor="ctr"/>
                </a:tc>
                <a:extLst>
                  <a:ext uri="{0D108BD9-81ED-4DB2-BD59-A6C34878D82A}">
                    <a16:rowId xmlns:a16="http://schemas.microsoft.com/office/drawing/2014/main" val="1971086428"/>
                  </a:ext>
                </a:extLst>
              </a:tr>
            </a:tbl>
          </a:graphicData>
        </a:graphic>
      </p:graphicFrame>
      <p:sp>
        <p:nvSpPr>
          <p:cNvPr id="4" name="Footer Placeholder 3"/>
          <p:cNvSpPr>
            <a:spLocks noGrp="1"/>
          </p:cNvSpPr>
          <p:nvPr>
            <p:ph type="ftr" sz="quarter" idx="10"/>
          </p:nvPr>
        </p:nvSpPr>
        <p:spPr/>
        <p:txBody>
          <a:bodyPr/>
          <a:lstStyle/>
          <a:p>
            <a:r>
              <a:rPr lang="en-US">
                <a:solidFill>
                  <a:srgbClr val="003366"/>
                </a:solidFill>
              </a:rPr>
              <a:t>Fall 2 - Advanced Reporting and Certification v1.0 - Jan 8, 2026</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14</a:t>
            </a:fld>
            <a:endParaRPr lang="en-US" dirty="0">
              <a:solidFill>
                <a:srgbClr val="003366"/>
              </a:solidFill>
            </a:endParaRPr>
          </a:p>
        </p:txBody>
      </p:sp>
    </p:spTree>
    <p:extLst>
      <p:ext uri="{BB962C8B-B14F-4D97-AF65-F5344CB8AC3E}">
        <p14:creationId xmlns:p14="http://schemas.microsoft.com/office/powerpoint/2010/main" val="2040435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752A1-AFBE-4BEB-8823-132C52C7E6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12F09-B9A7-2AFF-25FB-CEBF750D85A5}"/>
              </a:ext>
            </a:extLst>
          </p:cNvPr>
          <p:cNvSpPr>
            <a:spLocks noGrp="1"/>
          </p:cNvSpPr>
          <p:nvPr>
            <p:ph type="title"/>
          </p:nvPr>
        </p:nvSpPr>
        <p:spPr>
          <a:xfrm>
            <a:off x="431998" y="368450"/>
            <a:ext cx="11340000" cy="432000"/>
          </a:xfrm>
        </p:spPr>
        <p:txBody>
          <a:bodyPr/>
          <a:lstStyle/>
          <a:p>
            <a:r>
              <a:rPr lang="en-US" dirty="0"/>
              <a:t>2025 - 26 – Summary of Changes</a:t>
            </a:r>
          </a:p>
        </p:txBody>
      </p:sp>
      <p:sp>
        <p:nvSpPr>
          <p:cNvPr id="4" name="Footer Placeholder 3">
            <a:extLst>
              <a:ext uri="{FF2B5EF4-FFF2-40B4-BE49-F238E27FC236}">
                <a16:creationId xmlns:a16="http://schemas.microsoft.com/office/drawing/2014/main" id="{0D5F2AA6-4999-CD88-711F-B0E01E9F7589}"/>
              </a:ext>
            </a:extLst>
          </p:cNvPr>
          <p:cNvSpPr>
            <a:spLocks noGrp="1"/>
          </p:cNvSpPr>
          <p:nvPr>
            <p:ph type="ftr" sz="quarter" idx="10"/>
          </p:nvPr>
        </p:nvSpPr>
        <p:spPr/>
        <p:txBody>
          <a:bodyPr/>
          <a:lstStyle/>
          <a:p>
            <a:r>
              <a:rPr lang="en-US">
                <a:solidFill>
                  <a:srgbClr val="003366"/>
                </a:solidFill>
              </a:rPr>
              <a:t>Fall 2 - Advanced Reporting and Certification v1.0 - Jan 8, 2026</a:t>
            </a:r>
            <a:endParaRPr lang="en-US" dirty="0">
              <a:solidFill>
                <a:srgbClr val="003366"/>
              </a:solidFill>
            </a:endParaRPr>
          </a:p>
        </p:txBody>
      </p:sp>
      <p:sp>
        <p:nvSpPr>
          <p:cNvPr id="5" name="Slide Number Placeholder 4">
            <a:extLst>
              <a:ext uri="{FF2B5EF4-FFF2-40B4-BE49-F238E27FC236}">
                <a16:creationId xmlns:a16="http://schemas.microsoft.com/office/drawing/2014/main" id="{41AD561F-AAC8-3F41-8798-42C9C9D529A2}"/>
              </a:ext>
            </a:extLst>
          </p:cNvPr>
          <p:cNvSpPr>
            <a:spLocks noGrp="1"/>
          </p:cNvSpPr>
          <p:nvPr>
            <p:ph type="sldNum" sz="quarter" idx="11"/>
          </p:nvPr>
        </p:nvSpPr>
        <p:spPr/>
        <p:txBody>
          <a:bodyPr/>
          <a:lstStyle/>
          <a:p>
            <a:fld id="{B6F15528-21DE-4FAA-801E-634DDDAF4B2B}" type="slidenum">
              <a:rPr lang="en-US" smtClean="0">
                <a:solidFill>
                  <a:srgbClr val="003366"/>
                </a:solidFill>
              </a:rPr>
              <a:pPr/>
              <a:t>15</a:t>
            </a:fld>
            <a:endParaRPr lang="en-US" dirty="0">
              <a:solidFill>
                <a:srgbClr val="003366"/>
              </a:solidFill>
            </a:endParaRPr>
          </a:p>
        </p:txBody>
      </p:sp>
      <p:sp>
        <p:nvSpPr>
          <p:cNvPr id="7" name="Content Placeholder 6">
            <a:extLst>
              <a:ext uri="{FF2B5EF4-FFF2-40B4-BE49-F238E27FC236}">
                <a16:creationId xmlns:a16="http://schemas.microsoft.com/office/drawing/2014/main" id="{B34897CA-CA9E-B125-78E8-3608DCCC3EEA}"/>
              </a:ext>
            </a:extLst>
          </p:cNvPr>
          <p:cNvSpPr>
            <a:spLocks noGrp="1"/>
          </p:cNvSpPr>
          <p:nvPr>
            <p:ph idx="1"/>
          </p:nvPr>
        </p:nvSpPr>
        <p:spPr>
          <a:xfrm>
            <a:off x="346275" y="975525"/>
            <a:ext cx="11340000" cy="412431"/>
          </a:xfrm>
        </p:spPr>
        <p:txBody>
          <a:bodyPr/>
          <a:lstStyle/>
          <a:p>
            <a:r>
              <a:rPr lang="en-US" b="1" dirty="0"/>
              <a:t>Fall 2 SN Report 3.8 - Student Course Section Enrollment: Disability Degree of Support </a:t>
            </a:r>
            <a:endParaRPr lang="en-US" dirty="0"/>
          </a:p>
        </p:txBody>
      </p:sp>
      <p:pic>
        <p:nvPicPr>
          <p:cNvPr id="13" name="Picture 12">
            <a:extLst>
              <a:ext uri="{FF2B5EF4-FFF2-40B4-BE49-F238E27FC236}">
                <a16:creationId xmlns:a16="http://schemas.microsoft.com/office/drawing/2014/main" id="{7A9E9053-D1F1-8F93-E80C-0D14DD80C5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5724" y="1387956"/>
            <a:ext cx="11339999" cy="4611599"/>
          </a:xfrm>
          <a:prstGeom prst="rect">
            <a:avLst/>
          </a:prstGeom>
        </p:spPr>
      </p:pic>
    </p:spTree>
    <p:extLst>
      <p:ext uri="{BB962C8B-B14F-4D97-AF65-F5344CB8AC3E}">
        <p14:creationId xmlns:p14="http://schemas.microsoft.com/office/powerpoint/2010/main" val="2111896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D370-9027-414F-963A-DD9DC08737A6}"/>
              </a:ext>
            </a:extLst>
          </p:cNvPr>
          <p:cNvSpPr>
            <a:spLocks noGrp="1"/>
          </p:cNvSpPr>
          <p:nvPr>
            <p:ph type="title"/>
          </p:nvPr>
        </p:nvSpPr>
        <p:spPr>
          <a:xfrm>
            <a:off x="432000" y="237600"/>
            <a:ext cx="11340000" cy="432000"/>
          </a:xfrm>
        </p:spPr>
        <p:txBody>
          <a:bodyPr/>
          <a:lstStyle/>
          <a:p>
            <a:r>
              <a:rPr lang="en-US" dirty="0"/>
              <a:t>2024 - 25 – New CDDs</a:t>
            </a:r>
          </a:p>
        </p:txBody>
      </p:sp>
      <p:sp>
        <p:nvSpPr>
          <p:cNvPr id="4" name="Footer Placeholder 3">
            <a:extLst>
              <a:ext uri="{FF2B5EF4-FFF2-40B4-BE49-F238E27FC236}">
                <a16:creationId xmlns:a16="http://schemas.microsoft.com/office/drawing/2014/main" id="{A848BFB8-E4CE-4865-AD92-BB07C044F47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Advanced Reporting and Certification v1.0 - Jan 8, 2026</a:t>
            </a:r>
          </a:p>
        </p:txBody>
      </p:sp>
      <p:sp>
        <p:nvSpPr>
          <p:cNvPr id="5" name="Slide Number Placeholder 4">
            <a:extLst>
              <a:ext uri="{FF2B5EF4-FFF2-40B4-BE49-F238E27FC236}">
                <a16:creationId xmlns:a16="http://schemas.microsoft.com/office/drawing/2014/main" id="{F5C6D7F1-98CB-4807-9C0F-81CB807028C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6" name="Table 5">
            <a:extLst>
              <a:ext uri="{FF2B5EF4-FFF2-40B4-BE49-F238E27FC236}">
                <a16:creationId xmlns:a16="http://schemas.microsoft.com/office/drawing/2014/main" id="{DC9323B8-4D3F-4404-574D-2E07A1B1BA09}"/>
              </a:ext>
            </a:extLst>
          </p:cNvPr>
          <p:cNvGraphicFramePr>
            <a:graphicFrameLocks noGrp="1"/>
          </p:cNvGraphicFramePr>
          <p:nvPr>
            <p:extLst>
              <p:ext uri="{D42A27DB-BD31-4B8C-83A1-F6EECF244321}">
                <p14:modId xmlns:p14="http://schemas.microsoft.com/office/powerpoint/2010/main" val="2293717129"/>
              </p:ext>
            </p:extLst>
          </p:nvPr>
        </p:nvGraphicFramePr>
        <p:xfrm>
          <a:off x="709853" y="985015"/>
          <a:ext cx="10772294" cy="4690190"/>
        </p:xfrm>
        <a:graphic>
          <a:graphicData uri="http://schemas.openxmlformats.org/drawingml/2006/table">
            <a:tbl>
              <a:tblPr firstRow="1" bandRow="1">
                <a:tableStyleId>{B301B821-A1FF-4177-AEE7-76D212191A09}</a:tableStyleId>
              </a:tblPr>
              <a:tblGrid>
                <a:gridCol w="2832061">
                  <a:extLst>
                    <a:ext uri="{9D8B030D-6E8A-4147-A177-3AD203B41FA5}">
                      <a16:colId xmlns:a16="http://schemas.microsoft.com/office/drawing/2014/main" val="355585139"/>
                    </a:ext>
                  </a:extLst>
                </a:gridCol>
                <a:gridCol w="1307939">
                  <a:extLst>
                    <a:ext uri="{9D8B030D-6E8A-4147-A177-3AD203B41FA5}">
                      <a16:colId xmlns:a16="http://schemas.microsoft.com/office/drawing/2014/main" val="1532484238"/>
                    </a:ext>
                  </a:extLst>
                </a:gridCol>
                <a:gridCol w="6632294">
                  <a:extLst>
                    <a:ext uri="{9D8B030D-6E8A-4147-A177-3AD203B41FA5}">
                      <a16:colId xmlns:a16="http://schemas.microsoft.com/office/drawing/2014/main" val="2871474332"/>
                    </a:ext>
                  </a:extLst>
                </a:gridCol>
              </a:tblGrid>
              <a:tr h="313653">
                <a:tc>
                  <a:txBody>
                    <a:bodyPr/>
                    <a:lstStyle/>
                    <a:p>
                      <a:pPr algn="ctr" fontAlgn="b"/>
                      <a:r>
                        <a:rPr lang="en-US" sz="1200" b="1" u="none" strike="noStrike" dirty="0">
                          <a:effectLst/>
                        </a:rPr>
                        <a:t>Rule #</a:t>
                      </a:r>
                      <a:endParaRPr lang="en-US" sz="1200" b="1" i="0" u="none" strike="noStrike" dirty="0">
                        <a:solidFill>
                          <a:srgbClr val="39424D"/>
                        </a:solidFill>
                        <a:effectLst/>
                        <a:latin typeface="Arial" panose="020B0604020202020204" pitchFamily="34" charset="0"/>
                      </a:endParaRPr>
                    </a:p>
                  </a:txBody>
                  <a:tcPr marL="4458" marR="4458" marT="4458" marB="0" anchor="ctr"/>
                </a:tc>
                <a:tc>
                  <a:txBody>
                    <a:bodyPr/>
                    <a:lstStyle/>
                    <a:p>
                      <a:pPr algn="ctr" fontAlgn="b"/>
                      <a:r>
                        <a:rPr lang="en-US" sz="1200" u="none" strike="noStrike" dirty="0">
                          <a:effectLst/>
                        </a:rPr>
                        <a:t>Level</a:t>
                      </a:r>
                      <a:endParaRPr lang="en-US" sz="1200" b="1" i="0" u="none" strike="noStrike" dirty="0">
                        <a:solidFill>
                          <a:srgbClr val="39424D"/>
                        </a:solidFill>
                        <a:effectLst/>
                        <a:latin typeface="Arial" panose="020B0604020202020204" pitchFamily="34" charset="0"/>
                      </a:endParaRPr>
                    </a:p>
                  </a:txBody>
                  <a:tcPr marL="4458" marR="4458" marT="4458" marB="0" anchor="ctr"/>
                </a:tc>
                <a:tc>
                  <a:txBody>
                    <a:bodyPr/>
                    <a:lstStyle/>
                    <a:p>
                      <a:pPr algn="l" fontAlgn="b"/>
                      <a:r>
                        <a:rPr lang="en-US" sz="1200" u="none" strike="noStrike" dirty="0">
                          <a:effectLst/>
                        </a:rPr>
                        <a:t>Error Message</a:t>
                      </a:r>
                      <a:endParaRPr lang="en-US" sz="1200" b="1" i="0" u="none" strike="noStrike" dirty="0">
                        <a:solidFill>
                          <a:srgbClr val="39424D"/>
                        </a:solidFill>
                        <a:effectLst/>
                        <a:latin typeface="Arial" panose="020B0604020202020204" pitchFamily="34" charset="0"/>
                      </a:endParaRPr>
                    </a:p>
                  </a:txBody>
                  <a:tcPr marL="4458" marR="4458" marT="4458" marB="0" anchor="ctr"/>
                </a:tc>
                <a:extLst>
                  <a:ext uri="{0D108BD9-81ED-4DB2-BD59-A6C34878D82A}">
                    <a16:rowId xmlns:a16="http://schemas.microsoft.com/office/drawing/2014/main" val="383764197"/>
                  </a:ext>
                </a:extLst>
              </a:tr>
              <a:tr h="755730">
                <a:tc>
                  <a:txBody>
                    <a:bodyPr/>
                    <a:lstStyle/>
                    <a:p>
                      <a:pPr algn="ctr" fontAlgn="t"/>
                      <a:r>
                        <a:rPr lang="en-US" sz="1200" b="1" u="none" strike="noStrike" dirty="0">
                          <a:effectLst/>
                          <a:latin typeface="+mn-lt"/>
                        </a:rPr>
                        <a:t>SENR0453F2</a:t>
                      </a:r>
                      <a:endParaRPr lang="en-US" sz="1200" b="1" i="0" u="none" strike="noStrike" dirty="0">
                        <a:solidFill>
                          <a:srgbClr val="39424D"/>
                        </a:solidFill>
                        <a:effectLst/>
                        <a:latin typeface="+mn-lt"/>
                      </a:endParaRPr>
                    </a:p>
                  </a:txBody>
                  <a:tcPr marL="4458" marR="4458" marT="4458" marB="0" anchor="ctr"/>
                </a:tc>
                <a:tc>
                  <a:txBody>
                    <a:bodyPr/>
                    <a:lstStyle/>
                    <a:p>
                      <a:pPr algn="ctr" fontAlgn="t"/>
                      <a:r>
                        <a:rPr lang="en-US" sz="1200" u="none" strike="noStrike" dirty="0">
                          <a:effectLst/>
                          <a:latin typeface="+mn-lt"/>
                        </a:rPr>
                        <a:t>Fatal</a:t>
                      </a:r>
                      <a:endParaRPr lang="en-US" sz="1200" b="0" i="0" u="none" strike="noStrike" dirty="0">
                        <a:solidFill>
                          <a:srgbClr val="39424D"/>
                        </a:solidFill>
                        <a:effectLst/>
                        <a:latin typeface="+mn-lt"/>
                      </a:endParaRPr>
                    </a:p>
                  </a:txBody>
                  <a:tcPr marL="4458" marR="4458" marT="4458" marB="0" anchor="ctr"/>
                </a:tc>
                <a:tc>
                  <a:txBody>
                    <a:bodyPr/>
                    <a:lstStyle/>
                    <a:p>
                      <a:pPr algn="l" fontAlgn="t"/>
                      <a:r>
                        <a:rPr lang="en-US" sz="1200" u="none" strike="noStrike" dirty="0">
                          <a:effectLst/>
                          <a:latin typeface="+mn-lt"/>
                        </a:rPr>
                        <a:t>Invalid Combination of Parent/Guardian1 First Name, Last Name and Highest Education Level fields.</a:t>
                      </a:r>
                      <a:endParaRPr lang="en-US" sz="1200" b="0" i="0" u="none" strike="noStrike" dirty="0">
                        <a:solidFill>
                          <a:srgbClr val="39424D"/>
                        </a:solidFill>
                        <a:effectLst/>
                        <a:latin typeface="+mn-lt"/>
                      </a:endParaRPr>
                    </a:p>
                  </a:txBody>
                  <a:tcPr marL="4458" marR="4458" marT="4458" marB="0" anchor="ctr"/>
                </a:tc>
                <a:extLst>
                  <a:ext uri="{0D108BD9-81ED-4DB2-BD59-A6C34878D82A}">
                    <a16:rowId xmlns:a16="http://schemas.microsoft.com/office/drawing/2014/main" val="1507209416"/>
                  </a:ext>
                </a:extLst>
              </a:tr>
              <a:tr h="1319094">
                <a:tc>
                  <a:txBody>
                    <a:bodyPr/>
                    <a:lstStyle/>
                    <a:p>
                      <a:pPr algn="ctr" fontAlgn="t"/>
                      <a:r>
                        <a:rPr lang="en-US" sz="1200" b="1" u="none" strike="noStrike" dirty="0">
                          <a:effectLst/>
                          <a:latin typeface="+mn-lt"/>
                        </a:rPr>
                        <a:t>SENR0635F2</a:t>
                      </a:r>
                      <a:endParaRPr lang="en-US" sz="1200" b="1" i="0" u="none" strike="noStrike" dirty="0">
                        <a:solidFill>
                          <a:srgbClr val="39424D"/>
                        </a:solidFill>
                        <a:effectLst/>
                        <a:latin typeface="+mn-lt"/>
                      </a:endParaRPr>
                    </a:p>
                  </a:txBody>
                  <a:tcPr marL="4458" marR="4458" marT="4458" marB="0" anchor="ctr"/>
                </a:tc>
                <a:tc>
                  <a:txBody>
                    <a:bodyPr/>
                    <a:lstStyle/>
                    <a:p>
                      <a:pPr algn="ctr" fontAlgn="t"/>
                      <a:r>
                        <a:rPr lang="en-US" sz="1200" u="none" strike="noStrike" dirty="0">
                          <a:effectLst/>
                          <a:latin typeface="+mn-lt"/>
                        </a:rPr>
                        <a:t>Fatal</a:t>
                      </a:r>
                      <a:endParaRPr lang="en-US" sz="1200" b="0" i="0" u="none" strike="noStrike" dirty="0">
                        <a:solidFill>
                          <a:srgbClr val="39424D"/>
                        </a:solidFill>
                        <a:effectLst/>
                        <a:latin typeface="+mn-lt"/>
                      </a:endParaRPr>
                    </a:p>
                  </a:txBody>
                  <a:tcPr marL="4458" marR="4458" marT="4458" marB="0" anchor="ctr"/>
                </a:tc>
                <a:tc>
                  <a:txBody>
                    <a:bodyPr/>
                    <a:lstStyle/>
                    <a:p>
                      <a:pPr algn="l" fontAlgn="t"/>
                      <a:r>
                        <a:rPr lang="en-US" sz="1200" u="none" strike="noStrike" dirty="0">
                          <a:effectLst/>
                          <a:latin typeface="+mn-lt"/>
                        </a:rPr>
                        <a:t>Invalid Combination of Parent/Guardian2 First Name and Last Name.</a:t>
                      </a:r>
                      <a:endParaRPr lang="en-US" sz="1200" b="0" i="0" u="none" strike="noStrike" dirty="0">
                        <a:solidFill>
                          <a:srgbClr val="39424D"/>
                        </a:solidFill>
                        <a:effectLst/>
                        <a:latin typeface="+mn-lt"/>
                      </a:endParaRPr>
                    </a:p>
                  </a:txBody>
                  <a:tcPr marL="4458" marR="4458" marT="4458" marB="0" anchor="ctr"/>
                </a:tc>
                <a:extLst>
                  <a:ext uri="{0D108BD9-81ED-4DB2-BD59-A6C34878D82A}">
                    <a16:rowId xmlns:a16="http://schemas.microsoft.com/office/drawing/2014/main" val="1478643536"/>
                  </a:ext>
                </a:extLst>
              </a:tr>
              <a:tr h="1018899">
                <a:tc>
                  <a:txBody>
                    <a:bodyPr/>
                    <a:lstStyle/>
                    <a:p>
                      <a:pPr algn="ctr" fontAlgn="t"/>
                      <a:r>
                        <a:rPr lang="en-US" sz="1200" b="1" i="0" u="none" strike="noStrike" dirty="0">
                          <a:solidFill>
                            <a:srgbClr val="39424D"/>
                          </a:solidFill>
                          <a:effectLst/>
                          <a:latin typeface="+mn-lt"/>
                        </a:rPr>
                        <a:t>SENR0716F2</a:t>
                      </a:r>
                    </a:p>
                  </a:txBody>
                  <a:tcPr marL="4458" marR="4458" marT="4458" marB="0" anchor="ctr"/>
                </a:tc>
                <a:tc>
                  <a:txBody>
                    <a:bodyPr/>
                    <a:lstStyle/>
                    <a:p>
                      <a:pPr algn="ctr" fontAlgn="t"/>
                      <a:r>
                        <a:rPr lang="en-US" sz="1200" u="none" strike="noStrike" dirty="0">
                          <a:effectLst/>
                          <a:latin typeface="+mn-lt"/>
                        </a:rPr>
                        <a:t>Fatal</a:t>
                      </a:r>
                      <a:endParaRPr lang="en-US" sz="1200" b="0" i="0" u="none" strike="noStrike" dirty="0">
                        <a:solidFill>
                          <a:srgbClr val="39424D"/>
                        </a:solidFill>
                        <a:effectLst/>
                        <a:latin typeface="+mn-lt"/>
                      </a:endParaRPr>
                    </a:p>
                  </a:txBody>
                  <a:tcPr marL="4458" marR="4458" marT="4458" marB="0" anchor="ctr"/>
                </a:tc>
                <a:tc>
                  <a:txBody>
                    <a:bodyPr/>
                    <a:lstStyle/>
                    <a:p>
                      <a:pPr algn="l" fontAlgn="t"/>
                      <a:r>
                        <a:rPr lang="en-US" sz="1200" u="none" strike="noStrike" dirty="0">
                          <a:effectLst/>
                          <a:latin typeface="+mn-lt"/>
                        </a:rPr>
                        <a:t>Invalid Student Ethnicity Missing Indicator and Student Hispanic Ethnicity Indicator</a:t>
                      </a:r>
                      <a:endParaRPr lang="en-US" sz="1200" b="0" i="0" u="none" strike="noStrike" dirty="0">
                        <a:solidFill>
                          <a:srgbClr val="39424D"/>
                        </a:solidFill>
                        <a:effectLst/>
                        <a:latin typeface="+mn-lt"/>
                      </a:endParaRPr>
                    </a:p>
                  </a:txBody>
                  <a:tcPr marL="4458" marR="4458" marT="4458" marB="0" anchor="ctr"/>
                </a:tc>
                <a:extLst>
                  <a:ext uri="{0D108BD9-81ED-4DB2-BD59-A6C34878D82A}">
                    <a16:rowId xmlns:a16="http://schemas.microsoft.com/office/drawing/2014/main" val="3999956515"/>
                  </a:ext>
                </a:extLst>
              </a:tr>
              <a:tr h="1282814">
                <a:tc>
                  <a:txBody>
                    <a:bodyPr/>
                    <a:lstStyle/>
                    <a:p>
                      <a:pPr algn="ctr" fontAlgn="t"/>
                      <a:r>
                        <a:rPr lang="en-US" sz="1200" b="1" u="none" strike="noStrike" dirty="0">
                          <a:effectLst/>
                          <a:latin typeface="+mn-lt"/>
                        </a:rPr>
                        <a:t>SENR0717F2</a:t>
                      </a:r>
                      <a:endParaRPr lang="en-US" sz="1200" b="1" i="0" u="none" strike="noStrike" dirty="0">
                        <a:solidFill>
                          <a:srgbClr val="39424D"/>
                        </a:solidFill>
                        <a:effectLst/>
                        <a:latin typeface="+mn-lt"/>
                      </a:endParaRPr>
                    </a:p>
                  </a:txBody>
                  <a:tcPr marL="4458" marR="4458" marT="4458" marB="0" anchor="ctr"/>
                </a:tc>
                <a:tc>
                  <a:txBody>
                    <a:bodyPr/>
                    <a:lstStyle/>
                    <a:p>
                      <a:pPr algn="ctr" fontAlgn="t"/>
                      <a:r>
                        <a:rPr lang="en-US" sz="1200" u="none" strike="noStrike" dirty="0">
                          <a:effectLst/>
                          <a:latin typeface="+mn-lt"/>
                        </a:rPr>
                        <a:t>Fatal</a:t>
                      </a:r>
                      <a:endParaRPr lang="en-US" sz="1200" b="0" i="0" u="none" strike="noStrike" dirty="0">
                        <a:solidFill>
                          <a:srgbClr val="39424D"/>
                        </a:solidFill>
                        <a:effectLst/>
                        <a:latin typeface="+mn-lt"/>
                      </a:endParaRPr>
                    </a:p>
                  </a:txBody>
                  <a:tcPr marL="4458" marR="4458" marT="4458" marB="0" anchor="ctr"/>
                </a:tc>
                <a:tc>
                  <a:txBody>
                    <a:bodyPr/>
                    <a:lstStyle/>
                    <a:p>
                      <a:pPr algn="l" fontAlgn="t"/>
                      <a:r>
                        <a:rPr lang="en-US" sz="1200" u="none" strike="noStrike" dirty="0">
                          <a:effectLst/>
                          <a:latin typeface="+mn-lt"/>
                        </a:rPr>
                        <a:t>Missing overlapping SINF record</a:t>
                      </a:r>
                      <a:endParaRPr lang="en-US" sz="1200" b="0" i="0" u="none" strike="noStrike" dirty="0">
                        <a:solidFill>
                          <a:srgbClr val="39424D"/>
                        </a:solidFill>
                        <a:effectLst/>
                        <a:latin typeface="+mn-lt"/>
                      </a:endParaRPr>
                    </a:p>
                  </a:txBody>
                  <a:tcPr marL="4458" marR="4458" marT="4458" marB="0" anchor="ctr"/>
                </a:tc>
                <a:extLst>
                  <a:ext uri="{0D108BD9-81ED-4DB2-BD59-A6C34878D82A}">
                    <a16:rowId xmlns:a16="http://schemas.microsoft.com/office/drawing/2014/main" val="839213531"/>
                  </a:ext>
                </a:extLst>
              </a:tr>
            </a:tbl>
          </a:graphicData>
        </a:graphic>
      </p:graphicFrame>
    </p:spTree>
    <p:extLst>
      <p:ext uri="{BB962C8B-B14F-4D97-AF65-F5344CB8AC3E}">
        <p14:creationId xmlns:p14="http://schemas.microsoft.com/office/powerpoint/2010/main" val="2314145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6B26-DC97-EFD2-39B8-8CFF9C813B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9FBEC-4EB8-638C-FD19-5F1BC1915D45}"/>
              </a:ext>
            </a:extLst>
          </p:cNvPr>
          <p:cNvSpPr>
            <a:spLocks noGrp="1"/>
          </p:cNvSpPr>
          <p:nvPr>
            <p:ph type="title"/>
          </p:nvPr>
        </p:nvSpPr>
        <p:spPr>
          <a:xfrm>
            <a:off x="432000" y="237600"/>
            <a:ext cx="11340000" cy="432000"/>
          </a:xfrm>
        </p:spPr>
        <p:txBody>
          <a:bodyPr/>
          <a:lstStyle/>
          <a:p>
            <a:r>
              <a:rPr lang="en-US" dirty="0"/>
              <a:t>2024 - 25 – Modified CDDs</a:t>
            </a:r>
          </a:p>
        </p:txBody>
      </p:sp>
      <p:sp>
        <p:nvSpPr>
          <p:cNvPr id="4" name="Footer Placeholder 3">
            <a:extLst>
              <a:ext uri="{FF2B5EF4-FFF2-40B4-BE49-F238E27FC236}">
                <a16:creationId xmlns:a16="http://schemas.microsoft.com/office/drawing/2014/main" id="{2050A609-C176-614A-91D4-F0A3C372818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Advanced Reporting and Certification v1.0 - Jan 8, 2026</a:t>
            </a:r>
          </a:p>
        </p:txBody>
      </p:sp>
      <p:sp>
        <p:nvSpPr>
          <p:cNvPr id="5" name="Slide Number Placeholder 4">
            <a:extLst>
              <a:ext uri="{FF2B5EF4-FFF2-40B4-BE49-F238E27FC236}">
                <a16:creationId xmlns:a16="http://schemas.microsoft.com/office/drawing/2014/main" id="{E50AA568-6876-40E4-1703-7054FE83BAD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6" name="Table 5">
            <a:extLst>
              <a:ext uri="{FF2B5EF4-FFF2-40B4-BE49-F238E27FC236}">
                <a16:creationId xmlns:a16="http://schemas.microsoft.com/office/drawing/2014/main" id="{4FEF3CEF-B471-D851-542C-99AA1CE9689E}"/>
              </a:ext>
            </a:extLst>
          </p:cNvPr>
          <p:cNvGraphicFramePr>
            <a:graphicFrameLocks noGrp="1"/>
          </p:cNvGraphicFramePr>
          <p:nvPr>
            <p:extLst>
              <p:ext uri="{D42A27DB-BD31-4B8C-83A1-F6EECF244321}">
                <p14:modId xmlns:p14="http://schemas.microsoft.com/office/powerpoint/2010/main" val="3645028584"/>
              </p:ext>
            </p:extLst>
          </p:nvPr>
        </p:nvGraphicFramePr>
        <p:xfrm>
          <a:off x="660421" y="986797"/>
          <a:ext cx="10871157" cy="3934460"/>
        </p:xfrm>
        <a:graphic>
          <a:graphicData uri="http://schemas.openxmlformats.org/drawingml/2006/table">
            <a:tbl>
              <a:tblPr firstRow="1" bandRow="1">
                <a:tableStyleId>{B301B821-A1FF-4177-AEE7-76D212191A09}</a:tableStyleId>
              </a:tblPr>
              <a:tblGrid>
                <a:gridCol w="2849902">
                  <a:extLst>
                    <a:ext uri="{9D8B030D-6E8A-4147-A177-3AD203B41FA5}">
                      <a16:colId xmlns:a16="http://schemas.microsoft.com/office/drawing/2014/main" val="355585139"/>
                    </a:ext>
                  </a:extLst>
                </a:gridCol>
                <a:gridCol w="1284790">
                  <a:extLst>
                    <a:ext uri="{9D8B030D-6E8A-4147-A177-3AD203B41FA5}">
                      <a16:colId xmlns:a16="http://schemas.microsoft.com/office/drawing/2014/main" val="4068853162"/>
                    </a:ext>
                  </a:extLst>
                </a:gridCol>
                <a:gridCol w="6736465">
                  <a:extLst>
                    <a:ext uri="{9D8B030D-6E8A-4147-A177-3AD203B41FA5}">
                      <a16:colId xmlns:a16="http://schemas.microsoft.com/office/drawing/2014/main" val="2871474332"/>
                    </a:ext>
                  </a:extLst>
                </a:gridCol>
              </a:tblGrid>
              <a:tr h="313653">
                <a:tc>
                  <a:txBody>
                    <a:bodyPr/>
                    <a:lstStyle/>
                    <a:p>
                      <a:pPr algn="ctr" fontAlgn="b"/>
                      <a:r>
                        <a:rPr lang="en-US" sz="1200" b="1" u="none" strike="noStrike" dirty="0">
                          <a:effectLst/>
                        </a:rPr>
                        <a:t>Rule #</a:t>
                      </a:r>
                      <a:endParaRPr lang="en-US" sz="1200" b="1" i="0" u="none" strike="noStrike" dirty="0">
                        <a:solidFill>
                          <a:srgbClr val="39424D"/>
                        </a:solidFill>
                        <a:effectLst/>
                        <a:latin typeface="Arial" panose="020B0604020202020204" pitchFamily="34" charset="0"/>
                      </a:endParaRPr>
                    </a:p>
                  </a:txBody>
                  <a:tcPr marL="4458" marR="4458" marT="4458" marB="0" anchor="ctr"/>
                </a:tc>
                <a:tc>
                  <a:txBody>
                    <a:bodyPr/>
                    <a:lstStyle/>
                    <a:p>
                      <a:pPr algn="ctr" fontAlgn="b"/>
                      <a:r>
                        <a:rPr lang="en-US" sz="1200" u="none" strike="noStrike" dirty="0">
                          <a:effectLst/>
                        </a:rPr>
                        <a:t>Level</a:t>
                      </a:r>
                      <a:endParaRPr lang="en-US" sz="1200" b="1" i="0" u="none" strike="noStrike" dirty="0">
                        <a:solidFill>
                          <a:srgbClr val="39424D"/>
                        </a:solidFill>
                        <a:effectLst/>
                        <a:latin typeface="Arial" panose="020B0604020202020204" pitchFamily="34" charset="0"/>
                      </a:endParaRPr>
                    </a:p>
                  </a:txBody>
                  <a:tcPr marL="4458" marR="4458" marT="4458" marB="0" anchor="ctr"/>
                </a:tc>
                <a:tc>
                  <a:txBody>
                    <a:bodyPr/>
                    <a:lstStyle/>
                    <a:p>
                      <a:pPr algn="l" fontAlgn="b"/>
                      <a:r>
                        <a:rPr lang="en-US" sz="1200" u="none" strike="noStrike" dirty="0">
                          <a:effectLst/>
                        </a:rPr>
                        <a:t>Error Message</a:t>
                      </a:r>
                      <a:endParaRPr lang="en-US" sz="1200" b="1" i="0" u="none" strike="noStrike" dirty="0">
                        <a:solidFill>
                          <a:srgbClr val="39424D"/>
                        </a:solidFill>
                        <a:effectLst/>
                        <a:latin typeface="Arial" panose="020B0604020202020204" pitchFamily="34" charset="0"/>
                      </a:endParaRPr>
                    </a:p>
                  </a:txBody>
                  <a:tcPr marL="4458" marR="4458" marT="4458" marB="0" anchor="ctr"/>
                </a:tc>
                <a:extLst>
                  <a:ext uri="{0D108BD9-81ED-4DB2-BD59-A6C34878D82A}">
                    <a16:rowId xmlns:a16="http://schemas.microsoft.com/office/drawing/2014/main" val="383764197"/>
                  </a:ext>
                </a:extLst>
              </a:tr>
              <a:tr h="1319094">
                <a:tc>
                  <a:txBody>
                    <a:bodyPr/>
                    <a:lstStyle/>
                    <a:p>
                      <a:pPr algn="ctr" fontAlgn="t"/>
                      <a:r>
                        <a:rPr lang="en-US" sz="1200" b="1" u="none" strike="noStrike" dirty="0">
                          <a:effectLst/>
                          <a:latin typeface="+mn-lt"/>
                        </a:rPr>
                        <a:t>SENR0641F2</a:t>
                      </a:r>
                      <a:endParaRPr lang="en-US" sz="1200" b="1" i="0" u="none" strike="noStrike" dirty="0">
                        <a:solidFill>
                          <a:srgbClr val="39424D"/>
                        </a:solidFill>
                        <a:effectLst/>
                        <a:latin typeface="+mn-lt"/>
                      </a:endParaRPr>
                    </a:p>
                  </a:txBody>
                  <a:tcPr marL="4458" marR="4458" marT="4458" marB="0" anchor="ctr"/>
                </a:tc>
                <a:tc>
                  <a:txBody>
                    <a:bodyPr/>
                    <a:lstStyle/>
                    <a:p>
                      <a:pPr algn="ctr" fontAlgn="t"/>
                      <a:r>
                        <a:rPr lang="en-US" sz="1200" u="none" strike="noStrike" dirty="0">
                          <a:effectLst/>
                          <a:latin typeface="+mn-lt"/>
                        </a:rPr>
                        <a:t>Fatal</a:t>
                      </a:r>
                      <a:endParaRPr lang="en-US" sz="1200" b="0" i="0" u="none" strike="noStrike" dirty="0">
                        <a:solidFill>
                          <a:srgbClr val="39424D"/>
                        </a:solidFill>
                        <a:effectLst/>
                        <a:latin typeface="+mn-lt"/>
                      </a:endParaRPr>
                    </a:p>
                  </a:txBody>
                  <a:tcPr marL="4458" marR="4458" marT="4458" marB="0" anchor="ctr"/>
                </a:tc>
                <a:tc>
                  <a:txBody>
                    <a:bodyPr/>
                    <a:lstStyle/>
                    <a:p>
                      <a:pPr algn="l" fontAlgn="t"/>
                      <a:r>
                        <a:rPr lang="en-US" sz="1200" u="none" strike="noStrike" dirty="0">
                          <a:effectLst/>
                          <a:latin typeface="+mn-lt"/>
                        </a:rPr>
                        <a:t>No Student Course Section Data for a Primarily Enrolled Student </a:t>
                      </a:r>
                      <a:r>
                        <a:rPr lang="en-US" sz="1200" kern="1200" dirty="0">
                          <a:solidFill>
                            <a:srgbClr val="FF0000"/>
                          </a:solidFill>
                          <a:effectLst/>
                          <a:latin typeface="+mn-lt"/>
                          <a:ea typeface="+mn-ea"/>
                          <a:cs typeface="+mn-cs"/>
                        </a:rPr>
                        <a:t>in a traditional school or independently reporting charter (IRC)</a:t>
                      </a:r>
                      <a:endParaRPr lang="en-US" sz="1200" b="0" i="0" u="none" strike="noStrike" dirty="0">
                        <a:solidFill>
                          <a:srgbClr val="FF0000"/>
                        </a:solidFill>
                        <a:effectLst/>
                        <a:latin typeface="+mn-lt"/>
                      </a:endParaRPr>
                    </a:p>
                  </a:txBody>
                  <a:tcPr marL="4458" marR="4458" marT="4458" marB="0" anchor="ctr"/>
                </a:tc>
                <a:extLst>
                  <a:ext uri="{0D108BD9-81ED-4DB2-BD59-A6C34878D82A}">
                    <a16:rowId xmlns:a16="http://schemas.microsoft.com/office/drawing/2014/main" val="1478643536"/>
                  </a:ext>
                </a:extLst>
              </a:tr>
              <a:tr h="1018899">
                <a:tc>
                  <a:txBody>
                    <a:bodyPr/>
                    <a:lstStyle/>
                    <a:p>
                      <a:pPr algn="ctr" fontAlgn="t"/>
                      <a:r>
                        <a:rPr lang="en-US" sz="1200" b="1" i="0" u="none" strike="noStrike" dirty="0">
                          <a:solidFill>
                            <a:srgbClr val="39424D"/>
                          </a:solidFill>
                          <a:effectLst/>
                          <a:latin typeface="+mn-lt"/>
                        </a:rPr>
                        <a:t>SENR0661F2</a:t>
                      </a:r>
                    </a:p>
                  </a:txBody>
                  <a:tcPr marL="4458" marR="4458" marT="4458" marB="0" anchor="ctr"/>
                </a:tc>
                <a:tc>
                  <a:txBody>
                    <a:bodyPr/>
                    <a:lstStyle/>
                    <a:p>
                      <a:pPr algn="ctr" fontAlgn="t"/>
                      <a:r>
                        <a:rPr lang="en-US" sz="1200" u="none" strike="noStrike" dirty="0">
                          <a:effectLst/>
                          <a:latin typeface="+mn-lt"/>
                        </a:rPr>
                        <a:t>Fatal</a:t>
                      </a:r>
                      <a:endParaRPr lang="en-US" sz="1200" b="0" i="0" u="none" strike="noStrike" dirty="0">
                        <a:solidFill>
                          <a:srgbClr val="39424D"/>
                        </a:solidFill>
                        <a:effectLst/>
                        <a:latin typeface="+mn-lt"/>
                      </a:endParaRPr>
                    </a:p>
                  </a:txBody>
                  <a:tcPr marL="4458" marR="4458" marT="4458" marB="0" anchor="ctr"/>
                </a:tc>
                <a:tc>
                  <a:txBody>
                    <a:bodyPr/>
                    <a:lstStyle/>
                    <a:p>
                      <a:pPr algn="l" fontAlgn="t"/>
                      <a:r>
                        <a:rPr lang="en-US" sz="1200" u="none" strike="noStrike" dirty="0">
                          <a:effectLst/>
                          <a:latin typeface="+mn-lt"/>
                        </a:rPr>
                        <a:t>Invalid Student Race Missing Indicator and Student Race Code Combination</a:t>
                      </a:r>
                      <a:endParaRPr lang="en-US" sz="1200" b="0" i="0" u="none" strike="noStrike" dirty="0">
                        <a:solidFill>
                          <a:srgbClr val="39424D"/>
                        </a:solidFill>
                        <a:effectLst/>
                        <a:latin typeface="+mn-lt"/>
                      </a:endParaRPr>
                    </a:p>
                  </a:txBody>
                  <a:tcPr marL="4458" marR="4458" marT="4458" marB="0" anchor="ctr"/>
                </a:tc>
                <a:extLst>
                  <a:ext uri="{0D108BD9-81ED-4DB2-BD59-A6C34878D82A}">
                    <a16:rowId xmlns:a16="http://schemas.microsoft.com/office/drawing/2014/main" val="3999956515"/>
                  </a:ext>
                </a:extLst>
              </a:tr>
              <a:tr h="1282814">
                <a:tc>
                  <a:txBody>
                    <a:bodyPr/>
                    <a:lstStyle/>
                    <a:p>
                      <a:pPr algn="ctr" fontAlgn="t"/>
                      <a:r>
                        <a:rPr lang="en-US" sz="1200" b="1" u="none" strike="noStrike" dirty="0">
                          <a:effectLst/>
                          <a:latin typeface="+mn-lt"/>
                        </a:rPr>
                        <a:t>SENR0693F2</a:t>
                      </a:r>
                      <a:endParaRPr lang="en-US" sz="1200" b="1" i="0" u="none" strike="noStrike" dirty="0">
                        <a:solidFill>
                          <a:srgbClr val="39424D"/>
                        </a:solidFill>
                        <a:effectLst/>
                        <a:latin typeface="+mn-lt"/>
                      </a:endParaRPr>
                    </a:p>
                  </a:txBody>
                  <a:tcPr marL="4458" marR="4458" marT="4458" marB="0" anchor="ctr"/>
                </a:tc>
                <a:tc>
                  <a:txBody>
                    <a:bodyPr/>
                    <a:lstStyle/>
                    <a:p>
                      <a:pPr algn="ctr" fontAlgn="t"/>
                      <a:r>
                        <a:rPr lang="en-US" sz="1200" u="none" strike="noStrike" dirty="0">
                          <a:effectLst/>
                          <a:latin typeface="+mn-lt"/>
                        </a:rPr>
                        <a:t>Fatal</a:t>
                      </a:r>
                      <a:endParaRPr lang="en-US" sz="1200" b="0" i="0" u="none" strike="noStrike" dirty="0">
                        <a:solidFill>
                          <a:srgbClr val="39424D"/>
                        </a:solidFill>
                        <a:effectLst/>
                        <a:latin typeface="+mn-lt"/>
                      </a:endParaRPr>
                    </a:p>
                  </a:txBody>
                  <a:tcPr marL="4458" marR="4458" marT="4458" marB="0" anchor="ctr"/>
                </a:tc>
                <a:tc>
                  <a:txBody>
                    <a:bodyPr/>
                    <a:lstStyle/>
                    <a:p>
                      <a:pPr algn="l" fontAlgn="t"/>
                      <a:r>
                        <a:rPr lang="en-US" sz="1200" u="none" strike="noStrike" dirty="0">
                          <a:effectLst/>
                          <a:latin typeface="+mn-lt"/>
                        </a:rPr>
                        <a:t>No Student Course Section Data for a Non-SWD Student Primarily Enrolled at the District Level</a:t>
                      </a:r>
                      <a:endParaRPr lang="en-US" sz="1200" b="0" i="0" u="none" strike="noStrike" dirty="0">
                        <a:solidFill>
                          <a:srgbClr val="39424D"/>
                        </a:solidFill>
                        <a:effectLst/>
                        <a:latin typeface="+mn-lt"/>
                      </a:endParaRPr>
                    </a:p>
                  </a:txBody>
                  <a:tcPr marL="4458" marR="4458" marT="4458" marB="0" anchor="ctr"/>
                </a:tc>
                <a:extLst>
                  <a:ext uri="{0D108BD9-81ED-4DB2-BD59-A6C34878D82A}">
                    <a16:rowId xmlns:a16="http://schemas.microsoft.com/office/drawing/2014/main" val="839213531"/>
                  </a:ext>
                </a:extLst>
              </a:tr>
            </a:tbl>
          </a:graphicData>
        </a:graphic>
      </p:graphicFrame>
      <p:sp>
        <p:nvSpPr>
          <p:cNvPr id="7" name="TextBox 6">
            <a:extLst>
              <a:ext uri="{FF2B5EF4-FFF2-40B4-BE49-F238E27FC236}">
                <a16:creationId xmlns:a16="http://schemas.microsoft.com/office/drawing/2014/main" id="{E17C3667-12A8-034B-B3DC-76BE50ECAD79}"/>
              </a:ext>
            </a:extLst>
          </p:cNvPr>
          <p:cNvSpPr txBox="1"/>
          <p:nvPr/>
        </p:nvSpPr>
        <p:spPr>
          <a:xfrm>
            <a:off x="2888110" y="5563426"/>
            <a:ext cx="6031780" cy="307777"/>
          </a:xfrm>
          <a:prstGeom prst="rect">
            <a:avLst/>
          </a:prstGeom>
          <a:solidFill>
            <a:srgbClr val="00B0F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a:t> </a:t>
            </a:r>
            <a:r>
              <a:rPr lang="en-US" sz="1400" dirty="0">
                <a:solidFill>
                  <a:schemeClr val="bg1">
                    <a:lumMod val="90000"/>
                  </a:schemeClr>
                </a:solidFill>
              </a:rPr>
              <a:t>NOTE:  </a:t>
            </a:r>
            <a:r>
              <a:rPr lang="en-US" sz="1400" dirty="0">
                <a:solidFill>
                  <a:schemeClr val="bg1"/>
                </a:solidFill>
              </a:rPr>
              <a:t>Check latest Error List document or related error pages for details</a:t>
            </a:r>
          </a:p>
        </p:txBody>
      </p:sp>
    </p:spTree>
    <p:extLst>
      <p:ext uri="{BB962C8B-B14F-4D97-AF65-F5344CB8AC3E}">
        <p14:creationId xmlns:p14="http://schemas.microsoft.com/office/powerpoint/2010/main" val="69229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99029"/>
            <a:ext cx="9536723" cy="531710"/>
          </a:xfrm>
        </p:spPr>
        <p:txBody>
          <a:bodyPr/>
          <a:lstStyle/>
          <a:p>
            <a:r>
              <a:rPr lang="en-US" dirty="0"/>
              <a:t>Certification Trend Warnings Disabled</a:t>
            </a:r>
          </a:p>
        </p:txBody>
      </p:sp>
      <p:sp>
        <p:nvSpPr>
          <p:cNvPr id="4" name="Footer Placeholder 3"/>
          <p:cNvSpPr>
            <a:spLocks noGrp="1"/>
          </p:cNvSpPr>
          <p:nvPr>
            <p:ph type="ftr" sz="quarter" idx="10"/>
          </p:nvPr>
        </p:nvSpPr>
        <p:spPr/>
        <p:txBody>
          <a:bodyPr/>
          <a:lstStyle/>
          <a:p>
            <a:r>
              <a:rPr lang="en-US">
                <a:solidFill>
                  <a:srgbClr val="003366"/>
                </a:solidFill>
              </a:rPr>
              <a:t>Fall 2 - Advanced Reporting and Certification v1.0 - Jan 8, 2026</a:t>
            </a:r>
            <a:endParaRPr lang="en-US" dirty="0">
              <a:solidFill>
                <a:srgbClr val="003366"/>
              </a:solidFill>
            </a:endParaRPr>
          </a:p>
        </p:txBody>
      </p:sp>
      <p:sp>
        <p:nvSpPr>
          <p:cNvPr id="3" name="Slide Number Placeholder 2"/>
          <p:cNvSpPr>
            <a:spLocks noGrp="1"/>
          </p:cNvSpPr>
          <p:nvPr>
            <p:ph type="sldNum" sz="quarter" idx="11"/>
          </p:nvPr>
        </p:nvSpPr>
        <p:spPr/>
        <p:txBody>
          <a:bodyPr/>
          <a:lstStyle/>
          <a:p>
            <a:fld id="{B6F15528-21DE-4FAA-801E-634DDDAF4B2B}" type="slidenum">
              <a:rPr lang="en-US" smtClean="0">
                <a:solidFill>
                  <a:srgbClr val="003366"/>
                </a:solidFill>
              </a:rPr>
              <a:pPr/>
              <a:t>18</a:t>
            </a:fld>
            <a:endParaRPr lang="en-US" dirty="0">
              <a:solidFill>
                <a:srgbClr val="003366"/>
              </a:solidFill>
            </a:endParaRPr>
          </a:p>
        </p:txBody>
      </p:sp>
      <p:sp>
        <p:nvSpPr>
          <p:cNvPr id="17" name="TextBox 16">
            <a:extLst>
              <a:ext uri="{FF2B5EF4-FFF2-40B4-BE49-F238E27FC236}">
                <a16:creationId xmlns:a16="http://schemas.microsoft.com/office/drawing/2014/main" id="{F4DCFB11-44AC-5945-8FCB-7790B9FC5B60}"/>
              </a:ext>
            </a:extLst>
          </p:cNvPr>
          <p:cNvSpPr txBox="1"/>
          <p:nvPr/>
        </p:nvSpPr>
        <p:spPr>
          <a:xfrm>
            <a:off x="1179600" y="5629589"/>
            <a:ext cx="9448800" cy="400110"/>
          </a:xfrm>
          <a:prstGeom prst="rect">
            <a:avLst/>
          </a:prstGeom>
          <a:gradFill flip="none" rotWithShape="1">
            <a:gsLst>
              <a:gs pos="0">
                <a:srgbClr val="FFFF99"/>
              </a:gs>
              <a:gs pos="47000">
                <a:schemeClr val="bg1"/>
              </a:gs>
              <a:gs pos="100000">
                <a:srgbClr val="FFFF99"/>
              </a:gs>
            </a:gsLst>
            <a:lin ang="10800000" scaled="1"/>
            <a:tileRec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t>🖌 </a:t>
            </a:r>
            <a:r>
              <a:rPr lang="en-US" sz="2000" dirty="0">
                <a:solidFill>
                  <a:srgbClr val="C00000"/>
                </a:solidFill>
              </a:rPr>
              <a:t>NOTE</a:t>
            </a:r>
            <a:r>
              <a:rPr lang="en-US" sz="2000" dirty="0"/>
              <a:t>:  </a:t>
            </a:r>
            <a:r>
              <a:rPr lang="en-US" sz="2000" dirty="0">
                <a:solidFill>
                  <a:srgbClr val="003366"/>
                </a:solidFill>
              </a:rPr>
              <a:t>LEAs will need to do their own analysis against prior year submissions</a:t>
            </a:r>
          </a:p>
        </p:txBody>
      </p:sp>
      <p:sp>
        <p:nvSpPr>
          <p:cNvPr id="18" name="Round Same Side Corner Rectangle 17">
            <a:extLst>
              <a:ext uri="{FF2B5EF4-FFF2-40B4-BE49-F238E27FC236}">
                <a16:creationId xmlns:a16="http://schemas.microsoft.com/office/drawing/2014/main" id="{8E4F80F7-AE5F-724E-8B74-E39E6F92A822}"/>
              </a:ext>
            </a:extLst>
          </p:cNvPr>
          <p:cNvSpPr/>
          <p:nvPr/>
        </p:nvSpPr>
        <p:spPr bwMode="auto">
          <a:xfrm>
            <a:off x="685800" y="1143000"/>
            <a:ext cx="3200400" cy="381000"/>
          </a:xfrm>
          <a:prstGeom prst="round2SameRect">
            <a:avLst/>
          </a:prstGeom>
          <a:solidFill>
            <a:schemeClr val="accent2"/>
          </a:solidFill>
          <a:ln>
            <a:solidFill>
              <a:srgbClr val="FF990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Arial" charset="0"/>
              </a:rPr>
              <a:t>Significant changes in school</a:t>
            </a:r>
          </a:p>
        </p:txBody>
      </p:sp>
      <p:sp>
        <p:nvSpPr>
          <p:cNvPr id="20" name="Round Same Side Corner Rectangle 19">
            <a:extLst>
              <a:ext uri="{FF2B5EF4-FFF2-40B4-BE49-F238E27FC236}">
                <a16:creationId xmlns:a16="http://schemas.microsoft.com/office/drawing/2014/main" id="{28CDB92B-FCA6-3347-9E0A-11BC613624D4}"/>
              </a:ext>
            </a:extLst>
          </p:cNvPr>
          <p:cNvSpPr/>
          <p:nvPr/>
        </p:nvSpPr>
        <p:spPr bwMode="auto">
          <a:xfrm>
            <a:off x="6903720" y="1143000"/>
            <a:ext cx="2286000" cy="381000"/>
          </a:xfrm>
          <a:prstGeom prst="round2SameRect">
            <a:avLst/>
          </a:prstGeom>
          <a:solidFill>
            <a:schemeClr val="accent2"/>
          </a:solidFill>
          <a:ln>
            <a:solidFill>
              <a:srgbClr val="FF990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Arial" charset="0"/>
              </a:rPr>
              <a:t>Conflicting numbers</a:t>
            </a:r>
          </a:p>
        </p:txBody>
      </p:sp>
      <p:sp>
        <p:nvSpPr>
          <p:cNvPr id="21" name="Round Same Side Corner Rectangle 20">
            <a:extLst>
              <a:ext uri="{FF2B5EF4-FFF2-40B4-BE49-F238E27FC236}">
                <a16:creationId xmlns:a16="http://schemas.microsoft.com/office/drawing/2014/main" id="{F438DA36-C67C-E04D-A828-152BCE653AA9}"/>
              </a:ext>
            </a:extLst>
          </p:cNvPr>
          <p:cNvSpPr/>
          <p:nvPr/>
        </p:nvSpPr>
        <p:spPr bwMode="auto">
          <a:xfrm>
            <a:off x="662289" y="3696909"/>
            <a:ext cx="2954215" cy="507111"/>
          </a:xfrm>
          <a:prstGeom prst="round2SameRect">
            <a:avLst/>
          </a:prstGeom>
          <a:solidFill>
            <a:schemeClr val="accent2"/>
          </a:solidFill>
          <a:ln>
            <a:solidFill>
              <a:srgbClr val="FF990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Arial" charset="0"/>
              </a:rPr>
              <a:t>Questionable proportions</a:t>
            </a:r>
          </a:p>
        </p:txBody>
      </p:sp>
      <p:sp>
        <p:nvSpPr>
          <p:cNvPr id="22" name="Round Same Side Corner Rectangle 21">
            <a:extLst>
              <a:ext uri="{FF2B5EF4-FFF2-40B4-BE49-F238E27FC236}">
                <a16:creationId xmlns:a16="http://schemas.microsoft.com/office/drawing/2014/main" id="{B72FD6F7-38B8-454C-9A69-53EEE493A070}"/>
              </a:ext>
            </a:extLst>
          </p:cNvPr>
          <p:cNvSpPr/>
          <p:nvPr/>
        </p:nvSpPr>
        <p:spPr bwMode="auto">
          <a:xfrm>
            <a:off x="6953250" y="2576340"/>
            <a:ext cx="1752601" cy="381000"/>
          </a:xfrm>
          <a:prstGeom prst="round2SameRect">
            <a:avLst/>
          </a:prstGeom>
          <a:solidFill>
            <a:schemeClr val="accent2"/>
          </a:solidFill>
          <a:ln>
            <a:solidFill>
              <a:srgbClr val="FF9900"/>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a:ea typeface="+mn-ea"/>
                <a:cs typeface="Arial" charset="0"/>
              </a:rPr>
              <a:t>Invalid records</a:t>
            </a:r>
          </a:p>
        </p:txBody>
      </p:sp>
      <p:graphicFrame>
        <p:nvGraphicFramePr>
          <p:cNvPr id="24" name="Table 23">
            <a:extLst>
              <a:ext uri="{FF2B5EF4-FFF2-40B4-BE49-F238E27FC236}">
                <a16:creationId xmlns:a16="http://schemas.microsoft.com/office/drawing/2014/main" id="{EB0171F0-CD4E-F649-A014-B5AD3BC4233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069092311"/>
              </p:ext>
            </p:extLst>
          </p:nvPr>
        </p:nvGraphicFramePr>
        <p:xfrm>
          <a:off x="6920890" y="1600684"/>
          <a:ext cx="3537268" cy="219456"/>
        </p:xfrm>
        <a:graphic>
          <a:graphicData uri="http://schemas.openxmlformats.org/drawingml/2006/table">
            <a:tbl>
              <a:tblPr bandRow="1">
                <a:tableStyleId>{3B4B98B0-60AC-42C2-AFA5-B58CD77FA1E5}</a:tableStyleId>
              </a:tblPr>
              <a:tblGrid>
                <a:gridCol w="3537268">
                  <a:extLst>
                    <a:ext uri="{9D8B030D-6E8A-4147-A177-3AD203B41FA5}">
                      <a16:colId xmlns:a16="http://schemas.microsoft.com/office/drawing/2014/main" val="20000"/>
                    </a:ext>
                  </a:extLst>
                </a:gridCol>
              </a:tblGrid>
              <a:tr h="182880">
                <a:tc>
                  <a: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a:t>Not Enough Course Sections to = FTE</a:t>
                      </a:r>
                      <a:r>
                        <a:rPr kumimoji="0" lang="en-US" sz="1200" u="none" strike="noStrike" cap="none" normalizeH="0" baseline="0" dirty="0">
                          <a:ln>
                            <a:noFill/>
                          </a:ln>
                          <a:effectLst/>
                        </a:rPr>
                        <a:t> </a:t>
                      </a:r>
                      <a:r>
                        <a:rPr kumimoji="0" lang="en-US" sz="1000" u="none" strike="noStrike" cap="none" normalizeH="0" baseline="0" dirty="0">
                          <a:ln>
                            <a:noFill/>
                          </a:ln>
                          <a:effectLst/>
                        </a:rPr>
                        <a:t>(CERT070)</a:t>
                      </a:r>
                      <a:endParaRPr lang="en-US" sz="1000" dirty="0">
                        <a:latin typeface="Arial" charset="0"/>
                        <a:cs typeface="Arial" charset="0"/>
                      </a:endParaRPr>
                    </a:p>
                  </a:txBody>
                  <a:tcPr marT="18288" marB="18288"/>
                </a:tc>
                <a:extLst>
                  <a:ext uri="{0D108BD9-81ED-4DB2-BD59-A6C34878D82A}">
                    <a16:rowId xmlns:a16="http://schemas.microsoft.com/office/drawing/2014/main" val="10000"/>
                  </a:ext>
                </a:extLst>
              </a:tr>
            </a:tbl>
          </a:graphicData>
        </a:graphic>
      </p:graphicFrame>
      <p:graphicFrame>
        <p:nvGraphicFramePr>
          <p:cNvPr id="25" name="Table 24">
            <a:extLst>
              <a:ext uri="{FF2B5EF4-FFF2-40B4-BE49-F238E27FC236}">
                <a16:creationId xmlns:a16="http://schemas.microsoft.com/office/drawing/2014/main" id="{6EAF5700-4C0F-3145-8D3E-D6CB335B4B6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50012158"/>
              </p:ext>
            </p:extLst>
          </p:nvPr>
        </p:nvGraphicFramePr>
        <p:xfrm>
          <a:off x="670064" y="4280219"/>
          <a:ext cx="3537268" cy="609600"/>
        </p:xfrm>
        <a:graphic>
          <a:graphicData uri="http://schemas.openxmlformats.org/drawingml/2006/table">
            <a:tbl>
              <a:tblPr bandRow="1">
                <a:tableStyleId>{3B4B98B0-60AC-42C2-AFA5-B58CD77FA1E5}</a:tableStyleId>
              </a:tblPr>
              <a:tblGrid>
                <a:gridCol w="3537268">
                  <a:extLst>
                    <a:ext uri="{9D8B030D-6E8A-4147-A177-3AD203B41FA5}">
                      <a16:colId xmlns:a16="http://schemas.microsoft.com/office/drawing/2014/main" val="20000"/>
                    </a:ext>
                  </a:extLst>
                </a:gridCol>
              </a:tblGrid>
              <a:tr h="609600">
                <a:tc>
                  <a: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dirty="0"/>
                        <a:t>Enrollment Count for a Course Section Exceeds Expectations</a:t>
                      </a:r>
                      <a:r>
                        <a:rPr kumimoji="0" lang="en-US" sz="1200" u="none" strike="noStrike" cap="none" normalizeH="0" baseline="0" dirty="0">
                          <a:ln>
                            <a:noFill/>
                          </a:ln>
                          <a:effectLst/>
                        </a:rPr>
                        <a:t> </a:t>
                      </a:r>
                      <a:r>
                        <a:rPr kumimoji="0" lang="en-US" sz="1000" u="none" strike="noStrike" cap="none" normalizeH="0" baseline="0" dirty="0">
                          <a:ln>
                            <a:noFill/>
                          </a:ln>
                          <a:effectLst/>
                        </a:rPr>
                        <a:t>(CERT062)</a:t>
                      </a:r>
                      <a:endParaRPr lang="en-US" sz="1000" dirty="0">
                        <a:latin typeface="Arial" charset="0"/>
                        <a:cs typeface="Arial" charset="0"/>
                      </a:endParaRPr>
                    </a:p>
                  </a:txBody>
                  <a:tcPr marT="18288" marB="18288"/>
                </a:tc>
                <a:extLst>
                  <a:ext uri="{0D108BD9-81ED-4DB2-BD59-A6C34878D82A}">
                    <a16:rowId xmlns:a16="http://schemas.microsoft.com/office/drawing/2014/main" val="10000"/>
                  </a:ext>
                </a:extLst>
              </a:tr>
            </a:tbl>
          </a:graphicData>
        </a:graphic>
      </p:graphicFrame>
      <p:graphicFrame>
        <p:nvGraphicFramePr>
          <p:cNvPr id="26" name="Table 25">
            <a:extLst>
              <a:ext uri="{FF2B5EF4-FFF2-40B4-BE49-F238E27FC236}">
                <a16:creationId xmlns:a16="http://schemas.microsoft.com/office/drawing/2014/main" id="{89BB1E24-35AA-864C-BAF1-10869E0E93E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329030"/>
              </p:ext>
            </p:extLst>
          </p:nvPr>
        </p:nvGraphicFramePr>
        <p:xfrm>
          <a:off x="6963093" y="3020922"/>
          <a:ext cx="3537268" cy="219456"/>
        </p:xfrm>
        <a:graphic>
          <a:graphicData uri="http://schemas.openxmlformats.org/drawingml/2006/table">
            <a:tbl>
              <a:tblPr bandRow="1">
                <a:tableStyleId>{3B4B98B0-60AC-42C2-AFA5-B58CD77FA1E5}</a:tableStyleId>
              </a:tblPr>
              <a:tblGrid>
                <a:gridCol w="3537268">
                  <a:extLst>
                    <a:ext uri="{9D8B030D-6E8A-4147-A177-3AD203B41FA5}">
                      <a16:colId xmlns:a16="http://schemas.microsoft.com/office/drawing/2014/main" val="20000"/>
                    </a:ext>
                  </a:extLst>
                </a:gridCol>
              </a:tblGrid>
              <a:tr h="62124">
                <a:tc>
                  <a:txBody>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dirty="0"/>
                        <a:t>Staff FTE % </a:t>
                      </a:r>
                      <a:r>
                        <a:rPr kumimoji="0" lang="en-US" sz="1200" u="none" strike="noStrike" cap="none" normalizeH="0" baseline="0" dirty="0">
                          <a:ln>
                            <a:noFill/>
                          </a:ln>
                          <a:effectLst/>
                        </a:rPr>
                        <a:t> </a:t>
                      </a:r>
                      <a:r>
                        <a:rPr kumimoji="0" lang="en-US" sz="1000" u="none" strike="noStrike" cap="none" normalizeH="0" baseline="0" dirty="0">
                          <a:ln>
                            <a:noFill/>
                          </a:ln>
                          <a:effectLst/>
                        </a:rPr>
                        <a:t>(CERT105)</a:t>
                      </a:r>
                      <a:endParaRPr lang="en-US" sz="1000" dirty="0">
                        <a:latin typeface="Arial" charset="0"/>
                        <a:cs typeface="Arial" charset="0"/>
                      </a:endParaRPr>
                    </a:p>
                  </a:txBody>
                  <a:tcPr marT="18288" marB="18288"/>
                </a:tc>
                <a:extLst>
                  <a:ext uri="{0D108BD9-81ED-4DB2-BD59-A6C34878D82A}">
                    <a16:rowId xmlns:a16="http://schemas.microsoft.com/office/drawing/2014/main" val="10000"/>
                  </a:ext>
                </a:extLst>
              </a:tr>
            </a:tbl>
          </a:graphicData>
        </a:graphic>
      </p:graphicFrame>
      <p:graphicFrame>
        <p:nvGraphicFramePr>
          <p:cNvPr id="27" name="Table 26">
            <a:extLst>
              <a:ext uri="{FF2B5EF4-FFF2-40B4-BE49-F238E27FC236}">
                <a16:creationId xmlns:a16="http://schemas.microsoft.com/office/drawing/2014/main" id="{7B4EC7C2-FF90-EC45-8D7C-1E687B7FD003}"/>
              </a:ext>
            </a:extLst>
          </p:cNvPr>
          <p:cNvGraphicFramePr>
            <a:graphicFrameLocks noGrp="1"/>
          </p:cNvGraphicFramePr>
          <p:nvPr>
            <p:extLst>
              <p:ext uri="{D42A27DB-BD31-4B8C-83A1-F6EECF244321}">
                <p14:modId xmlns:p14="http://schemas.microsoft.com/office/powerpoint/2010/main" val="3570773120"/>
              </p:ext>
            </p:extLst>
          </p:nvPr>
        </p:nvGraphicFramePr>
        <p:xfrm>
          <a:off x="683123" y="1596774"/>
          <a:ext cx="4652522" cy="1871472"/>
        </p:xfrm>
        <a:graphic>
          <a:graphicData uri="http://schemas.openxmlformats.org/drawingml/2006/table">
            <a:tbl>
              <a:tblPr firstRow="1" bandRow="1">
                <a:tableStyleId>{3B4B98B0-60AC-42C2-AFA5-B58CD77FA1E5}</a:tableStyleId>
              </a:tblPr>
              <a:tblGrid>
                <a:gridCol w="3268533">
                  <a:extLst>
                    <a:ext uri="{9D8B030D-6E8A-4147-A177-3AD203B41FA5}">
                      <a16:colId xmlns:a16="http://schemas.microsoft.com/office/drawing/2014/main" val="20000"/>
                    </a:ext>
                  </a:extLst>
                </a:gridCol>
                <a:gridCol w="803942">
                  <a:extLst>
                    <a:ext uri="{9D8B030D-6E8A-4147-A177-3AD203B41FA5}">
                      <a16:colId xmlns:a16="http://schemas.microsoft.com/office/drawing/2014/main" val="20001"/>
                    </a:ext>
                  </a:extLst>
                </a:gridCol>
                <a:gridCol w="580047">
                  <a:extLst>
                    <a:ext uri="{9D8B030D-6E8A-4147-A177-3AD203B41FA5}">
                      <a16:colId xmlns:a16="http://schemas.microsoft.com/office/drawing/2014/main" val="20002"/>
                    </a:ext>
                  </a:extLst>
                </a:gridCol>
              </a:tblGrid>
              <a:tr h="0">
                <a:tc>
                  <a:txBody>
                    <a:bodyPr/>
                    <a:lstStyle/>
                    <a:p>
                      <a:endParaRPr lang="en-US" sz="1200" dirty="0">
                        <a:solidFill>
                          <a:schemeClr val="tx1"/>
                        </a:solidFill>
                      </a:endParaRPr>
                    </a:p>
                  </a:txBody>
                  <a:tcPr marT="18288" marB="18288"/>
                </a:tc>
                <a:tc>
                  <a:txBody>
                    <a:bodyPr/>
                    <a:lstStyle/>
                    <a:p>
                      <a:r>
                        <a:rPr lang="en-US" sz="1200" dirty="0"/>
                        <a:t>School</a:t>
                      </a:r>
                      <a:endParaRPr lang="en-US" sz="1200" dirty="0">
                        <a:solidFill>
                          <a:schemeClr val="tx1"/>
                        </a:solidFill>
                      </a:endParaRPr>
                    </a:p>
                  </a:txBody>
                  <a:tcPr marT="18288" marB="18288"/>
                </a:tc>
                <a:tc>
                  <a:txBody>
                    <a:bodyPr/>
                    <a:lstStyle/>
                    <a:p>
                      <a:r>
                        <a:rPr lang="en-US" sz="1200" dirty="0"/>
                        <a:t>LEA</a:t>
                      </a:r>
                      <a:endParaRPr lang="en-US" sz="1200" dirty="0">
                        <a:solidFill>
                          <a:schemeClr val="tx1"/>
                        </a:solidFill>
                      </a:endParaRPr>
                    </a:p>
                  </a:txBody>
                  <a:tcPr marT="18288" marB="18288"/>
                </a:tc>
                <a:extLst>
                  <a:ext uri="{0D108BD9-81ED-4DB2-BD59-A6C34878D82A}">
                    <a16:rowId xmlns:a16="http://schemas.microsoft.com/office/drawing/2014/main" val="10000"/>
                  </a:ext>
                </a:extLst>
              </a:tr>
              <a:tr h="0">
                <a:tc>
                  <a: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kumimoji="0" lang="en-US" sz="1200" u="none" strike="noStrike" cap="none" normalizeH="0" baseline="0" dirty="0">
                          <a:ln>
                            <a:noFill/>
                          </a:ln>
                          <a:effectLst/>
                        </a:rPr>
                        <a:t>Administrator FTE</a:t>
                      </a:r>
                      <a:r>
                        <a:rPr kumimoji="0" lang="en-US" sz="1000" u="none" strike="noStrike" cap="none" normalizeH="0" baseline="0" dirty="0">
                          <a:ln>
                            <a:noFill/>
                          </a:ln>
                          <a:effectLst/>
                        </a:rPr>
                        <a:t> (CERT026)</a:t>
                      </a:r>
                      <a:endParaRPr kumimoji="0" lang="en-US" sz="1000" b="0" i="0" u="none" strike="noStrike" cap="none" normalizeH="0" baseline="0" dirty="0">
                        <a:ln>
                          <a:noFill/>
                        </a:ln>
                        <a:solidFill>
                          <a:srgbClr val="C00000"/>
                        </a:solidFill>
                        <a:effectLst/>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1"/>
                  </a:ext>
                </a:extLst>
              </a:tr>
              <a:tr h="0">
                <a:tc>
                  <a: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kumimoji="0" lang="en-US" sz="1200" u="none" strike="noStrike" cap="none" normalizeH="0" baseline="0" dirty="0">
                          <a:ln>
                            <a:noFill/>
                          </a:ln>
                          <a:effectLst/>
                        </a:rPr>
                        <a:t>English Learners</a:t>
                      </a:r>
                      <a:r>
                        <a:rPr kumimoji="0" lang="en-US" sz="1000" u="none" strike="noStrike" cap="none" normalizeH="0" baseline="0" dirty="0">
                          <a:ln>
                            <a:noFill/>
                          </a:ln>
                          <a:effectLst/>
                        </a:rPr>
                        <a:t> (CERT035)</a:t>
                      </a:r>
                      <a:endParaRPr kumimoji="0" lang="en-US" sz="1000" b="0" i="0" u="none" strike="noStrike" cap="none" normalizeH="0" baseline="0" dirty="0">
                        <a:ln>
                          <a:noFill/>
                        </a:ln>
                        <a:solidFill>
                          <a:srgbClr val="C00000"/>
                        </a:solidFill>
                        <a:effectLst/>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2"/>
                  </a:ext>
                </a:extLst>
              </a:tr>
              <a:tr h="0">
                <a:tc>
                  <a: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kumimoji="0" lang="en-US" sz="1200" u="none" strike="noStrike" cap="none" normalizeH="0" baseline="0" dirty="0">
                          <a:ln>
                            <a:noFill/>
                          </a:ln>
                          <a:effectLst/>
                        </a:rPr>
                        <a:t>Number of Teachers Providing EL </a:t>
                      </a:r>
                      <a:r>
                        <a:rPr kumimoji="0" lang="en-US" sz="1200" u="none" strike="noStrike" cap="none" normalizeH="0" baseline="0" dirty="0" err="1">
                          <a:ln>
                            <a:noFill/>
                          </a:ln>
                          <a:effectLst/>
                        </a:rPr>
                        <a:t>Svcs</a:t>
                      </a:r>
                      <a:r>
                        <a:rPr kumimoji="0" lang="en-US" sz="1200" u="none" strike="noStrike" cap="none" normalizeH="0" baseline="0" dirty="0">
                          <a:ln>
                            <a:noFill/>
                          </a:ln>
                          <a:effectLst/>
                        </a:rPr>
                        <a:t> </a:t>
                      </a:r>
                      <a:r>
                        <a:rPr kumimoji="0" lang="en-US" sz="1000" u="none" strike="noStrike" cap="none" normalizeH="0" baseline="0" dirty="0">
                          <a:ln>
                            <a:noFill/>
                          </a:ln>
                          <a:effectLst/>
                        </a:rPr>
                        <a:t>(CERT036)</a:t>
                      </a:r>
                      <a:endParaRPr kumimoji="0" lang="en-US" sz="1000" b="0" i="0" u="none" strike="noStrike" cap="none" normalizeH="0" baseline="0" dirty="0">
                        <a:ln>
                          <a:noFill/>
                        </a:ln>
                        <a:solidFill>
                          <a:srgbClr val="C00000"/>
                        </a:solidFill>
                        <a:effectLst/>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3"/>
                  </a:ext>
                </a:extLst>
              </a:tr>
              <a:tr h="0">
                <a:tc>
                  <a:txBody>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u="none" strike="noStrike" cap="none" normalizeH="0" baseline="0" dirty="0">
                          <a:ln>
                            <a:noFill/>
                          </a:ln>
                          <a:effectLst/>
                        </a:rPr>
                        <a:t>Percentage Change in Number of ELs Receiving Education Services </a:t>
                      </a:r>
                      <a:r>
                        <a:rPr kumimoji="0" lang="en-US" sz="1000" u="none" strike="noStrike" cap="none" normalizeH="0" baseline="0" dirty="0">
                          <a:ln>
                            <a:noFill/>
                          </a:ln>
                          <a:effectLst/>
                        </a:rPr>
                        <a:t>(CERT065)</a:t>
                      </a:r>
                      <a:endParaRPr kumimoji="0" lang="en-US" sz="1000" b="0" i="0" u="none" strike="noStrike" cap="none" normalizeH="0" baseline="0" dirty="0">
                        <a:ln>
                          <a:noFill/>
                        </a:ln>
                        <a:solidFill>
                          <a:srgbClr val="C00000"/>
                        </a:solidFill>
                        <a:effectLst/>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4"/>
                  </a:ext>
                </a:extLst>
              </a:tr>
              <a:tr h="0">
                <a:tc>
                  <a:txBody>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dirty="0"/>
                        <a:t>Pupil</a:t>
                      </a:r>
                      <a:r>
                        <a:rPr lang="en-US" sz="1200" baseline="0" dirty="0"/>
                        <a:t> Services FTE</a:t>
                      </a:r>
                      <a:r>
                        <a:rPr kumimoji="0" lang="en-US" sz="1200" u="none" strike="noStrike" cap="none" normalizeH="0" baseline="0" dirty="0">
                          <a:ln>
                            <a:noFill/>
                          </a:ln>
                          <a:effectLst/>
                        </a:rPr>
                        <a:t> </a:t>
                      </a:r>
                      <a:r>
                        <a:rPr kumimoji="0" lang="en-US" sz="1000" u="none" strike="noStrike" cap="none" normalizeH="0" baseline="0" dirty="0">
                          <a:ln>
                            <a:noFill/>
                          </a:ln>
                          <a:effectLst/>
                        </a:rPr>
                        <a:t>(CERT080)</a:t>
                      </a:r>
                      <a:endParaRPr lang="en-US" sz="1000" dirty="0">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5"/>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Teachers FTE</a:t>
                      </a:r>
                      <a:r>
                        <a:rPr kumimoji="0" lang="en-US" sz="1200" u="none" strike="noStrike" cap="none" normalizeH="0" baseline="0" dirty="0">
                          <a:ln>
                            <a:noFill/>
                          </a:ln>
                          <a:effectLst/>
                        </a:rPr>
                        <a:t> </a:t>
                      </a:r>
                      <a:r>
                        <a:rPr kumimoji="0" lang="en-US" sz="1000" u="none" strike="noStrike" cap="none" normalizeH="0" baseline="0" dirty="0">
                          <a:ln>
                            <a:noFill/>
                          </a:ln>
                          <a:effectLst/>
                        </a:rPr>
                        <a:t>(CERT025)</a:t>
                      </a:r>
                      <a:endParaRPr lang="en-US" sz="1000" dirty="0">
                        <a:latin typeface="Arial" charset="0"/>
                        <a:cs typeface="Arial" charset="0"/>
                      </a:endParaRPr>
                    </a:p>
                  </a:txBody>
                  <a:tcPr marT="18288" marB="18288"/>
                </a:tc>
                <a:tc>
                  <a:txBody>
                    <a:bodyPr/>
                    <a:lstStyle/>
                    <a:p>
                      <a:pPr algn="ctr"/>
                      <a:r>
                        <a:rPr lang="en-US" sz="1200" dirty="0"/>
                        <a:t>X</a:t>
                      </a:r>
                    </a:p>
                  </a:txBody>
                  <a:tcPr marT="18288" marB="18288"/>
                </a:tc>
                <a:tc>
                  <a:txBody>
                    <a:bodyPr/>
                    <a:lstStyle/>
                    <a:p>
                      <a:pPr algn="ctr"/>
                      <a:endParaRPr lang="en-US" sz="1200" dirty="0"/>
                    </a:p>
                  </a:txBody>
                  <a:tcPr marT="18288" marB="1828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08187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8903" y="0"/>
            <a:ext cx="11732841" cy="6365363"/>
          </a:xfrm>
          <a:prstGeom prst="rect">
            <a:avLst/>
          </a:prstGeom>
          <a:gradFill>
            <a:gsLst>
              <a:gs pos="70000">
                <a:schemeClr val="bg1">
                  <a:alpha val="41000"/>
                  <a:lumMod val="100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chemeClr val="bg1"/>
                </a:solidFill>
              </a:rPr>
              <a:t>MISASSIGNMENTS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Preventing Potential Misassignments in CalSAAS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19</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Fall 2 - Advanced Reporting and Certification v1.0 - Jan 8, 2026</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0" name="Graphic 9" descr="Network" title="Placeholder Icon">
            <a:extLst>
              <a:ext uri="{FF2B5EF4-FFF2-40B4-BE49-F238E27FC236}">
                <a16:creationId xmlns:a16="http://schemas.microsoft.com/office/drawing/2014/main" id="{ED2912D9-38F5-0347-A0D1-8888D30B476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68478" y="4005768"/>
            <a:ext cx="844556" cy="844556"/>
          </a:xfrm>
          <a:prstGeom prst="rect">
            <a:avLst/>
          </a:prstGeom>
        </p:spPr>
      </p:pic>
    </p:spTree>
    <p:extLst>
      <p:ext uri="{BB962C8B-B14F-4D97-AF65-F5344CB8AC3E}">
        <p14:creationId xmlns:p14="http://schemas.microsoft.com/office/powerpoint/2010/main" val="123514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1"/>
          </p:nvPr>
        </p:nvSpPr>
        <p:spPr/>
        <p:txBody>
          <a:bodyPr/>
          <a:lstStyle/>
          <a:p>
            <a:fld id="{84E91884-CAC6-40C5-8951-05CEBB3430F4}" type="slidenum">
              <a:rPr lang="en-US" smtClean="0"/>
              <a:pPr/>
              <a:t>2</a:t>
            </a:fld>
            <a:endParaRPr lang="en-US"/>
          </a:p>
        </p:txBody>
      </p:sp>
      <p:sp>
        <p:nvSpPr>
          <p:cNvPr id="13" name="Footer Placeholder 12"/>
          <p:cNvSpPr>
            <a:spLocks noGrp="1"/>
          </p:cNvSpPr>
          <p:nvPr>
            <p:ph type="ftr" sz="quarter" idx="10"/>
          </p:nvPr>
        </p:nvSpPr>
        <p:spPr/>
        <p:txBody>
          <a:bodyPr/>
          <a:lstStyle/>
          <a:p>
            <a:r>
              <a:rPr lang="en-US"/>
              <a:t>Fall 2 - Advanced Reporting and Certification v1.0 - Jan 8, 2026</a:t>
            </a:r>
            <a:endParaRPr lang="en-US" dirty="0"/>
          </a:p>
        </p:txBody>
      </p:sp>
      <p:grpSp>
        <p:nvGrpSpPr>
          <p:cNvPr id="22" name="Group 21" descr="two co-workers discussing a topic in front of a whiteboard representing folks new to CALPADS.">
            <a:extLst>
              <a:ext uri="{FF2B5EF4-FFF2-40B4-BE49-F238E27FC236}">
                <a16:creationId xmlns:a16="http://schemas.microsoft.com/office/drawing/2014/main" id="{8EF9CCE4-E927-134E-AC38-B72F8FF820C0}"/>
              </a:ext>
            </a:extLst>
          </p:cNvPr>
          <p:cNvGrpSpPr/>
          <p:nvPr/>
        </p:nvGrpSpPr>
        <p:grpSpPr>
          <a:xfrm>
            <a:off x="6336146" y="1469324"/>
            <a:ext cx="4987950" cy="4441848"/>
            <a:chOff x="6336146" y="1469324"/>
            <a:chExt cx="4987950" cy="4441848"/>
          </a:xfrm>
        </p:grpSpPr>
        <p:grpSp>
          <p:nvGrpSpPr>
            <p:cNvPr id="24" name="Group 23">
              <a:extLst>
                <a:ext uri="{FF2B5EF4-FFF2-40B4-BE49-F238E27FC236}">
                  <a16:creationId xmlns:a16="http://schemas.microsoft.com/office/drawing/2014/main" id="{7E34FF5F-BDB9-BC40-8AC9-3698110DDFCD}"/>
                </a:ext>
              </a:extLst>
            </p:cNvPr>
            <p:cNvGrpSpPr/>
            <p:nvPr/>
          </p:nvGrpSpPr>
          <p:grpSpPr>
            <a:xfrm>
              <a:off x="6873681" y="4835604"/>
              <a:ext cx="3912880" cy="1075568"/>
              <a:chOff x="6122511" y="4663098"/>
              <a:chExt cx="3883792" cy="1071739"/>
            </a:xfrm>
          </p:grpSpPr>
          <p:sp>
            <p:nvSpPr>
              <p:cNvPr id="26" name="TextBox 8">
                <a:extLst>
                  <a:ext uri="{FF2B5EF4-FFF2-40B4-BE49-F238E27FC236}">
                    <a16:creationId xmlns:a16="http://schemas.microsoft.com/office/drawing/2014/main" id="{0CF558DB-4824-9745-A248-03717EE5AD75}"/>
                  </a:ext>
                </a:extLst>
              </p:cNvPr>
              <p:cNvSpPr txBox="1">
                <a:spLocks noChangeArrowheads="1"/>
              </p:cNvSpPr>
              <p:nvPr/>
            </p:nvSpPr>
            <p:spPr bwMode="auto">
              <a:xfrm>
                <a:off x="6354366" y="4906798"/>
                <a:ext cx="3651936" cy="828039"/>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555FAD"/>
                    </a:solidFill>
                  </a:rPr>
                  <a:t>New to CALPADS?</a:t>
                </a:r>
              </a:p>
              <a:p>
                <a:pPr algn="ctr"/>
                <a:r>
                  <a:rPr lang="en-US" sz="2400" b="1" dirty="0">
                    <a:solidFill>
                      <a:srgbClr val="555FAD"/>
                    </a:solidFill>
                  </a:rPr>
                  <a:t>Attend Fall-2 R&amp;C</a:t>
                </a:r>
              </a:p>
            </p:txBody>
          </p:sp>
          <p:sp>
            <p:nvSpPr>
              <p:cNvPr id="27" name="Rectangle 26">
                <a:extLst>
                  <a:ext uri="{FF2B5EF4-FFF2-40B4-BE49-F238E27FC236}">
                    <a16:creationId xmlns:a16="http://schemas.microsoft.com/office/drawing/2014/main" id="{089DC339-8255-F74D-956A-2D9868D6C55E}"/>
                  </a:ext>
                </a:extLst>
              </p:cNvPr>
              <p:cNvSpPr/>
              <p:nvPr/>
            </p:nvSpPr>
            <p:spPr>
              <a:xfrm>
                <a:off x="6122511" y="4663098"/>
                <a:ext cx="3883792" cy="26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Picture 24">
              <a:extLst>
                <a:ext uri="{FF2B5EF4-FFF2-40B4-BE49-F238E27FC236}">
                  <a16:creationId xmlns:a16="http://schemas.microsoft.com/office/drawing/2014/main" id="{D9EB9637-FDC1-254C-A178-2726071A0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146" y="1469324"/>
              <a:ext cx="4987950" cy="3464990"/>
            </a:xfrm>
            <a:prstGeom prst="rect">
              <a:avLst/>
            </a:prstGeom>
          </p:spPr>
        </p:pic>
      </p:grpSp>
      <p:grpSp>
        <p:nvGrpSpPr>
          <p:cNvPr id="12" name="Group 11" descr="picture of three professionals reviewing a documents representing the data coordinators.">
            <a:extLst>
              <a:ext uri="{FF2B5EF4-FFF2-40B4-BE49-F238E27FC236}">
                <a16:creationId xmlns:a16="http://schemas.microsoft.com/office/drawing/2014/main" id="{CF3EDE55-2F2B-B24A-9D4F-A9A55DC710BE}"/>
              </a:ext>
            </a:extLst>
          </p:cNvPr>
          <p:cNvGrpSpPr/>
          <p:nvPr/>
        </p:nvGrpSpPr>
        <p:grpSpPr>
          <a:xfrm>
            <a:off x="960307" y="1496928"/>
            <a:ext cx="4552849" cy="4229577"/>
            <a:chOff x="960307" y="1496928"/>
            <a:chExt cx="4552849" cy="4229577"/>
          </a:xfrm>
        </p:grpSpPr>
        <p:sp>
          <p:nvSpPr>
            <p:cNvPr id="19" name="TextBox 18">
              <a:extLst>
                <a:ext uri="{FF2B5EF4-FFF2-40B4-BE49-F238E27FC236}">
                  <a16:creationId xmlns:a16="http://schemas.microsoft.com/office/drawing/2014/main" id="{6E561965-F50F-7C41-835E-A7316F0BE2A1}"/>
                </a:ext>
              </a:extLst>
            </p:cNvPr>
            <p:cNvSpPr txBox="1">
              <a:spLocks noChangeArrowheads="1"/>
            </p:cNvSpPr>
            <p:nvPr/>
          </p:nvSpPr>
          <p:spPr bwMode="auto">
            <a:xfrm>
              <a:off x="960307" y="5264840"/>
              <a:ext cx="455284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E7864"/>
                  </a:solidFill>
                  <a:latin typeface="+mn-lt"/>
                </a:rPr>
                <a:t>Experienced CALPADS Users</a:t>
              </a:r>
            </a:p>
          </p:txBody>
        </p:sp>
        <p:pic>
          <p:nvPicPr>
            <p:cNvPr id="20" name="Picture 19">
              <a:extLst>
                <a:ext uri="{FF2B5EF4-FFF2-40B4-BE49-F238E27FC236}">
                  <a16:creationId xmlns:a16="http://schemas.microsoft.com/office/drawing/2014/main" id="{0BC13C67-EE59-7846-9088-5BA0EDE4D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161" y="1496928"/>
              <a:ext cx="4497142" cy="3472058"/>
            </a:xfrm>
            <a:prstGeom prst="rect">
              <a:avLst/>
            </a:prstGeom>
          </p:spPr>
        </p:pic>
      </p:grpSp>
      <p:sp>
        <p:nvSpPr>
          <p:cNvPr id="3" name="Title 2"/>
          <p:cNvSpPr>
            <a:spLocks noGrp="1"/>
          </p:cNvSpPr>
          <p:nvPr>
            <p:ph type="title"/>
          </p:nvPr>
        </p:nvSpPr>
        <p:spPr>
          <a:xfrm>
            <a:off x="767585" y="426046"/>
            <a:ext cx="11214415" cy="587156"/>
          </a:xfrm>
        </p:spPr>
        <p:txBody>
          <a:bodyPr/>
          <a:lstStyle/>
          <a:p>
            <a:r>
              <a:rPr lang="en-US" dirty="0"/>
              <a:t>Target Audience</a:t>
            </a:r>
          </a:p>
        </p:txBody>
      </p:sp>
    </p:spTree>
    <p:extLst>
      <p:ext uri="{BB962C8B-B14F-4D97-AF65-F5344CB8AC3E}">
        <p14:creationId xmlns:p14="http://schemas.microsoft.com/office/powerpoint/2010/main" val="59641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87689-6709-CD47-B6ED-028FA4C58D01}"/>
              </a:ext>
            </a:extLst>
          </p:cNvPr>
          <p:cNvSpPr>
            <a:spLocks noGrp="1"/>
          </p:cNvSpPr>
          <p:nvPr>
            <p:ph idx="14"/>
          </p:nvPr>
        </p:nvSpPr>
        <p:spPr>
          <a:xfrm>
            <a:off x="432000" y="2159012"/>
            <a:ext cx="3600000" cy="3631338"/>
          </a:xfrm>
        </p:spPr>
        <p:txBody>
          <a:bodyPr/>
          <a:lstStyle/>
          <a:p>
            <a:r>
              <a:rPr lang="en-US" dirty="0"/>
              <a:t>Many exceptions were generated when support or RSP teachers were reported as “team teachers”</a:t>
            </a:r>
          </a:p>
          <a:p>
            <a:endParaRPr lang="en-US" dirty="0"/>
          </a:p>
        </p:txBody>
      </p:sp>
      <p:sp>
        <p:nvSpPr>
          <p:cNvPr id="3" name="Content Placeholder 2">
            <a:extLst>
              <a:ext uri="{FF2B5EF4-FFF2-40B4-BE49-F238E27FC236}">
                <a16:creationId xmlns:a16="http://schemas.microsoft.com/office/drawing/2014/main" id="{D14993FC-10E3-2E4B-A012-252D859D43A7}"/>
              </a:ext>
            </a:extLst>
          </p:cNvPr>
          <p:cNvSpPr>
            <a:spLocks noGrp="1"/>
          </p:cNvSpPr>
          <p:nvPr>
            <p:ph idx="15"/>
          </p:nvPr>
        </p:nvSpPr>
        <p:spPr>
          <a:xfrm>
            <a:off x="4302000" y="2159012"/>
            <a:ext cx="3600000" cy="3631338"/>
          </a:xfrm>
        </p:spPr>
        <p:txBody>
          <a:bodyPr/>
          <a:lstStyle/>
          <a:p>
            <a:r>
              <a:rPr lang="en-US" dirty="0"/>
              <a:t>Each SEID is evaluated by </a:t>
            </a:r>
            <a:r>
              <a:rPr lang="en-US" dirty="0" err="1"/>
              <a:t>CalSAAS</a:t>
            </a:r>
            <a:r>
              <a:rPr lang="en-US" dirty="0"/>
              <a:t> independently and is expected to hold the correct credential and authorization for the State Course Code reported</a:t>
            </a:r>
          </a:p>
          <a:p>
            <a:endParaRPr lang="en-US" dirty="0"/>
          </a:p>
        </p:txBody>
      </p:sp>
      <p:sp>
        <p:nvSpPr>
          <p:cNvPr id="4" name="Content Placeholder 3">
            <a:extLst>
              <a:ext uri="{FF2B5EF4-FFF2-40B4-BE49-F238E27FC236}">
                <a16:creationId xmlns:a16="http://schemas.microsoft.com/office/drawing/2014/main" id="{94337190-E4E9-9D41-BA36-3DCBE00CEAAF}"/>
              </a:ext>
            </a:extLst>
          </p:cNvPr>
          <p:cNvSpPr>
            <a:spLocks noGrp="1"/>
          </p:cNvSpPr>
          <p:nvPr>
            <p:ph idx="16"/>
          </p:nvPr>
        </p:nvSpPr>
        <p:spPr>
          <a:xfrm>
            <a:off x="8172000" y="2159012"/>
            <a:ext cx="3600000" cy="3631338"/>
          </a:xfrm>
        </p:spPr>
        <p:txBody>
          <a:bodyPr/>
          <a:lstStyle/>
          <a:p>
            <a:r>
              <a:rPr lang="en-US" dirty="0"/>
              <a:t>Report support and RSP assignments independent of the classrooms they are pushing into or pulling students out of.</a:t>
            </a:r>
          </a:p>
          <a:p>
            <a:r>
              <a:rPr lang="en-US" sz="1350" dirty="0"/>
              <a:t>See FAQs:  </a:t>
            </a:r>
          </a:p>
          <a:p>
            <a:pPr lvl="1"/>
            <a:r>
              <a:rPr lang="en-US" sz="1300" dirty="0"/>
              <a:t>“</a:t>
            </a:r>
            <a:r>
              <a:rPr lang="en-US" sz="1300" dirty="0">
                <a:hlinkClick r:id="rId3" tooltip="Reveal How should we report assignments for staff serving students with disabilities in Special Education? content"/>
              </a:rPr>
              <a:t>How should we report assignments for staff serving students with disabilities in Special Education?</a:t>
            </a:r>
            <a:r>
              <a:rPr lang="en-US" sz="1300" dirty="0"/>
              <a:t>”</a:t>
            </a:r>
          </a:p>
          <a:p>
            <a:pPr lvl="1"/>
            <a:r>
              <a:rPr lang="en-US" sz="1300" dirty="0"/>
              <a:t>“</a:t>
            </a:r>
            <a:r>
              <a:rPr lang="en-US" sz="1300" dirty="0">
                <a:hlinkClick r:id="rId4" tooltip="Reveal How should LEAs report  elementary students’ course enrollment in pull-out (support) classes? content"/>
              </a:rPr>
              <a:t>How should LEAs report elementary students’ course enrollment in pull-out (support) classes?</a:t>
            </a:r>
            <a:r>
              <a:rPr lang="en-US" sz="1300" dirty="0"/>
              <a:t>”</a:t>
            </a:r>
          </a:p>
          <a:p>
            <a:endParaRPr lang="en-US" dirty="0"/>
          </a:p>
        </p:txBody>
      </p:sp>
      <p:sp>
        <p:nvSpPr>
          <p:cNvPr id="5" name="Title 4">
            <a:extLst>
              <a:ext uri="{FF2B5EF4-FFF2-40B4-BE49-F238E27FC236}">
                <a16:creationId xmlns:a16="http://schemas.microsoft.com/office/drawing/2014/main" id="{8AA77485-67EA-DC42-BF8B-CFFBA8BC3968}"/>
              </a:ext>
            </a:extLst>
          </p:cNvPr>
          <p:cNvSpPr>
            <a:spLocks noGrp="1"/>
          </p:cNvSpPr>
          <p:nvPr>
            <p:ph type="title"/>
          </p:nvPr>
        </p:nvSpPr>
        <p:spPr>
          <a:xfrm>
            <a:off x="432000" y="432000"/>
            <a:ext cx="11340000" cy="432000"/>
          </a:xfrm>
        </p:spPr>
        <p:txBody>
          <a:bodyPr/>
          <a:lstStyle/>
          <a:p>
            <a:r>
              <a:rPr lang="en-US" dirty="0"/>
              <a:t>Reporting Pull-Out and Push-In Teachers</a:t>
            </a:r>
          </a:p>
        </p:txBody>
      </p:sp>
      <p:sp>
        <p:nvSpPr>
          <p:cNvPr id="6" name="Content Placeholder 5">
            <a:extLst>
              <a:ext uri="{FF2B5EF4-FFF2-40B4-BE49-F238E27FC236}">
                <a16:creationId xmlns:a16="http://schemas.microsoft.com/office/drawing/2014/main" id="{FD770681-3FB4-BF45-AE44-107D414C3906}"/>
              </a:ext>
            </a:extLst>
          </p:cNvPr>
          <p:cNvSpPr>
            <a:spLocks noGrp="1"/>
          </p:cNvSpPr>
          <p:nvPr>
            <p:ph idx="1"/>
          </p:nvPr>
        </p:nvSpPr>
        <p:spPr>
          <a:xfrm>
            <a:off x="432000" y="1439012"/>
            <a:ext cx="3600000" cy="720000"/>
          </a:xfrm>
          <a:solidFill>
            <a:srgbClr val="FF735D"/>
          </a:solidFill>
        </p:spPr>
        <p:txBody>
          <a:bodyPr/>
          <a:lstStyle/>
          <a:p>
            <a:r>
              <a:rPr lang="en-US" b="1" dirty="0"/>
              <a:t>ISSUE</a:t>
            </a:r>
          </a:p>
        </p:txBody>
      </p:sp>
      <p:sp>
        <p:nvSpPr>
          <p:cNvPr id="7" name="Footer Placeholder 6">
            <a:extLst>
              <a:ext uri="{FF2B5EF4-FFF2-40B4-BE49-F238E27FC236}">
                <a16:creationId xmlns:a16="http://schemas.microsoft.com/office/drawing/2014/main" id="{2F786F87-3D62-6846-BC62-797A5C8D9E6B}"/>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BD278D-0367-B642-86F6-926339C05068}"/>
              </a:ext>
            </a:extLst>
          </p:cNvPr>
          <p:cNvSpPr>
            <a:spLocks noGrp="1"/>
          </p:cNvSpPr>
          <p:nvPr>
            <p:ph type="sldNum" sz="quarter" idx="11"/>
          </p:nvPr>
        </p:nvSpPr>
        <p:spPr/>
        <p:txBody>
          <a:bodyPr/>
          <a:lstStyle/>
          <a:p>
            <a:fld id="{4B73C415-D670-4716-A5EC-CC4D52CA2BAC}" type="slidenum">
              <a:rPr lang="en-US" noProof="0" smtClean="0"/>
              <a:pPr/>
              <a:t>20</a:t>
            </a:fld>
            <a:endParaRPr lang="en-US" noProof="0" dirty="0"/>
          </a:p>
        </p:txBody>
      </p:sp>
      <p:sp>
        <p:nvSpPr>
          <p:cNvPr id="9" name="Content Placeholder 8">
            <a:extLst>
              <a:ext uri="{FF2B5EF4-FFF2-40B4-BE49-F238E27FC236}">
                <a16:creationId xmlns:a16="http://schemas.microsoft.com/office/drawing/2014/main" id="{12098775-5058-954B-B410-A56948F66F9E}"/>
              </a:ext>
            </a:extLst>
          </p:cNvPr>
          <p:cNvSpPr>
            <a:spLocks noGrp="1"/>
          </p:cNvSpPr>
          <p:nvPr>
            <p:ph idx="12"/>
          </p:nvPr>
        </p:nvSpPr>
        <p:spPr>
          <a:xfrm>
            <a:off x="4302000" y="1439012"/>
            <a:ext cx="3600000" cy="720000"/>
          </a:xfrm>
          <a:solidFill>
            <a:srgbClr val="42C1BD"/>
          </a:solidFill>
        </p:spPr>
        <p:txBody>
          <a:bodyPr/>
          <a:lstStyle/>
          <a:p>
            <a:r>
              <a:rPr lang="en-US" b="1" dirty="0"/>
              <a:t>WHY THIS HAPPENS</a:t>
            </a:r>
            <a:endParaRPr lang="en-US" dirty="0"/>
          </a:p>
        </p:txBody>
      </p:sp>
      <p:sp>
        <p:nvSpPr>
          <p:cNvPr id="10" name="Content Placeholder 9">
            <a:extLst>
              <a:ext uri="{FF2B5EF4-FFF2-40B4-BE49-F238E27FC236}">
                <a16:creationId xmlns:a16="http://schemas.microsoft.com/office/drawing/2014/main" id="{E4D31CFB-B396-B646-AFA5-FB12AD7CF940}"/>
              </a:ext>
            </a:extLst>
          </p:cNvPr>
          <p:cNvSpPr>
            <a:spLocks noGrp="1"/>
          </p:cNvSpPr>
          <p:nvPr>
            <p:ph idx="13"/>
          </p:nvPr>
        </p:nvSpPr>
        <p:spPr>
          <a:xfrm>
            <a:off x="8172000" y="1439012"/>
            <a:ext cx="3600000" cy="720000"/>
          </a:xfrm>
          <a:solidFill>
            <a:srgbClr val="00B0F0"/>
          </a:solidFill>
        </p:spPr>
        <p:txBody>
          <a:bodyPr/>
          <a:lstStyle/>
          <a:p>
            <a:r>
              <a:rPr lang="en-US" b="1" dirty="0"/>
              <a:t>RESOLUTION</a:t>
            </a:r>
          </a:p>
        </p:txBody>
      </p:sp>
    </p:spTree>
    <p:extLst>
      <p:ext uri="{BB962C8B-B14F-4D97-AF65-F5344CB8AC3E}">
        <p14:creationId xmlns:p14="http://schemas.microsoft.com/office/powerpoint/2010/main" val="4019486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87689-6709-CD47-B6ED-028FA4C58D01}"/>
              </a:ext>
            </a:extLst>
          </p:cNvPr>
          <p:cNvSpPr>
            <a:spLocks noGrp="1"/>
          </p:cNvSpPr>
          <p:nvPr>
            <p:ph idx="14"/>
          </p:nvPr>
        </p:nvSpPr>
        <p:spPr>
          <a:xfrm>
            <a:off x="432000" y="2159012"/>
            <a:ext cx="3600000" cy="3631338"/>
          </a:xfrm>
        </p:spPr>
        <p:txBody>
          <a:bodyPr/>
          <a:lstStyle/>
          <a:p>
            <a:r>
              <a:rPr lang="en-US" dirty="0" err="1"/>
              <a:t>CalSAAS</a:t>
            </a:r>
            <a:r>
              <a:rPr lang="en-US" dirty="0"/>
              <a:t> </a:t>
            </a:r>
            <a:r>
              <a:rPr lang="en-US" dirty="0" err="1"/>
              <a:t>misassignments</a:t>
            </a:r>
            <a:r>
              <a:rPr lang="en-US" dirty="0"/>
              <a:t> were generated for any course section reported with a generic SEID of 9999999999. A SEID of 9999999999s is generally used when the teacher teaching a course is NOT an employee of the reporting LEA.</a:t>
            </a:r>
          </a:p>
        </p:txBody>
      </p:sp>
      <p:sp>
        <p:nvSpPr>
          <p:cNvPr id="3" name="Content Placeholder 2">
            <a:extLst>
              <a:ext uri="{FF2B5EF4-FFF2-40B4-BE49-F238E27FC236}">
                <a16:creationId xmlns:a16="http://schemas.microsoft.com/office/drawing/2014/main" id="{D14993FC-10E3-2E4B-A012-252D859D43A7}"/>
              </a:ext>
            </a:extLst>
          </p:cNvPr>
          <p:cNvSpPr>
            <a:spLocks noGrp="1"/>
          </p:cNvSpPr>
          <p:nvPr>
            <p:ph idx="15"/>
          </p:nvPr>
        </p:nvSpPr>
        <p:spPr>
          <a:xfrm>
            <a:off x="4302000" y="2159012"/>
            <a:ext cx="3600000" cy="3631338"/>
          </a:xfrm>
        </p:spPr>
        <p:txBody>
          <a:bodyPr/>
          <a:lstStyle/>
          <a:p>
            <a:r>
              <a:rPr lang="en-US" dirty="0" err="1"/>
              <a:t>CalSAAS</a:t>
            </a:r>
            <a:r>
              <a:rPr lang="en-US" dirty="0"/>
              <a:t> has no information to determine whether or not the teacher is appropriately authorized, therefore, the system will predetermine these as “vacancies” which are </a:t>
            </a:r>
            <a:r>
              <a:rPr lang="en-US" dirty="0" err="1"/>
              <a:t>misassignments</a:t>
            </a:r>
            <a:r>
              <a:rPr lang="en-US" dirty="0"/>
              <a:t>.</a:t>
            </a:r>
          </a:p>
          <a:p>
            <a:pPr marL="0" indent="0">
              <a:buNone/>
            </a:pPr>
            <a:endParaRPr lang="en-US" dirty="0"/>
          </a:p>
        </p:txBody>
      </p:sp>
      <p:sp>
        <p:nvSpPr>
          <p:cNvPr id="4" name="Content Placeholder 3">
            <a:extLst>
              <a:ext uri="{FF2B5EF4-FFF2-40B4-BE49-F238E27FC236}">
                <a16:creationId xmlns:a16="http://schemas.microsoft.com/office/drawing/2014/main" id="{94337190-E4E9-9D41-BA36-3DCBE00CEAAF}"/>
              </a:ext>
            </a:extLst>
          </p:cNvPr>
          <p:cNvSpPr>
            <a:spLocks noGrp="1"/>
          </p:cNvSpPr>
          <p:nvPr>
            <p:ph idx="16"/>
          </p:nvPr>
        </p:nvSpPr>
        <p:spPr>
          <a:xfrm>
            <a:off x="8172000" y="2159012"/>
            <a:ext cx="3600000" cy="3631338"/>
          </a:xfrm>
        </p:spPr>
        <p:txBody>
          <a:bodyPr/>
          <a:lstStyle/>
          <a:p>
            <a:r>
              <a:rPr lang="en-US" sz="1700" dirty="0"/>
              <a:t>Obtain the SEID, demographic, and staff assignment data for the teacher and report it to CALPADS; OR</a:t>
            </a:r>
          </a:p>
          <a:p>
            <a:r>
              <a:rPr lang="en-US" sz="1700" dirty="0"/>
              <a:t>Be prepared to provide the teacher’s SEID to the Monitoring Authority when the </a:t>
            </a:r>
            <a:r>
              <a:rPr lang="en-US" sz="1700" dirty="0" err="1"/>
              <a:t>CalSAAS</a:t>
            </a:r>
            <a:r>
              <a:rPr lang="en-US" sz="1700" dirty="0"/>
              <a:t> monitoring window opens. The MA can clear this vacancy as an “appropriate assignment”.</a:t>
            </a:r>
          </a:p>
        </p:txBody>
      </p:sp>
      <p:sp>
        <p:nvSpPr>
          <p:cNvPr id="5" name="Title 4">
            <a:extLst>
              <a:ext uri="{FF2B5EF4-FFF2-40B4-BE49-F238E27FC236}">
                <a16:creationId xmlns:a16="http://schemas.microsoft.com/office/drawing/2014/main" id="{8AA77485-67EA-DC42-BF8B-CFFBA8BC3968}"/>
              </a:ext>
            </a:extLst>
          </p:cNvPr>
          <p:cNvSpPr>
            <a:spLocks noGrp="1"/>
          </p:cNvSpPr>
          <p:nvPr>
            <p:ph type="title"/>
          </p:nvPr>
        </p:nvSpPr>
        <p:spPr>
          <a:xfrm>
            <a:off x="432000" y="432000"/>
            <a:ext cx="11340000" cy="432000"/>
          </a:xfrm>
        </p:spPr>
        <p:txBody>
          <a:bodyPr/>
          <a:lstStyle/>
          <a:p>
            <a:r>
              <a:rPr lang="en-US" dirty="0"/>
              <a:t>Reporting Courses Taught by Teachers NOT Employed by the LEA</a:t>
            </a:r>
          </a:p>
        </p:txBody>
      </p:sp>
      <p:sp>
        <p:nvSpPr>
          <p:cNvPr id="6" name="Content Placeholder 5">
            <a:extLst>
              <a:ext uri="{FF2B5EF4-FFF2-40B4-BE49-F238E27FC236}">
                <a16:creationId xmlns:a16="http://schemas.microsoft.com/office/drawing/2014/main" id="{FD770681-3FB4-BF45-AE44-107D414C3906}"/>
              </a:ext>
            </a:extLst>
          </p:cNvPr>
          <p:cNvSpPr>
            <a:spLocks noGrp="1"/>
          </p:cNvSpPr>
          <p:nvPr>
            <p:ph idx="1"/>
          </p:nvPr>
        </p:nvSpPr>
        <p:spPr>
          <a:xfrm>
            <a:off x="432000" y="1439012"/>
            <a:ext cx="3600000" cy="720000"/>
          </a:xfrm>
          <a:solidFill>
            <a:srgbClr val="FF735D"/>
          </a:solidFill>
        </p:spPr>
        <p:txBody>
          <a:bodyPr/>
          <a:lstStyle/>
          <a:p>
            <a:r>
              <a:rPr lang="en-US" b="1" dirty="0"/>
              <a:t>ISSUE</a:t>
            </a:r>
          </a:p>
        </p:txBody>
      </p:sp>
      <p:sp>
        <p:nvSpPr>
          <p:cNvPr id="7" name="Footer Placeholder 6">
            <a:extLst>
              <a:ext uri="{FF2B5EF4-FFF2-40B4-BE49-F238E27FC236}">
                <a16:creationId xmlns:a16="http://schemas.microsoft.com/office/drawing/2014/main" id="{2F786F87-3D62-6846-BC62-797A5C8D9E6B}"/>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BD278D-0367-B642-86F6-926339C05068}"/>
              </a:ext>
            </a:extLst>
          </p:cNvPr>
          <p:cNvSpPr>
            <a:spLocks noGrp="1"/>
          </p:cNvSpPr>
          <p:nvPr>
            <p:ph type="sldNum" sz="quarter" idx="11"/>
          </p:nvPr>
        </p:nvSpPr>
        <p:spPr/>
        <p:txBody>
          <a:bodyPr/>
          <a:lstStyle/>
          <a:p>
            <a:fld id="{4B73C415-D670-4716-A5EC-CC4D52CA2BAC}" type="slidenum">
              <a:rPr lang="en-US" noProof="0" smtClean="0"/>
              <a:pPr/>
              <a:t>21</a:t>
            </a:fld>
            <a:endParaRPr lang="en-US" noProof="0" dirty="0"/>
          </a:p>
        </p:txBody>
      </p:sp>
      <p:sp>
        <p:nvSpPr>
          <p:cNvPr id="9" name="Content Placeholder 8">
            <a:extLst>
              <a:ext uri="{FF2B5EF4-FFF2-40B4-BE49-F238E27FC236}">
                <a16:creationId xmlns:a16="http://schemas.microsoft.com/office/drawing/2014/main" id="{12098775-5058-954B-B410-A56948F66F9E}"/>
              </a:ext>
            </a:extLst>
          </p:cNvPr>
          <p:cNvSpPr>
            <a:spLocks noGrp="1"/>
          </p:cNvSpPr>
          <p:nvPr>
            <p:ph idx="12"/>
          </p:nvPr>
        </p:nvSpPr>
        <p:spPr>
          <a:xfrm>
            <a:off x="4302000" y="1439012"/>
            <a:ext cx="3600000" cy="720000"/>
          </a:xfrm>
          <a:solidFill>
            <a:srgbClr val="42C1BD"/>
          </a:solidFill>
        </p:spPr>
        <p:txBody>
          <a:bodyPr/>
          <a:lstStyle/>
          <a:p>
            <a:r>
              <a:rPr lang="en-US" b="1" dirty="0"/>
              <a:t>WHY THIS HAPPENS</a:t>
            </a:r>
            <a:endParaRPr lang="en-US" dirty="0"/>
          </a:p>
        </p:txBody>
      </p:sp>
      <p:sp>
        <p:nvSpPr>
          <p:cNvPr id="10" name="Content Placeholder 9">
            <a:extLst>
              <a:ext uri="{FF2B5EF4-FFF2-40B4-BE49-F238E27FC236}">
                <a16:creationId xmlns:a16="http://schemas.microsoft.com/office/drawing/2014/main" id="{E4D31CFB-B396-B646-AFA5-FB12AD7CF940}"/>
              </a:ext>
            </a:extLst>
          </p:cNvPr>
          <p:cNvSpPr>
            <a:spLocks noGrp="1"/>
          </p:cNvSpPr>
          <p:nvPr>
            <p:ph idx="13"/>
          </p:nvPr>
        </p:nvSpPr>
        <p:spPr>
          <a:xfrm>
            <a:off x="8172000" y="1439012"/>
            <a:ext cx="3600000" cy="720000"/>
          </a:xfrm>
          <a:solidFill>
            <a:srgbClr val="00B0F0"/>
          </a:solidFill>
        </p:spPr>
        <p:txBody>
          <a:bodyPr/>
          <a:lstStyle/>
          <a:p>
            <a:r>
              <a:rPr lang="en-US" b="1" dirty="0"/>
              <a:t>RESOLUTION</a:t>
            </a:r>
          </a:p>
        </p:txBody>
      </p:sp>
    </p:spTree>
    <p:extLst>
      <p:ext uri="{BB962C8B-B14F-4D97-AF65-F5344CB8AC3E}">
        <p14:creationId xmlns:p14="http://schemas.microsoft.com/office/powerpoint/2010/main" val="2581589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D4A947-F25B-4F90-B6FA-DC9EB2B575B9}"/>
              </a:ext>
            </a:extLst>
          </p:cNvPr>
          <p:cNvSpPr>
            <a:spLocks noGrp="1"/>
          </p:cNvSpPr>
          <p:nvPr>
            <p:ph type="sldNum" sz="quarter" idx="11"/>
          </p:nvPr>
        </p:nvSpPr>
        <p:spPr/>
        <p:txBody>
          <a:bodyPr vert="horz" lIns="91440" tIns="45720" rIns="91440" bIns="45720" rtlCol="0" anchor="ctr">
            <a:normAutofit/>
          </a:bodyPr>
          <a:lstStyle/>
          <a:p>
            <a:pPr>
              <a:spcAft>
                <a:spcPts val="600"/>
              </a:spcAft>
              <a:defRPr/>
            </a:pPr>
            <a:fld id="{4B73C415-D670-4716-A5EC-CC4D52CA2BAC}" type="slidenum">
              <a:rPr lang="en-US" smtClean="0">
                <a:solidFill>
                  <a:schemeClr val="tx1">
                    <a:lumMod val="25000"/>
                  </a:schemeClr>
                </a:solidFill>
                <a:latin typeface="Calibri" panose="020F0502020204030204"/>
              </a:rPr>
              <a:pPr>
                <a:spcAft>
                  <a:spcPts val="600"/>
                </a:spcAft>
                <a:defRPr/>
              </a:pPr>
              <a:t>22</a:t>
            </a:fld>
            <a:endParaRPr lang="en-US" dirty="0">
              <a:solidFill>
                <a:schemeClr val="tx1">
                  <a:lumMod val="25000"/>
                </a:schemeClr>
              </a:solidFill>
              <a:latin typeface="Calibri" panose="020F0502020204030204"/>
            </a:endParaRPr>
          </a:p>
        </p:txBody>
      </p:sp>
      <p:sp>
        <p:nvSpPr>
          <p:cNvPr id="6" name="Footer Placeholder 5">
            <a:extLst>
              <a:ext uri="{FF2B5EF4-FFF2-40B4-BE49-F238E27FC236}">
                <a16:creationId xmlns:a16="http://schemas.microsoft.com/office/drawing/2014/main" id="{D55EB025-F402-4BA3-A5E9-7EA78FD1503A}"/>
              </a:ext>
            </a:extLst>
          </p:cNvPr>
          <p:cNvSpPr>
            <a:spLocks noGrp="1"/>
          </p:cNvSpPr>
          <p:nvPr>
            <p:ph type="ftr" sz="quarter" idx="10"/>
          </p:nvPr>
        </p:nvSpPr>
        <p:spPr/>
        <p:txBody>
          <a:bodyPr vert="horz" lIns="91440" tIns="45720" rIns="91440" bIns="45720" rtlCol="0" anchor="ctr">
            <a:normAutofit/>
          </a:bodyPr>
          <a:lstStyle/>
          <a:p>
            <a:pPr>
              <a:spcAft>
                <a:spcPts val="600"/>
              </a:spcAft>
              <a:defRPr/>
            </a:pPr>
            <a:r>
              <a:rPr lang="en-US" kern="1200">
                <a:solidFill>
                  <a:schemeClr val="tx1">
                    <a:lumMod val="25000"/>
                  </a:schemeClr>
                </a:solidFill>
                <a:latin typeface="Calibri" panose="020F0502020204030204"/>
                <a:ea typeface="+mn-ea"/>
                <a:cs typeface="+mn-cs"/>
              </a:rPr>
              <a:t>Fall 2 - Advanced Reporting and Certification v1.0 - Jan 8, 2026</a:t>
            </a:r>
            <a:endParaRPr lang="en-US" kern="1200" dirty="0">
              <a:solidFill>
                <a:schemeClr val="tx1">
                  <a:lumMod val="25000"/>
                </a:scheme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DEF798F0-1FC6-46DE-AA5D-AE1BF812F283}"/>
              </a:ext>
            </a:extLst>
          </p:cNvPr>
          <p:cNvSpPr txBox="1"/>
          <p:nvPr/>
        </p:nvSpPr>
        <p:spPr>
          <a:xfrm>
            <a:off x="3809592" y="1436370"/>
            <a:ext cx="7897776" cy="4373868"/>
          </a:xfrm>
          <a:prstGeom prst="rect">
            <a:avLst/>
          </a:prstGeom>
        </p:spPr>
        <p:txBody>
          <a:bodyPr vert="horz" lIns="91440" tIns="45720" rIns="91440" bIns="45720" rtlCol="0" anchor="t">
            <a:normAutofit lnSpcReduction="10000"/>
          </a:bodyPr>
          <a:lstStyle/>
          <a:p>
            <a:pPr>
              <a:lnSpc>
                <a:spcPct val="90000"/>
              </a:lnSpc>
              <a:spcAft>
                <a:spcPts val="600"/>
              </a:spcAft>
            </a:pPr>
            <a:r>
              <a:rPr lang="en-US" dirty="0">
                <a:cs typeface="Arial"/>
              </a:rPr>
              <a:t>Use of SEID 999999999 in CRSE records is still allowed. However, </a:t>
            </a:r>
          </a:p>
          <a:p>
            <a:pPr>
              <a:lnSpc>
                <a:spcPct val="90000"/>
              </a:lnSpc>
              <a:spcAft>
                <a:spcPts val="600"/>
              </a:spcAft>
            </a:pPr>
            <a:endParaRPr lang="en-US"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dirty="0">
                <a:ea typeface="+mn-lt"/>
                <a:cs typeface="+mn-lt"/>
              </a:rPr>
              <a:t>The only assignments with a generic SEID of 9999999999 that will </a:t>
            </a:r>
            <a:r>
              <a:rPr lang="en-US" b="1" dirty="0">
                <a:ea typeface="+mn-lt"/>
                <a:cs typeface="+mn-lt"/>
              </a:rPr>
              <a:t>not </a:t>
            </a:r>
            <a:r>
              <a:rPr lang="en-US" dirty="0">
                <a:ea typeface="+mn-lt"/>
                <a:cs typeface="+mn-lt"/>
              </a:rPr>
              <a:t>generate exceptions and are </a:t>
            </a:r>
            <a:r>
              <a:rPr lang="en-US" b="1" dirty="0">
                <a:ea typeface="+mn-lt"/>
                <a:cs typeface="+mn-lt"/>
              </a:rPr>
              <a:t>not </a:t>
            </a:r>
            <a:r>
              <a:rPr lang="en-US" dirty="0">
                <a:ea typeface="+mn-lt"/>
                <a:cs typeface="+mn-lt"/>
              </a:rPr>
              <a:t>displayed in </a:t>
            </a:r>
            <a:r>
              <a:rPr lang="en-US" dirty="0" err="1">
                <a:ea typeface="+mn-lt"/>
                <a:cs typeface="+mn-lt"/>
              </a:rPr>
              <a:t>CalSAAS</a:t>
            </a:r>
            <a:r>
              <a:rPr lang="en-US" dirty="0">
                <a:ea typeface="+mn-lt"/>
                <a:cs typeface="+mn-lt"/>
              </a:rPr>
              <a:t> are those courses that were identified in CALPADS as </a:t>
            </a:r>
            <a:r>
              <a:rPr lang="en-US" b="1" dirty="0">
                <a:ea typeface="+mn-lt"/>
                <a:cs typeface="+mn-lt"/>
              </a:rPr>
              <a:t>dual enrollment </a:t>
            </a:r>
            <a:r>
              <a:rPr lang="en-US" dirty="0">
                <a:ea typeface="+mn-lt"/>
                <a:cs typeface="+mn-lt"/>
              </a:rPr>
              <a:t>or </a:t>
            </a:r>
            <a:r>
              <a:rPr lang="en-US" b="1" dirty="0">
                <a:ea typeface="+mn-lt"/>
                <a:cs typeface="+mn-lt"/>
              </a:rPr>
              <a:t>college credit courses</a:t>
            </a:r>
            <a:r>
              <a:rPr lang="en-US" dirty="0">
                <a:ea typeface="+mn-lt"/>
                <a:cs typeface="+mn-lt"/>
              </a:rPr>
              <a:t>. </a:t>
            </a:r>
          </a:p>
          <a:p>
            <a:pPr marL="742950" lvl="1" indent="-228600">
              <a:lnSpc>
                <a:spcPct val="90000"/>
              </a:lnSpc>
              <a:spcAft>
                <a:spcPts val="600"/>
              </a:spcAft>
              <a:buFont typeface="Arial" panose="020B0604020202020204" pitchFamily="34" charset="0"/>
              <a:buChar char="•"/>
            </a:pPr>
            <a:endParaRPr lang="en-US" dirty="0"/>
          </a:p>
          <a:p>
            <a:pPr marL="742950" lvl="1" indent="-228600">
              <a:lnSpc>
                <a:spcPct val="90000"/>
              </a:lnSpc>
              <a:spcAft>
                <a:spcPts val="600"/>
              </a:spcAft>
              <a:buFont typeface="Arial" panose="020B0604020202020204" pitchFamily="34" charset="0"/>
              <a:buChar char="•"/>
            </a:pPr>
            <a:r>
              <a:rPr lang="en-US" dirty="0">
                <a:ea typeface="+mn-lt"/>
                <a:cs typeface="Arial" panose="020B0604020202020204" pitchFamily="34" charset="0"/>
              </a:rPr>
              <a:t>Courses with Field 9.19 - Course Instructional Level Code populated with Code 23 – College Credit Only, or Code 24 – Dual Credit. </a:t>
            </a:r>
          </a:p>
          <a:p>
            <a:pPr marL="971550" lvl="2">
              <a:lnSpc>
                <a:spcPct val="90000"/>
              </a:lnSpc>
              <a:spcAft>
                <a:spcPts val="600"/>
              </a:spcAft>
            </a:pPr>
            <a:endParaRPr lang="en-US" dirty="0">
              <a:ea typeface="+mn-lt"/>
              <a:cs typeface="Arial" panose="020B0604020202020204" pitchFamily="34" charset="0"/>
            </a:endParaRPr>
          </a:p>
          <a:p>
            <a:pPr marL="742950" lvl="1" indent="-228600">
              <a:lnSpc>
                <a:spcPct val="90000"/>
              </a:lnSpc>
              <a:spcAft>
                <a:spcPts val="600"/>
              </a:spcAft>
              <a:buFont typeface="Arial" panose="020B0604020202020204" pitchFamily="34" charset="0"/>
              <a:buChar char="•"/>
            </a:pPr>
            <a:r>
              <a:rPr lang="en-US" dirty="0">
                <a:ea typeface="+mn-lt"/>
                <a:cs typeface="Arial" panose="020B0604020202020204" pitchFamily="34" charset="0"/>
              </a:rPr>
              <a:t>College Credit Course codes 9020, 9082, 9096, 9120, 9154, 9200, 9227, 9273, 9303, and 9358.</a:t>
            </a:r>
          </a:p>
          <a:p>
            <a:pPr marL="971550" lvl="2">
              <a:lnSpc>
                <a:spcPct val="90000"/>
              </a:lnSpc>
              <a:spcAft>
                <a:spcPts val="600"/>
              </a:spcAft>
            </a:pPr>
            <a:endParaRPr lang="en-US" dirty="0">
              <a:cs typeface="Arial" panose="020B0604020202020204" pitchFamily="34" charset="0"/>
            </a:endParaRPr>
          </a:p>
          <a:p>
            <a:pPr marL="285750" indent="-228600">
              <a:lnSpc>
                <a:spcPct val="90000"/>
              </a:lnSpc>
              <a:spcAft>
                <a:spcPts val="600"/>
              </a:spcAft>
              <a:buFont typeface="Arial" panose="020B0604020202020204" pitchFamily="34" charset="0"/>
              <a:buChar char="•"/>
            </a:pPr>
            <a:r>
              <a:rPr lang="en-US" dirty="0">
                <a:ea typeface="+mn-lt"/>
                <a:cs typeface="+mn-lt"/>
              </a:rPr>
              <a:t>All other courses with a generic SEID will automatically be flagged as misassignments that are vacancies. </a:t>
            </a:r>
            <a:r>
              <a:rPr lang="en-US" b="1" dirty="0">
                <a:solidFill>
                  <a:srgbClr val="FF735E"/>
                </a:solidFill>
                <a:ea typeface="+mn-lt"/>
                <a:cs typeface="+mn-lt"/>
              </a:rPr>
              <a:t>Vacancy = Mis-assignment</a:t>
            </a:r>
            <a:r>
              <a:rPr lang="en-US" dirty="0">
                <a:ea typeface="+mn-lt"/>
                <a:cs typeface="+mn-lt"/>
              </a:rPr>
              <a:t>.</a:t>
            </a:r>
            <a:endParaRPr lang="en-US" dirty="0">
              <a:cs typeface="Arial" panose="020B0604020202020204" pitchFamily="34" charset="0"/>
            </a:endParaRPr>
          </a:p>
          <a:p>
            <a:pPr marL="742950" lvl="1" indent="-228600">
              <a:lnSpc>
                <a:spcPct val="90000"/>
              </a:lnSpc>
              <a:spcAft>
                <a:spcPts val="600"/>
              </a:spcAft>
              <a:buFont typeface="Arial" panose="020B0604020202020204" pitchFamily="34" charset="0"/>
              <a:buChar char="•"/>
            </a:pPr>
            <a:endParaRPr lang="en-US" dirty="0">
              <a:cs typeface="Arial" panose="020B0604020202020204" pitchFamily="34" charset="0"/>
            </a:endParaRPr>
          </a:p>
        </p:txBody>
      </p:sp>
      <p:pic>
        <p:nvPicPr>
          <p:cNvPr id="3" name="Picture 2" descr="A picture containing silhouette&#10;">
            <a:extLst>
              <a:ext uri="{FF2B5EF4-FFF2-40B4-BE49-F238E27FC236}">
                <a16:creationId xmlns:a16="http://schemas.microsoft.com/office/drawing/2014/main" id="{476FFDA2-1564-4D07-99BB-4ECA2C1DB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32" y="1830846"/>
            <a:ext cx="3196308" cy="3196308"/>
          </a:xfrm>
          <a:prstGeom prst="rect">
            <a:avLst/>
          </a:prstGeom>
        </p:spPr>
      </p:pic>
      <p:sp>
        <p:nvSpPr>
          <p:cNvPr id="9" name="Title 8">
            <a:extLst>
              <a:ext uri="{FF2B5EF4-FFF2-40B4-BE49-F238E27FC236}">
                <a16:creationId xmlns:a16="http://schemas.microsoft.com/office/drawing/2014/main" id="{58D511CC-A2FF-4FB3-93FD-5D62627CD8D6}"/>
              </a:ext>
            </a:extLst>
          </p:cNvPr>
          <p:cNvSpPr txBox="1">
            <a:spLocks noGrp="1"/>
          </p:cNvSpPr>
          <p:nvPr>
            <p:ph type="title"/>
          </p:nvPr>
        </p:nvSpPr>
        <p:spPr>
          <a:xfrm>
            <a:off x="426000" y="276326"/>
            <a:ext cx="11340000" cy="6049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n-US" b="0" i="0" u="none" strike="noStrike" kern="1200" cap="none" spc="0" normalizeH="0" baseline="0" noProof="0" dirty="0">
                <a:ln>
                  <a:noFill/>
                </a:ln>
                <a:effectLst/>
                <a:uLnTx/>
                <a:uFillTx/>
                <a:latin typeface="Arial Black" panose="020B0A04020102020204" pitchFamily="34" charset="0"/>
                <a:ea typeface="+mj-ea"/>
                <a:cs typeface="+mj-cs"/>
              </a:rPr>
              <a:t>Generic SEID # 9999999999</a:t>
            </a:r>
          </a:p>
        </p:txBody>
      </p:sp>
    </p:spTree>
    <p:extLst>
      <p:ext uri="{BB962C8B-B14F-4D97-AF65-F5344CB8AC3E}">
        <p14:creationId xmlns:p14="http://schemas.microsoft.com/office/powerpoint/2010/main" val="2675476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87689-6709-CD47-B6ED-028FA4C58D01}"/>
              </a:ext>
            </a:extLst>
          </p:cNvPr>
          <p:cNvSpPr>
            <a:spLocks noGrp="1"/>
          </p:cNvSpPr>
          <p:nvPr>
            <p:ph idx="14"/>
          </p:nvPr>
        </p:nvSpPr>
        <p:spPr>
          <a:xfrm>
            <a:off x="432001" y="1943999"/>
            <a:ext cx="2634756" cy="4119176"/>
          </a:xfrm>
        </p:spPr>
        <p:txBody>
          <a:bodyPr/>
          <a:lstStyle/>
          <a:p>
            <a:r>
              <a:rPr lang="en-US" dirty="0"/>
              <a:t>College Credit Courses (formerly known as Dual Enrollment)</a:t>
            </a:r>
          </a:p>
          <a:p>
            <a:r>
              <a:rPr lang="en-US" dirty="0"/>
              <a:t>Courses with Field 9.19 - Course Instructional Level Code populated with Code 23 – College Credit Only, or Code 24 – Dual Credit. </a:t>
            </a:r>
          </a:p>
        </p:txBody>
      </p:sp>
      <p:sp>
        <p:nvSpPr>
          <p:cNvPr id="3" name="Content Placeholder 2">
            <a:extLst>
              <a:ext uri="{FF2B5EF4-FFF2-40B4-BE49-F238E27FC236}">
                <a16:creationId xmlns:a16="http://schemas.microsoft.com/office/drawing/2014/main" id="{D14993FC-10E3-2E4B-A012-252D859D43A7}"/>
              </a:ext>
            </a:extLst>
          </p:cNvPr>
          <p:cNvSpPr>
            <a:spLocks noGrp="1"/>
          </p:cNvSpPr>
          <p:nvPr>
            <p:ph idx="15"/>
          </p:nvPr>
        </p:nvSpPr>
        <p:spPr>
          <a:xfrm>
            <a:off x="3348111" y="1943999"/>
            <a:ext cx="4389120" cy="4119176"/>
          </a:xfrm>
        </p:spPr>
        <p:txBody>
          <a:bodyPr/>
          <a:lstStyle/>
          <a:p>
            <a:pPr marL="0" indent="0">
              <a:buNone/>
            </a:pPr>
            <a:r>
              <a:rPr lang="en-US" sz="1400" dirty="0"/>
              <a:t>Students are considered for completing a college credit course if they:  </a:t>
            </a:r>
          </a:p>
          <a:p>
            <a:r>
              <a:rPr lang="en-US" sz="1400" dirty="0"/>
              <a:t>Pass a college-level course with a grade of C minus or better (or Pass),  </a:t>
            </a:r>
          </a:p>
          <a:p>
            <a:r>
              <a:rPr lang="en-US" sz="1400" dirty="0"/>
              <a:t>Earn college credits upon completion of the course by the time the students graduate, and </a:t>
            </a:r>
          </a:p>
          <a:p>
            <a:r>
              <a:rPr lang="en-US" sz="1400" dirty="0"/>
              <a:t>Complete a minimum number of semesters, quarters, or trimesters of college coursework.  </a:t>
            </a:r>
          </a:p>
          <a:p>
            <a:pPr marL="0" indent="0">
              <a:buNone/>
            </a:pPr>
            <a:r>
              <a:rPr lang="en-US" sz="1400" dirty="0"/>
              <a:t>College-level courses are those where the LEA/school has courses open for students to enroll in. </a:t>
            </a:r>
            <a:r>
              <a:rPr lang="en-US" sz="1400" b="1" dirty="0"/>
              <a:t>This is not when a student takes a college course independently on their own that has no association or oversight with the school/LEA. </a:t>
            </a:r>
          </a:p>
        </p:txBody>
      </p:sp>
      <p:sp>
        <p:nvSpPr>
          <p:cNvPr id="4" name="Content Placeholder 3">
            <a:extLst>
              <a:ext uri="{FF2B5EF4-FFF2-40B4-BE49-F238E27FC236}">
                <a16:creationId xmlns:a16="http://schemas.microsoft.com/office/drawing/2014/main" id="{94337190-E4E9-9D41-BA36-3DCBE00CEAAF}"/>
              </a:ext>
            </a:extLst>
          </p:cNvPr>
          <p:cNvSpPr>
            <a:spLocks noGrp="1"/>
          </p:cNvSpPr>
          <p:nvPr>
            <p:ph idx="16"/>
          </p:nvPr>
        </p:nvSpPr>
        <p:spPr>
          <a:xfrm>
            <a:off x="8159262" y="1943999"/>
            <a:ext cx="3612738" cy="4119176"/>
          </a:xfrm>
        </p:spPr>
        <p:txBody>
          <a:bodyPr/>
          <a:lstStyle/>
          <a:p>
            <a:pPr marL="0" indent="0">
              <a:buNone/>
            </a:pPr>
            <a:r>
              <a:rPr lang="en-US" sz="1400" dirty="0"/>
              <a:t>These courses may be in either academic disciplines (e.g., English) or CTE disciplines (e.g., welding). Physical education courses are not counted. The courses do not have to be taken in sequential order. For example, three classes taken during one fall quarter will be counted as completing three quarters of college coursework. One class taken during the fall semester and one class taken during the spring semester will be counted as completing two semesters of college coursework.  </a:t>
            </a:r>
          </a:p>
          <a:p>
            <a:pPr marL="0" indent="0">
              <a:buNone/>
            </a:pPr>
            <a:r>
              <a:rPr lang="en-US" sz="1400" dirty="0"/>
              <a:t>Year-long and summer courses are also included in this measure. One full year term is equivalent to one semester. One summer term is equivalent to one quarter.</a:t>
            </a:r>
          </a:p>
          <a:p>
            <a:pPr marL="0" indent="0">
              <a:buNone/>
            </a:pPr>
            <a:endParaRPr lang="en-US" sz="1500" dirty="0"/>
          </a:p>
        </p:txBody>
      </p:sp>
      <p:sp>
        <p:nvSpPr>
          <p:cNvPr id="5" name="Title 4">
            <a:extLst>
              <a:ext uri="{FF2B5EF4-FFF2-40B4-BE49-F238E27FC236}">
                <a16:creationId xmlns:a16="http://schemas.microsoft.com/office/drawing/2014/main" id="{8AA77485-67EA-DC42-BF8B-CFFBA8BC3968}"/>
              </a:ext>
            </a:extLst>
          </p:cNvPr>
          <p:cNvSpPr>
            <a:spLocks noGrp="1"/>
          </p:cNvSpPr>
          <p:nvPr>
            <p:ph type="title"/>
          </p:nvPr>
        </p:nvSpPr>
        <p:spPr>
          <a:xfrm>
            <a:off x="432000" y="432000"/>
            <a:ext cx="11340000" cy="432000"/>
          </a:xfrm>
        </p:spPr>
        <p:txBody>
          <a:bodyPr/>
          <a:lstStyle/>
          <a:p>
            <a:r>
              <a:rPr lang="en-US" dirty="0"/>
              <a:t>Reporting College Credit Courses Code 23 or 24</a:t>
            </a:r>
          </a:p>
        </p:txBody>
      </p:sp>
      <p:sp>
        <p:nvSpPr>
          <p:cNvPr id="6" name="Content Placeholder 5">
            <a:extLst>
              <a:ext uri="{FF2B5EF4-FFF2-40B4-BE49-F238E27FC236}">
                <a16:creationId xmlns:a16="http://schemas.microsoft.com/office/drawing/2014/main" id="{FD770681-3FB4-BF45-AE44-107D414C3906}"/>
              </a:ext>
            </a:extLst>
          </p:cNvPr>
          <p:cNvSpPr>
            <a:spLocks noGrp="1"/>
          </p:cNvSpPr>
          <p:nvPr>
            <p:ph idx="1"/>
          </p:nvPr>
        </p:nvSpPr>
        <p:spPr>
          <a:xfrm>
            <a:off x="420000" y="1223999"/>
            <a:ext cx="2646757" cy="720000"/>
          </a:xfrm>
          <a:solidFill>
            <a:srgbClr val="FF735D"/>
          </a:solidFill>
        </p:spPr>
        <p:txBody>
          <a:bodyPr/>
          <a:lstStyle/>
          <a:p>
            <a:r>
              <a:rPr lang="en-US" b="1" dirty="0"/>
              <a:t>ISSUE</a:t>
            </a:r>
          </a:p>
        </p:txBody>
      </p:sp>
      <p:sp>
        <p:nvSpPr>
          <p:cNvPr id="7" name="Footer Placeholder 6">
            <a:extLst>
              <a:ext uri="{FF2B5EF4-FFF2-40B4-BE49-F238E27FC236}">
                <a16:creationId xmlns:a16="http://schemas.microsoft.com/office/drawing/2014/main" id="{2F786F87-3D62-6846-BC62-797A5C8D9E6B}"/>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BD278D-0367-B642-86F6-926339C05068}"/>
              </a:ext>
            </a:extLst>
          </p:cNvPr>
          <p:cNvSpPr>
            <a:spLocks noGrp="1"/>
          </p:cNvSpPr>
          <p:nvPr>
            <p:ph type="sldNum" sz="quarter" idx="11"/>
          </p:nvPr>
        </p:nvSpPr>
        <p:spPr/>
        <p:txBody>
          <a:bodyPr/>
          <a:lstStyle/>
          <a:p>
            <a:fld id="{4B73C415-D670-4716-A5EC-CC4D52CA2BAC}" type="slidenum">
              <a:rPr lang="en-US" noProof="0" smtClean="0"/>
              <a:pPr/>
              <a:t>23</a:t>
            </a:fld>
            <a:endParaRPr lang="en-US" noProof="0" dirty="0"/>
          </a:p>
        </p:txBody>
      </p:sp>
      <p:sp>
        <p:nvSpPr>
          <p:cNvPr id="9" name="Content Placeholder 8">
            <a:extLst>
              <a:ext uri="{FF2B5EF4-FFF2-40B4-BE49-F238E27FC236}">
                <a16:creationId xmlns:a16="http://schemas.microsoft.com/office/drawing/2014/main" id="{12098775-5058-954B-B410-A56948F66F9E}"/>
              </a:ext>
            </a:extLst>
          </p:cNvPr>
          <p:cNvSpPr>
            <a:spLocks noGrp="1"/>
          </p:cNvSpPr>
          <p:nvPr>
            <p:ph idx="12"/>
          </p:nvPr>
        </p:nvSpPr>
        <p:spPr>
          <a:xfrm>
            <a:off x="3348111" y="1223999"/>
            <a:ext cx="4389120" cy="720000"/>
          </a:xfrm>
          <a:solidFill>
            <a:srgbClr val="42C1BD"/>
          </a:solidFill>
        </p:spPr>
        <p:txBody>
          <a:bodyPr/>
          <a:lstStyle/>
          <a:p>
            <a:r>
              <a:rPr lang="en-US" b="1" dirty="0"/>
              <a:t>WHY THIS HAPPENS</a:t>
            </a:r>
            <a:endParaRPr lang="en-US" dirty="0"/>
          </a:p>
        </p:txBody>
      </p:sp>
      <p:sp>
        <p:nvSpPr>
          <p:cNvPr id="10" name="Content Placeholder 9">
            <a:extLst>
              <a:ext uri="{FF2B5EF4-FFF2-40B4-BE49-F238E27FC236}">
                <a16:creationId xmlns:a16="http://schemas.microsoft.com/office/drawing/2014/main" id="{E4D31CFB-B396-B646-AFA5-FB12AD7CF940}"/>
              </a:ext>
            </a:extLst>
          </p:cNvPr>
          <p:cNvSpPr>
            <a:spLocks noGrp="1"/>
          </p:cNvSpPr>
          <p:nvPr>
            <p:ph idx="13"/>
          </p:nvPr>
        </p:nvSpPr>
        <p:spPr>
          <a:xfrm>
            <a:off x="8159262" y="1223999"/>
            <a:ext cx="3612738" cy="720000"/>
          </a:xfrm>
          <a:solidFill>
            <a:srgbClr val="00B0F0"/>
          </a:solidFill>
        </p:spPr>
        <p:txBody>
          <a:bodyPr/>
          <a:lstStyle/>
          <a:p>
            <a:r>
              <a:rPr lang="en-US" b="1" dirty="0"/>
              <a:t>RESOLUTION</a:t>
            </a:r>
          </a:p>
        </p:txBody>
      </p:sp>
    </p:spTree>
    <p:extLst>
      <p:ext uri="{BB962C8B-B14F-4D97-AF65-F5344CB8AC3E}">
        <p14:creationId xmlns:p14="http://schemas.microsoft.com/office/powerpoint/2010/main" val="251958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87689-6709-CD47-B6ED-028FA4C58D01}"/>
              </a:ext>
            </a:extLst>
          </p:cNvPr>
          <p:cNvSpPr>
            <a:spLocks noGrp="1"/>
          </p:cNvSpPr>
          <p:nvPr>
            <p:ph idx="14"/>
          </p:nvPr>
        </p:nvSpPr>
        <p:spPr>
          <a:xfrm>
            <a:off x="432000" y="2159012"/>
            <a:ext cx="3600000" cy="3631338"/>
          </a:xfrm>
        </p:spPr>
        <p:txBody>
          <a:bodyPr/>
          <a:lstStyle/>
          <a:p>
            <a:r>
              <a:rPr lang="en-US" dirty="0"/>
              <a:t>Teachers of record may be on leave on Census Day and a long- or short-term substitute teacher is teaching on Census Day. </a:t>
            </a:r>
          </a:p>
        </p:txBody>
      </p:sp>
      <p:sp>
        <p:nvSpPr>
          <p:cNvPr id="3" name="Content Placeholder 2">
            <a:extLst>
              <a:ext uri="{FF2B5EF4-FFF2-40B4-BE49-F238E27FC236}">
                <a16:creationId xmlns:a16="http://schemas.microsoft.com/office/drawing/2014/main" id="{D14993FC-10E3-2E4B-A012-252D859D43A7}"/>
              </a:ext>
            </a:extLst>
          </p:cNvPr>
          <p:cNvSpPr>
            <a:spLocks noGrp="1"/>
          </p:cNvSpPr>
          <p:nvPr>
            <p:ph idx="15"/>
          </p:nvPr>
        </p:nvSpPr>
        <p:spPr>
          <a:xfrm>
            <a:off x="4302000" y="2159012"/>
            <a:ext cx="3600000" cy="3631338"/>
          </a:xfrm>
        </p:spPr>
        <p:txBody>
          <a:bodyPr/>
          <a:lstStyle/>
          <a:p>
            <a:r>
              <a:rPr lang="en-US" dirty="0"/>
              <a:t>Which teacher should be reported?</a:t>
            </a:r>
          </a:p>
        </p:txBody>
      </p:sp>
      <p:sp>
        <p:nvSpPr>
          <p:cNvPr id="4" name="Content Placeholder 3">
            <a:extLst>
              <a:ext uri="{FF2B5EF4-FFF2-40B4-BE49-F238E27FC236}">
                <a16:creationId xmlns:a16="http://schemas.microsoft.com/office/drawing/2014/main" id="{94337190-E4E9-9D41-BA36-3DCBE00CEAAF}"/>
              </a:ext>
            </a:extLst>
          </p:cNvPr>
          <p:cNvSpPr>
            <a:spLocks noGrp="1"/>
          </p:cNvSpPr>
          <p:nvPr>
            <p:ph idx="16"/>
          </p:nvPr>
        </p:nvSpPr>
        <p:spPr>
          <a:xfrm>
            <a:off x="8172000" y="2159012"/>
            <a:ext cx="3600000" cy="3631338"/>
          </a:xfrm>
        </p:spPr>
        <p:txBody>
          <a:bodyPr/>
          <a:lstStyle/>
          <a:p>
            <a:r>
              <a:rPr lang="en-US" dirty="0"/>
              <a:t>Always report the teacher of record, even if they are on leave. Substitutes are ONLY reported when there IS NO TEACHER OF RECORD (vacancy).</a:t>
            </a:r>
          </a:p>
          <a:p>
            <a:r>
              <a:rPr lang="en-US" sz="1600" dirty="0"/>
              <a:t>See FAQ:  </a:t>
            </a:r>
            <a:r>
              <a:rPr lang="en-US" sz="1600" dirty="0">
                <a:hlinkClick r:id="rId3" tooltip="Reveal Which teacher should be  reported on the course section record for purposes of Fall 2 reporting if the  teacher of record is on leave or there is no teacher of record on Census Day? content"/>
              </a:rPr>
              <a:t>“Which teacher should be reported on the course section record for purposes of Fall 2 reporting if the teacher of record is on leave or there is no teacher of record on Census Day?</a:t>
            </a:r>
            <a:r>
              <a:rPr lang="en-US" sz="1600" dirty="0"/>
              <a:t>”</a:t>
            </a:r>
          </a:p>
        </p:txBody>
      </p:sp>
      <p:sp>
        <p:nvSpPr>
          <p:cNvPr id="5" name="Title 4">
            <a:extLst>
              <a:ext uri="{FF2B5EF4-FFF2-40B4-BE49-F238E27FC236}">
                <a16:creationId xmlns:a16="http://schemas.microsoft.com/office/drawing/2014/main" id="{8AA77485-67EA-DC42-BF8B-CFFBA8BC3968}"/>
              </a:ext>
            </a:extLst>
          </p:cNvPr>
          <p:cNvSpPr>
            <a:spLocks noGrp="1"/>
          </p:cNvSpPr>
          <p:nvPr>
            <p:ph type="title"/>
          </p:nvPr>
        </p:nvSpPr>
        <p:spPr>
          <a:xfrm>
            <a:off x="432000" y="432000"/>
            <a:ext cx="11340000" cy="432000"/>
          </a:xfrm>
        </p:spPr>
        <p:txBody>
          <a:bodyPr/>
          <a:lstStyle/>
          <a:p>
            <a:r>
              <a:rPr lang="en-US" dirty="0"/>
              <a:t>Teacher of Record</a:t>
            </a:r>
          </a:p>
        </p:txBody>
      </p:sp>
      <p:sp>
        <p:nvSpPr>
          <p:cNvPr id="6" name="Content Placeholder 5">
            <a:extLst>
              <a:ext uri="{FF2B5EF4-FFF2-40B4-BE49-F238E27FC236}">
                <a16:creationId xmlns:a16="http://schemas.microsoft.com/office/drawing/2014/main" id="{FD770681-3FB4-BF45-AE44-107D414C3906}"/>
              </a:ext>
            </a:extLst>
          </p:cNvPr>
          <p:cNvSpPr>
            <a:spLocks noGrp="1"/>
          </p:cNvSpPr>
          <p:nvPr>
            <p:ph idx="1"/>
          </p:nvPr>
        </p:nvSpPr>
        <p:spPr>
          <a:xfrm>
            <a:off x="432000" y="1439012"/>
            <a:ext cx="3600000" cy="720000"/>
          </a:xfrm>
          <a:solidFill>
            <a:srgbClr val="FF735D"/>
          </a:solidFill>
        </p:spPr>
        <p:txBody>
          <a:bodyPr/>
          <a:lstStyle/>
          <a:p>
            <a:r>
              <a:rPr lang="en-US" b="1" dirty="0"/>
              <a:t>ISSUE</a:t>
            </a:r>
          </a:p>
        </p:txBody>
      </p:sp>
      <p:sp>
        <p:nvSpPr>
          <p:cNvPr id="7" name="Footer Placeholder 6">
            <a:extLst>
              <a:ext uri="{FF2B5EF4-FFF2-40B4-BE49-F238E27FC236}">
                <a16:creationId xmlns:a16="http://schemas.microsoft.com/office/drawing/2014/main" id="{2F786F87-3D62-6846-BC62-797A5C8D9E6B}"/>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BD278D-0367-B642-86F6-926339C05068}"/>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sp>
        <p:nvSpPr>
          <p:cNvPr id="9" name="Content Placeholder 8">
            <a:extLst>
              <a:ext uri="{FF2B5EF4-FFF2-40B4-BE49-F238E27FC236}">
                <a16:creationId xmlns:a16="http://schemas.microsoft.com/office/drawing/2014/main" id="{12098775-5058-954B-B410-A56948F66F9E}"/>
              </a:ext>
            </a:extLst>
          </p:cNvPr>
          <p:cNvSpPr>
            <a:spLocks noGrp="1"/>
          </p:cNvSpPr>
          <p:nvPr>
            <p:ph idx="12"/>
          </p:nvPr>
        </p:nvSpPr>
        <p:spPr>
          <a:xfrm>
            <a:off x="4302000" y="1439012"/>
            <a:ext cx="3600000" cy="720000"/>
          </a:xfrm>
          <a:solidFill>
            <a:srgbClr val="42C1BD"/>
          </a:solidFill>
        </p:spPr>
        <p:txBody>
          <a:bodyPr/>
          <a:lstStyle/>
          <a:p>
            <a:r>
              <a:rPr lang="en-US" b="1" dirty="0"/>
              <a:t>QUESTION</a:t>
            </a:r>
            <a:endParaRPr lang="en-US" dirty="0"/>
          </a:p>
        </p:txBody>
      </p:sp>
      <p:sp>
        <p:nvSpPr>
          <p:cNvPr id="10" name="Content Placeholder 9">
            <a:extLst>
              <a:ext uri="{FF2B5EF4-FFF2-40B4-BE49-F238E27FC236}">
                <a16:creationId xmlns:a16="http://schemas.microsoft.com/office/drawing/2014/main" id="{E4D31CFB-B396-B646-AFA5-FB12AD7CF940}"/>
              </a:ext>
            </a:extLst>
          </p:cNvPr>
          <p:cNvSpPr>
            <a:spLocks noGrp="1"/>
          </p:cNvSpPr>
          <p:nvPr>
            <p:ph idx="13"/>
          </p:nvPr>
        </p:nvSpPr>
        <p:spPr>
          <a:xfrm>
            <a:off x="8172000" y="1439012"/>
            <a:ext cx="3600000" cy="720000"/>
          </a:xfrm>
          <a:solidFill>
            <a:srgbClr val="00B0F0"/>
          </a:solidFill>
        </p:spPr>
        <p:txBody>
          <a:bodyPr/>
          <a:lstStyle/>
          <a:p>
            <a:r>
              <a:rPr lang="en-US" b="1" dirty="0"/>
              <a:t>RESOLUTION</a:t>
            </a:r>
          </a:p>
        </p:txBody>
      </p:sp>
    </p:spTree>
    <p:extLst>
      <p:ext uri="{BB962C8B-B14F-4D97-AF65-F5344CB8AC3E}">
        <p14:creationId xmlns:p14="http://schemas.microsoft.com/office/powerpoint/2010/main" val="904027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87689-6709-CD47-B6ED-028FA4C58D01}"/>
              </a:ext>
            </a:extLst>
          </p:cNvPr>
          <p:cNvSpPr>
            <a:spLocks noGrp="1"/>
          </p:cNvSpPr>
          <p:nvPr>
            <p:ph idx="14"/>
          </p:nvPr>
        </p:nvSpPr>
        <p:spPr>
          <a:xfrm>
            <a:off x="432000" y="2159012"/>
            <a:ext cx="3600000" cy="3631338"/>
          </a:xfrm>
        </p:spPr>
        <p:txBody>
          <a:bodyPr/>
          <a:lstStyle/>
          <a:p>
            <a:r>
              <a:rPr lang="en-US" dirty="0"/>
              <a:t>There were exceptions for teachers that were teaching courses but were on local waivers, also known as Local Assignment Options.</a:t>
            </a:r>
          </a:p>
        </p:txBody>
      </p:sp>
      <p:sp>
        <p:nvSpPr>
          <p:cNvPr id="3" name="Content Placeholder 2">
            <a:extLst>
              <a:ext uri="{FF2B5EF4-FFF2-40B4-BE49-F238E27FC236}">
                <a16:creationId xmlns:a16="http://schemas.microsoft.com/office/drawing/2014/main" id="{D14993FC-10E3-2E4B-A012-252D859D43A7}"/>
              </a:ext>
            </a:extLst>
          </p:cNvPr>
          <p:cNvSpPr>
            <a:spLocks noGrp="1"/>
          </p:cNvSpPr>
          <p:nvPr>
            <p:ph idx="15"/>
          </p:nvPr>
        </p:nvSpPr>
        <p:spPr>
          <a:xfrm>
            <a:off x="4302000" y="2159012"/>
            <a:ext cx="3600000" cy="3631338"/>
          </a:xfrm>
        </p:spPr>
        <p:txBody>
          <a:bodyPr/>
          <a:lstStyle/>
          <a:p>
            <a:r>
              <a:rPr lang="en-US" dirty="0"/>
              <a:t>Local Assignment Options were not recorded in the SIS and reported to CALPADS in Fall 2</a:t>
            </a:r>
          </a:p>
          <a:p>
            <a:pPr marL="0" indent="0">
              <a:buNone/>
            </a:pPr>
            <a:endParaRPr lang="en-US" dirty="0"/>
          </a:p>
        </p:txBody>
      </p:sp>
      <p:sp>
        <p:nvSpPr>
          <p:cNvPr id="4" name="Content Placeholder 3">
            <a:extLst>
              <a:ext uri="{FF2B5EF4-FFF2-40B4-BE49-F238E27FC236}">
                <a16:creationId xmlns:a16="http://schemas.microsoft.com/office/drawing/2014/main" id="{94337190-E4E9-9D41-BA36-3DCBE00CEAAF}"/>
              </a:ext>
            </a:extLst>
          </p:cNvPr>
          <p:cNvSpPr>
            <a:spLocks noGrp="1"/>
          </p:cNvSpPr>
          <p:nvPr>
            <p:ph idx="16"/>
          </p:nvPr>
        </p:nvSpPr>
        <p:spPr>
          <a:xfrm>
            <a:off x="8172000" y="2159012"/>
            <a:ext cx="3600000" cy="3631338"/>
          </a:xfrm>
        </p:spPr>
        <p:txBody>
          <a:bodyPr/>
          <a:lstStyle/>
          <a:p>
            <a:r>
              <a:rPr lang="en-US" dirty="0"/>
              <a:t>Determine which teachers are teaching courses on a Local Assignment Option, then ensure they are entered into the appropriate place in the SIS</a:t>
            </a:r>
          </a:p>
        </p:txBody>
      </p:sp>
      <p:sp>
        <p:nvSpPr>
          <p:cNvPr id="5" name="Title 4">
            <a:extLst>
              <a:ext uri="{FF2B5EF4-FFF2-40B4-BE49-F238E27FC236}">
                <a16:creationId xmlns:a16="http://schemas.microsoft.com/office/drawing/2014/main" id="{8AA77485-67EA-DC42-BF8B-CFFBA8BC3968}"/>
              </a:ext>
            </a:extLst>
          </p:cNvPr>
          <p:cNvSpPr>
            <a:spLocks noGrp="1"/>
          </p:cNvSpPr>
          <p:nvPr>
            <p:ph type="title"/>
          </p:nvPr>
        </p:nvSpPr>
        <p:spPr>
          <a:xfrm>
            <a:off x="432000" y="432000"/>
            <a:ext cx="11340000" cy="432000"/>
          </a:xfrm>
        </p:spPr>
        <p:txBody>
          <a:bodyPr/>
          <a:lstStyle/>
          <a:p>
            <a:r>
              <a:rPr lang="en-US" dirty="0"/>
              <a:t>Reporting Local Assignment Options</a:t>
            </a:r>
          </a:p>
        </p:txBody>
      </p:sp>
      <p:sp>
        <p:nvSpPr>
          <p:cNvPr id="6" name="Content Placeholder 5">
            <a:extLst>
              <a:ext uri="{FF2B5EF4-FFF2-40B4-BE49-F238E27FC236}">
                <a16:creationId xmlns:a16="http://schemas.microsoft.com/office/drawing/2014/main" id="{FD770681-3FB4-BF45-AE44-107D414C3906}"/>
              </a:ext>
            </a:extLst>
          </p:cNvPr>
          <p:cNvSpPr>
            <a:spLocks noGrp="1"/>
          </p:cNvSpPr>
          <p:nvPr>
            <p:ph idx="1"/>
          </p:nvPr>
        </p:nvSpPr>
        <p:spPr>
          <a:xfrm>
            <a:off x="432000" y="1439012"/>
            <a:ext cx="3600000" cy="720000"/>
          </a:xfrm>
          <a:solidFill>
            <a:srgbClr val="FF735D"/>
          </a:solidFill>
        </p:spPr>
        <p:txBody>
          <a:bodyPr/>
          <a:lstStyle/>
          <a:p>
            <a:r>
              <a:rPr lang="en-US" b="1" dirty="0"/>
              <a:t>ISSUE</a:t>
            </a:r>
          </a:p>
        </p:txBody>
      </p:sp>
      <p:sp>
        <p:nvSpPr>
          <p:cNvPr id="7" name="Footer Placeholder 6">
            <a:extLst>
              <a:ext uri="{FF2B5EF4-FFF2-40B4-BE49-F238E27FC236}">
                <a16:creationId xmlns:a16="http://schemas.microsoft.com/office/drawing/2014/main" id="{2F786F87-3D62-6846-BC62-797A5C8D9E6B}"/>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BD278D-0367-B642-86F6-926339C05068}"/>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
        <p:nvSpPr>
          <p:cNvPr id="9" name="Content Placeholder 8">
            <a:extLst>
              <a:ext uri="{FF2B5EF4-FFF2-40B4-BE49-F238E27FC236}">
                <a16:creationId xmlns:a16="http://schemas.microsoft.com/office/drawing/2014/main" id="{12098775-5058-954B-B410-A56948F66F9E}"/>
              </a:ext>
            </a:extLst>
          </p:cNvPr>
          <p:cNvSpPr>
            <a:spLocks noGrp="1"/>
          </p:cNvSpPr>
          <p:nvPr>
            <p:ph idx="12"/>
          </p:nvPr>
        </p:nvSpPr>
        <p:spPr>
          <a:xfrm>
            <a:off x="4302000" y="1439012"/>
            <a:ext cx="3600000" cy="720000"/>
          </a:xfrm>
          <a:solidFill>
            <a:srgbClr val="42C1BD"/>
          </a:solidFill>
        </p:spPr>
        <p:txBody>
          <a:bodyPr/>
          <a:lstStyle/>
          <a:p>
            <a:r>
              <a:rPr lang="en-US" b="1" dirty="0"/>
              <a:t>WHY THIS HAPPENS</a:t>
            </a:r>
            <a:endParaRPr lang="en-US" dirty="0"/>
          </a:p>
        </p:txBody>
      </p:sp>
      <p:sp>
        <p:nvSpPr>
          <p:cNvPr id="10" name="Content Placeholder 9">
            <a:extLst>
              <a:ext uri="{FF2B5EF4-FFF2-40B4-BE49-F238E27FC236}">
                <a16:creationId xmlns:a16="http://schemas.microsoft.com/office/drawing/2014/main" id="{E4D31CFB-B396-B646-AFA5-FB12AD7CF940}"/>
              </a:ext>
            </a:extLst>
          </p:cNvPr>
          <p:cNvSpPr>
            <a:spLocks noGrp="1"/>
          </p:cNvSpPr>
          <p:nvPr>
            <p:ph idx="13"/>
          </p:nvPr>
        </p:nvSpPr>
        <p:spPr>
          <a:xfrm>
            <a:off x="8172000" y="1439012"/>
            <a:ext cx="3600000" cy="720000"/>
          </a:xfrm>
          <a:solidFill>
            <a:srgbClr val="00B0F0"/>
          </a:solidFill>
        </p:spPr>
        <p:txBody>
          <a:bodyPr/>
          <a:lstStyle/>
          <a:p>
            <a:r>
              <a:rPr lang="en-US" b="1" dirty="0"/>
              <a:t>RESOLUTION</a:t>
            </a:r>
          </a:p>
        </p:txBody>
      </p:sp>
    </p:spTree>
    <p:extLst>
      <p:ext uri="{BB962C8B-B14F-4D97-AF65-F5344CB8AC3E}">
        <p14:creationId xmlns:p14="http://schemas.microsoft.com/office/powerpoint/2010/main" val="2613564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87689-6709-CD47-B6ED-028FA4C58D01}"/>
              </a:ext>
            </a:extLst>
          </p:cNvPr>
          <p:cNvSpPr>
            <a:spLocks noGrp="1"/>
          </p:cNvSpPr>
          <p:nvPr>
            <p:ph idx="14"/>
          </p:nvPr>
        </p:nvSpPr>
        <p:spPr>
          <a:xfrm>
            <a:off x="432000" y="2159012"/>
            <a:ext cx="3600000" cy="3631338"/>
          </a:xfrm>
        </p:spPr>
        <p:txBody>
          <a:bodyPr/>
          <a:lstStyle/>
          <a:p>
            <a:r>
              <a:rPr lang="en-US" dirty="0"/>
              <a:t>Many exceptions were generated for middle school teachers teaching departmentalized courses.</a:t>
            </a:r>
          </a:p>
        </p:txBody>
      </p:sp>
      <p:sp>
        <p:nvSpPr>
          <p:cNvPr id="3" name="Content Placeholder 2">
            <a:extLst>
              <a:ext uri="{FF2B5EF4-FFF2-40B4-BE49-F238E27FC236}">
                <a16:creationId xmlns:a16="http://schemas.microsoft.com/office/drawing/2014/main" id="{D14993FC-10E3-2E4B-A012-252D859D43A7}"/>
              </a:ext>
            </a:extLst>
          </p:cNvPr>
          <p:cNvSpPr>
            <a:spLocks noGrp="1"/>
          </p:cNvSpPr>
          <p:nvPr>
            <p:ph idx="15"/>
          </p:nvPr>
        </p:nvSpPr>
        <p:spPr>
          <a:xfrm>
            <a:off x="4302000" y="2159012"/>
            <a:ext cx="3600000" cy="3631338"/>
          </a:xfrm>
        </p:spPr>
        <p:txBody>
          <a:bodyPr/>
          <a:lstStyle/>
          <a:p>
            <a:r>
              <a:rPr lang="en-US" dirty="0"/>
              <a:t>Teachers teaching grades 5-8 who have multiple subject credentials are authorized to teach two or more subject areas in a departmentalized setting to the same students in the same day, however the courses were not identified as being part of a middle school core setting in CALPADS.</a:t>
            </a:r>
          </a:p>
        </p:txBody>
      </p:sp>
      <p:sp>
        <p:nvSpPr>
          <p:cNvPr id="4" name="Content Placeholder 3">
            <a:extLst>
              <a:ext uri="{FF2B5EF4-FFF2-40B4-BE49-F238E27FC236}">
                <a16:creationId xmlns:a16="http://schemas.microsoft.com/office/drawing/2014/main" id="{94337190-E4E9-9D41-BA36-3DCBE00CEAAF}"/>
              </a:ext>
            </a:extLst>
          </p:cNvPr>
          <p:cNvSpPr>
            <a:spLocks noGrp="1"/>
          </p:cNvSpPr>
          <p:nvPr>
            <p:ph idx="16"/>
          </p:nvPr>
        </p:nvSpPr>
        <p:spPr>
          <a:xfrm>
            <a:off x="8172000" y="2159012"/>
            <a:ext cx="3600000" cy="3631338"/>
          </a:xfrm>
        </p:spPr>
        <p:txBody>
          <a:bodyPr/>
          <a:lstStyle/>
          <a:p>
            <a:r>
              <a:rPr lang="en-US" dirty="0"/>
              <a:t>Ensure all courses that the teacher is teaching as part of the middle school core are identified with a Middle School Core Setting Indicator of “Y” in the SIS.</a:t>
            </a:r>
          </a:p>
        </p:txBody>
      </p:sp>
      <p:sp>
        <p:nvSpPr>
          <p:cNvPr id="5" name="Title 4">
            <a:extLst>
              <a:ext uri="{FF2B5EF4-FFF2-40B4-BE49-F238E27FC236}">
                <a16:creationId xmlns:a16="http://schemas.microsoft.com/office/drawing/2014/main" id="{8AA77485-67EA-DC42-BF8B-CFFBA8BC3968}"/>
              </a:ext>
            </a:extLst>
          </p:cNvPr>
          <p:cNvSpPr>
            <a:spLocks noGrp="1"/>
          </p:cNvSpPr>
          <p:nvPr>
            <p:ph type="title"/>
          </p:nvPr>
        </p:nvSpPr>
        <p:spPr>
          <a:xfrm>
            <a:off x="432000" y="432000"/>
            <a:ext cx="11340000" cy="432000"/>
          </a:xfrm>
        </p:spPr>
        <p:txBody>
          <a:bodyPr/>
          <a:lstStyle/>
          <a:p>
            <a:r>
              <a:rPr lang="en-US" dirty="0"/>
              <a:t>Reporting Middle School Core Settings</a:t>
            </a:r>
          </a:p>
        </p:txBody>
      </p:sp>
      <p:sp>
        <p:nvSpPr>
          <p:cNvPr id="6" name="Content Placeholder 5">
            <a:extLst>
              <a:ext uri="{FF2B5EF4-FFF2-40B4-BE49-F238E27FC236}">
                <a16:creationId xmlns:a16="http://schemas.microsoft.com/office/drawing/2014/main" id="{FD770681-3FB4-BF45-AE44-107D414C3906}"/>
              </a:ext>
            </a:extLst>
          </p:cNvPr>
          <p:cNvSpPr>
            <a:spLocks noGrp="1"/>
          </p:cNvSpPr>
          <p:nvPr>
            <p:ph idx="1"/>
          </p:nvPr>
        </p:nvSpPr>
        <p:spPr>
          <a:xfrm>
            <a:off x="432000" y="1439012"/>
            <a:ext cx="3600000" cy="720000"/>
          </a:xfrm>
          <a:solidFill>
            <a:srgbClr val="FF735D"/>
          </a:solidFill>
        </p:spPr>
        <p:txBody>
          <a:bodyPr/>
          <a:lstStyle/>
          <a:p>
            <a:r>
              <a:rPr lang="en-US" b="1" dirty="0"/>
              <a:t>ISSUE</a:t>
            </a:r>
          </a:p>
        </p:txBody>
      </p:sp>
      <p:sp>
        <p:nvSpPr>
          <p:cNvPr id="7" name="Footer Placeholder 6">
            <a:extLst>
              <a:ext uri="{FF2B5EF4-FFF2-40B4-BE49-F238E27FC236}">
                <a16:creationId xmlns:a16="http://schemas.microsoft.com/office/drawing/2014/main" id="{2F786F87-3D62-6846-BC62-797A5C8D9E6B}"/>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BD278D-0367-B642-86F6-926339C05068}"/>
              </a:ext>
            </a:extLst>
          </p:cNvPr>
          <p:cNvSpPr>
            <a:spLocks noGrp="1"/>
          </p:cNvSpPr>
          <p:nvPr>
            <p:ph type="sldNum" sz="quarter" idx="11"/>
          </p:nvPr>
        </p:nvSpPr>
        <p:spPr/>
        <p:txBody>
          <a:bodyPr/>
          <a:lstStyle/>
          <a:p>
            <a:fld id="{4B73C415-D670-4716-A5EC-CC4D52CA2BAC}" type="slidenum">
              <a:rPr lang="en-US" noProof="0" smtClean="0"/>
              <a:pPr/>
              <a:t>26</a:t>
            </a:fld>
            <a:endParaRPr lang="en-US" noProof="0" dirty="0"/>
          </a:p>
        </p:txBody>
      </p:sp>
      <p:sp>
        <p:nvSpPr>
          <p:cNvPr id="9" name="Content Placeholder 8">
            <a:extLst>
              <a:ext uri="{FF2B5EF4-FFF2-40B4-BE49-F238E27FC236}">
                <a16:creationId xmlns:a16="http://schemas.microsoft.com/office/drawing/2014/main" id="{12098775-5058-954B-B410-A56948F66F9E}"/>
              </a:ext>
            </a:extLst>
          </p:cNvPr>
          <p:cNvSpPr>
            <a:spLocks noGrp="1"/>
          </p:cNvSpPr>
          <p:nvPr>
            <p:ph idx="12"/>
          </p:nvPr>
        </p:nvSpPr>
        <p:spPr>
          <a:xfrm>
            <a:off x="4302000" y="1439012"/>
            <a:ext cx="3600000" cy="720000"/>
          </a:xfrm>
          <a:solidFill>
            <a:srgbClr val="42C1BD"/>
          </a:solidFill>
        </p:spPr>
        <p:txBody>
          <a:bodyPr/>
          <a:lstStyle/>
          <a:p>
            <a:r>
              <a:rPr lang="en-US" b="1" dirty="0"/>
              <a:t>WHY THIS HAPPENS</a:t>
            </a:r>
            <a:endParaRPr lang="en-US" dirty="0"/>
          </a:p>
        </p:txBody>
      </p:sp>
      <p:sp>
        <p:nvSpPr>
          <p:cNvPr id="10" name="Content Placeholder 9">
            <a:extLst>
              <a:ext uri="{FF2B5EF4-FFF2-40B4-BE49-F238E27FC236}">
                <a16:creationId xmlns:a16="http://schemas.microsoft.com/office/drawing/2014/main" id="{E4D31CFB-B396-B646-AFA5-FB12AD7CF940}"/>
              </a:ext>
            </a:extLst>
          </p:cNvPr>
          <p:cNvSpPr>
            <a:spLocks noGrp="1"/>
          </p:cNvSpPr>
          <p:nvPr>
            <p:ph idx="13"/>
          </p:nvPr>
        </p:nvSpPr>
        <p:spPr>
          <a:xfrm>
            <a:off x="8172000" y="1439012"/>
            <a:ext cx="3600000" cy="720000"/>
          </a:xfrm>
          <a:solidFill>
            <a:srgbClr val="00B0F0"/>
          </a:solidFill>
        </p:spPr>
        <p:txBody>
          <a:bodyPr/>
          <a:lstStyle/>
          <a:p>
            <a:r>
              <a:rPr lang="en-US" b="1" dirty="0"/>
              <a:t>RESOLUTION</a:t>
            </a:r>
          </a:p>
        </p:txBody>
      </p:sp>
    </p:spTree>
    <p:extLst>
      <p:ext uri="{BB962C8B-B14F-4D97-AF65-F5344CB8AC3E}">
        <p14:creationId xmlns:p14="http://schemas.microsoft.com/office/powerpoint/2010/main" val="3492631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87689-6709-CD47-B6ED-028FA4C58D01}"/>
              </a:ext>
            </a:extLst>
          </p:cNvPr>
          <p:cNvSpPr>
            <a:spLocks noGrp="1"/>
          </p:cNvSpPr>
          <p:nvPr>
            <p:ph idx="14"/>
          </p:nvPr>
        </p:nvSpPr>
        <p:spPr>
          <a:xfrm>
            <a:off x="432000" y="2159012"/>
            <a:ext cx="3600000" cy="3631338"/>
          </a:xfrm>
        </p:spPr>
        <p:txBody>
          <a:bodyPr/>
          <a:lstStyle/>
          <a:p>
            <a:r>
              <a:rPr lang="en-US" dirty="0"/>
              <a:t>Many exceptions were generated for teachers who did not have the appropriate English learner (EL) service authorizations.</a:t>
            </a:r>
          </a:p>
        </p:txBody>
      </p:sp>
      <p:sp>
        <p:nvSpPr>
          <p:cNvPr id="3" name="Content Placeholder 2">
            <a:extLst>
              <a:ext uri="{FF2B5EF4-FFF2-40B4-BE49-F238E27FC236}">
                <a16:creationId xmlns:a16="http://schemas.microsoft.com/office/drawing/2014/main" id="{D14993FC-10E3-2E4B-A012-252D859D43A7}"/>
              </a:ext>
            </a:extLst>
          </p:cNvPr>
          <p:cNvSpPr>
            <a:spLocks noGrp="1"/>
          </p:cNvSpPr>
          <p:nvPr>
            <p:ph idx="15"/>
          </p:nvPr>
        </p:nvSpPr>
        <p:spPr>
          <a:xfrm>
            <a:off x="4302000" y="2159012"/>
            <a:ext cx="3600000" cy="3631338"/>
          </a:xfrm>
        </p:spPr>
        <p:txBody>
          <a:bodyPr/>
          <a:lstStyle/>
          <a:p>
            <a:r>
              <a:rPr lang="en-US" dirty="0"/>
              <a:t>In CALPADS, if there are ELs enrolled in a course, LEAs are REQUIRED to populate an EL Service Code, however, in some cases, the teacher is not authorized to provide that EL service.</a:t>
            </a:r>
          </a:p>
        </p:txBody>
      </p:sp>
      <p:sp>
        <p:nvSpPr>
          <p:cNvPr id="4" name="Content Placeholder 3">
            <a:extLst>
              <a:ext uri="{FF2B5EF4-FFF2-40B4-BE49-F238E27FC236}">
                <a16:creationId xmlns:a16="http://schemas.microsoft.com/office/drawing/2014/main" id="{94337190-E4E9-9D41-BA36-3DCBE00CEAAF}"/>
              </a:ext>
            </a:extLst>
          </p:cNvPr>
          <p:cNvSpPr>
            <a:spLocks noGrp="1"/>
          </p:cNvSpPr>
          <p:nvPr>
            <p:ph idx="16"/>
          </p:nvPr>
        </p:nvSpPr>
        <p:spPr>
          <a:xfrm>
            <a:off x="8172000" y="2159012"/>
            <a:ext cx="3600000" cy="3631338"/>
          </a:xfrm>
        </p:spPr>
        <p:txBody>
          <a:bodyPr/>
          <a:lstStyle/>
          <a:p>
            <a:r>
              <a:rPr lang="en-US" dirty="0"/>
              <a:t>Ensure that the EL services reported on the course reflect all EL services that are being PROVIDED in the course for all ELs</a:t>
            </a:r>
          </a:p>
          <a:p>
            <a:r>
              <a:rPr lang="en-US" dirty="0"/>
              <a:t>If the teacher is not providing ANY EL services (and is not authorized to do so), then report Education Service Code 5 – No English Learner Services.</a:t>
            </a:r>
          </a:p>
        </p:txBody>
      </p:sp>
      <p:sp>
        <p:nvSpPr>
          <p:cNvPr id="5" name="Title 4">
            <a:extLst>
              <a:ext uri="{FF2B5EF4-FFF2-40B4-BE49-F238E27FC236}">
                <a16:creationId xmlns:a16="http://schemas.microsoft.com/office/drawing/2014/main" id="{8AA77485-67EA-DC42-BF8B-CFFBA8BC3968}"/>
              </a:ext>
            </a:extLst>
          </p:cNvPr>
          <p:cNvSpPr>
            <a:spLocks noGrp="1"/>
          </p:cNvSpPr>
          <p:nvPr>
            <p:ph type="title"/>
          </p:nvPr>
        </p:nvSpPr>
        <p:spPr>
          <a:xfrm>
            <a:off x="432000" y="432000"/>
            <a:ext cx="11340000" cy="432000"/>
          </a:xfrm>
        </p:spPr>
        <p:txBody>
          <a:bodyPr/>
          <a:lstStyle/>
          <a:p>
            <a:r>
              <a:rPr lang="en-US" dirty="0"/>
              <a:t>Reporting English Learner Services</a:t>
            </a:r>
          </a:p>
        </p:txBody>
      </p:sp>
      <p:sp>
        <p:nvSpPr>
          <p:cNvPr id="6" name="Content Placeholder 5">
            <a:extLst>
              <a:ext uri="{FF2B5EF4-FFF2-40B4-BE49-F238E27FC236}">
                <a16:creationId xmlns:a16="http://schemas.microsoft.com/office/drawing/2014/main" id="{FD770681-3FB4-BF45-AE44-107D414C3906}"/>
              </a:ext>
            </a:extLst>
          </p:cNvPr>
          <p:cNvSpPr>
            <a:spLocks noGrp="1"/>
          </p:cNvSpPr>
          <p:nvPr>
            <p:ph idx="1"/>
          </p:nvPr>
        </p:nvSpPr>
        <p:spPr>
          <a:xfrm>
            <a:off x="432000" y="1439012"/>
            <a:ext cx="3600000" cy="720000"/>
          </a:xfrm>
          <a:solidFill>
            <a:srgbClr val="FF735D"/>
          </a:solidFill>
        </p:spPr>
        <p:txBody>
          <a:bodyPr/>
          <a:lstStyle/>
          <a:p>
            <a:r>
              <a:rPr lang="en-US" b="1" dirty="0"/>
              <a:t>ISSUE</a:t>
            </a:r>
          </a:p>
        </p:txBody>
      </p:sp>
      <p:sp>
        <p:nvSpPr>
          <p:cNvPr id="7" name="Footer Placeholder 6">
            <a:extLst>
              <a:ext uri="{FF2B5EF4-FFF2-40B4-BE49-F238E27FC236}">
                <a16:creationId xmlns:a16="http://schemas.microsoft.com/office/drawing/2014/main" id="{2F786F87-3D62-6846-BC62-797A5C8D9E6B}"/>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BD278D-0367-B642-86F6-926339C05068}"/>
              </a:ext>
            </a:extLst>
          </p:cNvPr>
          <p:cNvSpPr>
            <a:spLocks noGrp="1"/>
          </p:cNvSpPr>
          <p:nvPr>
            <p:ph type="sldNum" sz="quarter" idx="11"/>
          </p:nvPr>
        </p:nvSpPr>
        <p:spPr/>
        <p:txBody>
          <a:bodyPr/>
          <a:lstStyle/>
          <a:p>
            <a:fld id="{4B73C415-D670-4716-A5EC-CC4D52CA2BAC}" type="slidenum">
              <a:rPr lang="en-US" noProof="0" smtClean="0"/>
              <a:pPr/>
              <a:t>27</a:t>
            </a:fld>
            <a:endParaRPr lang="en-US" noProof="0" dirty="0"/>
          </a:p>
        </p:txBody>
      </p:sp>
      <p:sp>
        <p:nvSpPr>
          <p:cNvPr id="9" name="Content Placeholder 8">
            <a:extLst>
              <a:ext uri="{FF2B5EF4-FFF2-40B4-BE49-F238E27FC236}">
                <a16:creationId xmlns:a16="http://schemas.microsoft.com/office/drawing/2014/main" id="{12098775-5058-954B-B410-A56948F66F9E}"/>
              </a:ext>
            </a:extLst>
          </p:cNvPr>
          <p:cNvSpPr>
            <a:spLocks noGrp="1"/>
          </p:cNvSpPr>
          <p:nvPr>
            <p:ph idx="12"/>
          </p:nvPr>
        </p:nvSpPr>
        <p:spPr>
          <a:xfrm>
            <a:off x="4302000" y="1439012"/>
            <a:ext cx="3600000" cy="720000"/>
          </a:xfrm>
          <a:solidFill>
            <a:srgbClr val="42C1BD"/>
          </a:solidFill>
        </p:spPr>
        <p:txBody>
          <a:bodyPr/>
          <a:lstStyle/>
          <a:p>
            <a:r>
              <a:rPr lang="en-US" b="1" dirty="0"/>
              <a:t>WHY THIS HAPPENS</a:t>
            </a:r>
            <a:endParaRPr lang="en-US" dirty="0"/>
          </a:p>
        </p:txBody>
      </p:sp>
      <p:sp>
        <p:nvSpPr>
          <p:cNvPr id="10" name="Content Placeholder 9">
            <a:extLst>
              <a:ext uri="{FF2B5EF4-FFF2-40B4-BE49-F238E27FC236}">
                <a16:creationId xmlns:a16="http://schemas.microsoft.com/office/drawing/2014/main" id="{E4D31CFB-B396-B646-AFA5-FB12AD7CF940}"/>
              </a:ext>
            </a:extLst>
          </p:cNvPr>
          <p:cNvSpPr>
            <a:spLocks noGrp="1"/>
          </p:cNvSpPr>
          <p:nvPr>
            <p:ph idx="13"/>
          </p:nvPr>
        </p:nvSpPr>
        <p:spPr>
          <a:xfrm>
            <a:off x="8172000" y="1439012"/>
            <a:ext cx="3600000" cy="720000"/>
          </a:xfrm>
          <a:solidFill>
            <a:srgbClr val="00B0F0"/>
          </a:solidFill>
        </p:spPr>
        <p:txBody>
          <a:bodyPr/>
          <a:lstStyle/>
          <a:p>
            <a:r>
              <a:rPr lang="en-US" b="1" dirty="0"/>
              <a:t>RESOLUTION</a:t>
            </a:r>
          </a:p>
        </p:txBody>
      </p:sp>
    </p:spTree>
    <p:extLst>
      <p:ext uri="{BB962C8B-B14F-4D97-AF65-F5344CB8AC3E}">
        <p14:creationId xmlns:p14="http://schemas.microsoft.com/office/powerpoint/2010/main" val="3368726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187689-6709-CD47-B6ED-028FA4C58D01}"/>
              </a:ext>
            </a:extLst>
          </p:cNvPr>
          <p:cNvSpPr>
            <a:spLocks noGrp="1"/>
          </p:cNvSpPr>
          <p:nvPr>
            <p:ph idx="14"/>
          </p:nvPr>
        </p:nvSpPr>
        <p:spPr>
          <a:xfrm>
            <a:off x="432000" y="2159012"/>
            <a:ext cx="3600000" cy="3631338"/>
          </a:xfrm>
        </p:spPr>
        <p:txBody>
          <a:bodyPr/>
          <a:lstStyle/>
          <a:p>
            <a:pPr marL="0" indent="0">
              <a:buNone/>
            </a:pPr>
            <a:r>
              <a:rPr lang="en-US" dirty="0"/>
              <a:t>Exceptions for staff with:</a:t>
            </a:r>
          </a:p>
          <a:p>
            <a:r>
              <a:rPr lang="en-US" dirty="0"/>
              <a:t>Non-classroom Based Support Assignment (NCBSA) Code 6020 – Other Certificated Non-Instructional Assignment</a:t>
            </a:r>
          </a:p>
        </p:txBody>
      </p:sp>
      <p:sp>
        <p:nvSpPr>
          <p:cNvPr id="3" name="Content Placeholder 2">
            <a:extLst>
              <a:ext uri="{FF2B5EF4-FFF2-40B4-BE49-F238E27FC236}">
                <a16:creationId xmlns:a16="http://schemas.microsoft.com/office/drawing/2014/main" id="{D14993FC-10E3-2E4B-A012-252D859D43A7}"/>
              </a:ext>
            </a:extLst>
          </p:cNvPr>
          <p:cNvSpPr>
            <a:spLocks noGrp="1"/>
          </p:cNvSpPr>
          <p:nvPr>
            <p:ph idx="15"/>
          </p:nvPr>
        </p:nvSpPr>
        <p:spPr>
          <a:xfrm>
            <a:off x="4302000" y="2159012"/>
            <a:ext cx="3600000" cy="3631338"/>
          </a:xfrm>
        </p:spPr>
        <p:txBody>
          <a:bodyPr/>
          <a:lstStyle/>
          <a:p>
            <a:r>
              <a:rPr lang="en-US" dirty="0" err="1"/>
              <a:t>CalSAAS</a:t>
            </a:r>
            <a:r>
              <a:rPr lang="en-US" dirty="0"/>
              <a:t> lacks sufficient information to determine what the assignment actually is, therefore, the use of this code will </a:t>
            </a:r>
            <a:r>
              <a:rPr lang="en-US" b="1" dirty="0"/>
              <a:t>ALWAYS</a:t>
            </a:r>
            <a:r>
              <a:rPr lang="en-US" dirty="0"/>
              <a:t> generate an exception.</a:t>
            </a:r>
          </a:p>
        </p:txBody>
      </p:sp>
      <p:sp>
        <p:nvSpPr>
          <p:cNvPr id="4" name="Content Placeholder 3">
            <a:extLst>
              <a:ext uri="{FF2B5EF4-FFF2-40B4-BE49-F238E27FC236}">
                <a16:creationId xmlns:a16="http://schemas.microsoft.com/office/drawing/2014/main" id="{94337190-E4E9-9D41-BA36-3DCBE00CEAAF}"/>
              </a:ext>
            </a:extLst>
          </p:cNvPr>
          <p:cNvSpPr>
            <a:spLocks noGrp="1"/>
          </p:cNvSpPr>
          <p:nvPr>
            <p:ph idx="16"/>
          </p:nvPr>
        </p:nvSpPr>
        <p:spPr>
          <a:xfrm>
            <a:off x="8172000" y="2159012"/>
            <a:ext cx="3600000" cy="3631338"/>
          </a:xfrm>
        </p:spPr>
        <p:txBody>
          <a:bodyPr/>
          <a:lstStyle/>
          <a:p>
            <a:r>
              <a:rPr lang="en-US" sz="1700" dirty="0"/>
              <a:t>For pull-out or push-in teachers providing instruction:</a:t>
            </a:r>
          </a:p>
          <a:p>
            <a:pPr lvl="1"/>
            <a:r>
              <a:rPr lang="en-US" sz="1500" dirty="0"/>
              <a:t>Report a course section with the appropriate State Course Code.</a:t>
            </a:r>
          </a:p>
          <a:p>
            <a:r>
              <a:rPr lang="en-US" sz="1700" dirty="0"/>
              <a:t>For a staff member in a non-instructional assignment: </a:t>
            </a:r>
          </a:p>
          <a:p>
            <a:pPr lvl="1"/>
            <a:r>
              <a:rPr lang="en-US" sz="1500" dirty="0"/>
              <a:t>If there is no other appropriate NCBSA code, then you will have to provide information to your MA to clear the exception.</a:t>
            </a:r>
          </a:p>
        </p:txBody>
      </p:sp>
      <p:sp>
        <p:nvSpPr>
          <p:cNvPr id="5" name="Title 4">
            <a:extLst>
              <a:ext uri="{FF2B5EF4-FFF2-40B4-BE49-F238E27FC236}">
                <a16:creationId xmlns:a16="http://schemas.microsoft.com/office/drawing/2014/main" id="{8AA77485-67EA-DC42-BF8B-CFFBA8BC3968}"/>
              </a:ext>
            </a:extLst>
          </p:cNvPr>
          <p:cNvSpPr>
            <a:spLocks noGrp="1"/>
          </p:cNvSpPr>
          <p:nvPr>
            <p:ph type="title"/>
          </p:nvPr>
        </p:nvSpPr>
        <p:spPr>
          <a:xfrm>
            <a:off x="432000" y="432000"/>
            <a:ext cx="11340000" cy="432000"/>
          </a:xfrm>
        </p:spPr>
        <p:txBody>
          <a:bodyPr/>
          <a:lstStyle/>
          <a:p>
            <a:r>
              <a:rPr lang="en-US" dirty="0"/>
              <a:t>Reporting </a:t>
            </a:r>
            <a:r>
              <a:rPr lang="en-US" dirty="0" err="1"/>
              <a:t>Nonclassroom</a:t>
            </a:r>
            <a:r>
              <a:rPr lang="en-US" dirty="0"/>
              <a:t> Based or Support Assignment Code 6020</a:t>
            </a:r>
          </a:p>
        </p:txBody>
      </p:sp>
      <p:sp>
        <p:nvSpPr>
          <p:cNvPr id="6" name="Content Placeholder 5">
            <a:extLst>
              <a:ext uri="{FF2B5EF4-FFF2-40B4-BE49-F238E27FC236}">
                <a16:creationId xmlns:a16="http://schemas.microsoft.com/office/drawing/2014/main" id="{FD770681-3FB4-BF45-AE44-107D414C3906}"/>
              </a:ext>
            </a:extLst>
          </p:cNvPr>
          <p:cNvSpPr>
            <a:spLocks noGrp="1"/>
          </p:cNvSpPr>
          <p:nvPr>
            <p:ph idx="1"/>
          </p:nvPr>
        </p:nvSpPr>
        <p:spPr>
          <a:xfrm>
            <a:off x="432000" y="1439012"/>
            <a:ext cx="3600000" cy="720000"/>
          </a:xfrm>
          <a:solidFill>
            <a:srgbClr val="FF735D"/>
          </a:solidFill>
        </p:spPr>
        <p:txBody>
          <a:bodyPr/>
          <a:lstStyle/>
          <a:p>
            <a:r>
              <a:rPr lang="en-US" b="1" dirty="0"/>
              <a:t>ISSUE</a:t>
            </a:r>
          </a:p>
        </p:txBody>
      </p:sp>
      <p:sp>
        <p:nvSpPr>
          <p:cNvPr id="7" name="Footer Placeholder 6">
            <a:extLst>
              <a:ext uri="{FF2B5EF4-FFF2-40B4-BE49-F238E27FC236}">
                <a16:creationId xmlns:a16="http://schemas.microsoft.com/office/drawing/2014/main" id="{2F786F87-3D62-6846-BC62-797A5C8D9E6B}"/>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8" name="Slide Number Placeholder 7">
            <a:extLst>
              <a:ext uri="{FF2B5EF4-FFF2-40B4-BE49-F238E27FC236}">
                <a16:creationId xmlns:a16="http://schemas.microsoft.com/office/drawing/2014/main" id="{19BD278D-0367-B642-86F6-926339C05068}"/>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sp>
        <p:nvSpPr>
          <p:cNvPr id="9" name="Content Placeholder 8">
            <a:extLst>
              <a:ext uri="{FF2B5EF4-FFF2-40B4-BE49-F238E27FC236}">
                <a16:creationId xmlns:a16="http://schemas.microsoft.com/office/drawing/2014/main" id="{12098775-5058-954B-B410-A56948F66F9E}"/>
              </a:ext>
            </a:extLst>
          </p:cNvPr>
          <p:cNvSpPr>
            <a:spLocks noGrp="1"/>
          </p:cNvSpPr>
          <p:nvPr>
            <p:ph idx="12"/>
          </p:nvPr>
        </p:nvSpPr>
        <p:spPr>
          <a:xfrm>
            <a:off x="4302000" y="1439012"/>
            <a:ext cx="3600000" cy="720000"/>
          </a:xfrm>
          <a:solidFill>
            <a:srgbClr val="42C1BD"/>
          </a:solidFill>
        </p:spPr>
        <p:txBody>
          <a:bodyPr/>
          <a:lstStyle/>
          <a:p>
            <a:r>
              <a:rPr lang="en-US" b="1" dirty="0"/>
              <a:t>WHY THIS HAPPENS</a:t>
            </a:r>
            <a:endParaRPr lang="en-US" dirty="0"/>
          </a:p>
        </p:txBody>
      </p:sp>
      <p:sp>
        <p:nvSpPr>
          <p:cNvPr id="10" name="Content Placeholder 9">
            <a:extLst>
              <a:ext uri="{FF2B5EF4-FFF2-40B4-BE49-F238E27FC236}">
                <a16:creationId xmlns:a16="http://schemas.microsoft.com/office/drawing/2014/main" id="{E4D31CFB-B396-B646-AFA5-FB12AD7CF940}"/>
              </a:ext>
            </a:extLst>
          </p:cNvPr>
          <p:cNvSpPr>
            <a:spLocks noGrp="1"/>
          </p:cNvSpPr>
          <p:nvPr>
            <p:ph idx="13"/>
          </p:nvPr>
        </p:nvSpPr>
        <p:spPr>
          <a:xfrm>
            <a:off x="8172000" y="1439012"/>
            <a:ext cx="3600000" cy="720000"/>
          </a:xfrm>
          <a:solidFill>
            <a:srgbClr val="00B0F0"/>
          </a:solidFill>
        </p:spPr>
        <p:txBody>
          <a:bodyPr/>
          <a:lstStyle/>
          <a:p>
            <a:r>
              <a:rPr lang="en-US" b="1" dirty="0"/>
              <a:t>RESOLUTION</a:t>
            </a:r>
          </a:p>
        </p:txBody>
      </p:sp>
    </p:spTree>
    <p:extLst>
      <p:ext uri="{BB962C8B-B14F-4D97-AF65-F5344CB8AC3E}">
        <p14:creationId xmlns:p14="http://schemas.microsoft.com/office/powerpoint/2010/main" val="238022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0AD4-210A-5B45-8C17-4D27E6927437}"/>
              </a:ext>
            </a:extLst>
          </p:cNvPr>
          <p:cNvSpPr>
            <a:spLocks noGrp="1"/>
          </p:cNvSpPr>
          <p:nvPr>
            <p:ph type="title"/>
          </p:nvPr>
        </p:nvSpPr>
        <p:spPr/>
        <p:txBody>
          <a:bodyPr/>
          <a:lstStyle/>
          <a:p>
            <a:r>
              <a:rPr lang="en-US" dirty="0"/>
              <a:t>Fall 2 Assignment Monitoring Resources</a:t>
            </a:r>
          </a:p>
        </p:txBody>
      </p:sp>
      <p:sp>
        <p:nvSpPr>
          <p:cNvPr id="3" name="Content Placeholder 2">
            <a:extLst>
              <a:ext uri="{FF2B5EF4-FFF2-40B4-BE49-F238E27FC236}">
                <a16:creationId xmlns:a16="http://schemas.microsoft.com/office/drawing/2014/main" id="{2CA44A60-31EB-B642-A354-013044831501}"/>
              </a:ext>
            </a:extLst>
          </p:cNvPr>
          <p:cNvSpPr>
            <a:spLocks noGrp="1"/>
          </p:cNvSpPr>
          <p:nvPr>
            <p:ph idx="1"/>
          </p:nvPr>
        </p:nvSpPr>
        <p:spPr>
          <a:xfrm>
            <a:off x="432000" y="1439012"/>
            <a:ext cx="11340000" cy="4351338"/>
          </a:xfrm>
        </p:spPr>
        <p:txBody>
          <a:bodyPr/>
          <a:lstStyle/>
          <a:p>
            <a:r>
              <a:rPr lang="en-US" dirty="0">
                <a:solidFill>
                  <a:schemeClr val="tx1">
                    <a:lumMod val="75000"/>
                    <a:lumOff val="25000"/>
                  </a:schemeClr>
                </a:solidFill>
              </a:rPr>
              <a:t>TAMO Reports - </a:t>
            </a:r>
            <a:r>
              <a:rPr lang="en-US" dirty="0">
                <a:solidFill>
                  <a:schemeClr val="tx1">
                    <a:lumMod val="75000"/>
                    <a:lumOff val="25000"/>
                  </a:schemeClr>
                </a:solidFill>
                <a:hlinkClick r:id="rId2">
                  <a:extLst>
                    <a:ext uri="{A12FA001-AC4F-418D-AE19-62706E023703}">
                      <ahyp:hlinkClr xmlns:ahyp="http://schemas.microsoft.com/office/drawing/2018/hyperlinkcolor" val="tx"/>
                    </a:ext>
                  </a:extLst>
                </a:hlinkClick>
              </a:rPr>
              <a:t>https://www.cde.ca.gov/ds/ad/tamoinfo.asp</a:t>
            </a:r>
            <a:r>
              <a:rPr lang="en-US" dirty="0">
                <a:solidFill>
                  <a:schemeClr val="tx1">
                    <a:lumMod val="75000"/>
                    <a:lumOff val="25000"/>
                  </a:schemeClr>
                </a:solidFill>
              </a:rPr>
              <a:t> </a:t>
            </a:r>
          </a:p>
          <a:p>
            <a:r>
              <a:rPr lang="en-US" dirty="0">
                <a:solidFill>
                  <a:schemeClr val="tx1">
                    <a:lumMod val="75000"/>
                    <a:lumOff val="25000"/>
                  </a:schemeClr>
                </a:solidFill>
              </a:rPr>
              <a:t>PEAT - </a:t>
            </a:r>
            <a:r>
              <a:rPr lang="en-US" dirty="0">
                <a:solidFill>
                  <a:schemeClr val="tx1">
                    <a:lumMod val="75000"/>
                    <a:lumOff val="25000"/>
                  </a:schemeClr>
                </a:solidFill>
                <a:hlinkClick r:id="rId3">
                  <a:extLst>
                    <a:ext uri="{A12FA001-AC4F-418D-AE19-62706E023703}">
                      <ahyp:hlinkClr xmlns:ahyp="http://schemas.microsoft.com/office/drawing/2018/hyperlinkcolor" val="tx"/>
                    </a:ext>
                  </a:extLst>
                </a:hlinkClick>
              </a:rPr>
              <a:t>https://www.cde.ca.gov/pd/ee/peat.asp</a:t>
            </a:r>
            <a:r>
              <a:rPr lang="en-US" dirty="0">
                <a:solidFill>
                  <a:schemeClr val="tx1">
                    <a:lumMod val="75000"/>
                    <a:lumOff val="25000"/>
                  </a:schemeClr>
                </a:solidFill>
              </a:rPr>
              <a:t> </a:t>
            </a:r>
          </a:p>
          <a:p>
            <a:r>
              <a:rPr lang="en-US" dirty="0">
                <a:solidFill>
                  <a:schemeClr val="tx1">
                    <a:lumMod val="75000"/>
                    <a:lumOff val="25000"/>
                  </a:schemeClr>
                </a:solidFill>
              </a:rPr>
              <a:t>CTC Appropriate Credentials - </a:t>
            </a:r>
            <a:r>
              <a:rPr lang="en-US" dirty="0">
                <a:solidFill>
                  <a:schemeClr val="tx1">
                    <a:lumMod val="75000"/>
                    <a:lumOff val="25000"/>
                  </a:schemeClr>
                </a:solidFill>
                <a:hlinkClick r:id="rId4">
                  <a:extLst>
                    <a:ext uri="{A12FA001-AC4F-418D-AE19-62706E023703}">
                      <ahyp:hlinkClr xmlns:ahyp="http://schemas.microsoft.com/office/drawing/2018/hyperlinkcolor" val="tx"/>
                    </a:ext>
                  </a:extLst>
                </a:hlinkClick>
              </a:rPr>
              <a:t>Appropriate Credentials for CALPADS Course Codes</a:t>
            </a:r>
            <a:endParaRPr lang="en-US" dirty="0">
              <a:solidFill>
                <a:schemeClr val="tx1">
                  <a:lumMod val="75000"/>
                  <a:lumOff val="25000"/>
                </a:schemeClr>
              </a:solidFill>
            </a:endParaRPr>
          </a:p>
          <a:p>
            <a:r>
              <a:rPr lang="en-US" dirty="0">
                <a:solidFill>
                  <a:schemeClr val="tx1">
                    <a:lumMod val="75000"/>
                    <a:lumOff val="25000"/>
                  </a:schemeClr>
                </a:solidFill>
              </a:rPr>
              <a:t>Admin assignment manual - </a:t>
            </a:r>
            <a:r>
              <a:rPr lang="en-US" dirty="0">
                <a:solidFill>
                  <a:schemeClr val="tx1">
                    <a:lumMod val="75000"/>
                    <a:lumOff val="25000"/>
                  </a:schemeClr>
                </a:solidFill>
                <a:hlinkClick r:id="rId5">
                  <a:extLst>
                    <a:ext uri="{A12FA001-AC4F-418D-AE19-62706E023703}">
                      <ahyp:hlinkClr xmlns:ahyp="http://schemas.microsoft.com/office/drawing/2018/hyperlinkcolor" val="tx"/>
                    </a:ext>
                  </a:extLst>
                </a:hlinkClick>
              </a:rPr>
              <a:t>https://www.ctc.ca.gov/docs/default-source/credentials/manuals-handbooks/administrator-assignment-manual.pdf</a:t>
            </a:r>
            <a:r>
              <a:rPr lang="en-US" dirty="0">
                <a:solidFill>
                  <a:schemeClr val="tx1">
                    <a:lumMod val="75000"/>
                    <a:lumOff val="25000"/>
                  </a:schemeClr>
                </a:solidFill>
              </a:rPr>
              <a:t> </a:t>
            </a:r>
          </a:p>
          <a:p>
            <a:r>
              <a:rPr lang="en-US" dirty="0">
                <a:solidFill>
                  <a:schemeClr val="tx1">
                    <a:lumMod val="75000"/>
                    <a:lumOff val="25000"/>
                  </a:schemeClr>
                </a:solidFill>
              </a:rPr>
              <a:t>CTC listserv - </a:t>
            </a:r>
            <a:r>
              <a:rPr lang="en-US" dirty="0">
                <a:solidFill>
                  <a:schemeClr val="tx1">
                    <a:lumMod val="75000"/>
                    <a:lumOff val="25000"/>
                  </a:schemeClr>
                </a:solidFill>
                <a:hlinkClick r:id="rId6">
                  <a:extLst>
                    <a:ext uri="{A12FA001-AC4F-418D-AE19-62706E023703}">
                      <ahyp:hlinkClr xmlns:ahyp="http://schemas.microsoft.com/office/drawing/2018/hyperlinkcolor" val="tx"/>
                    </a:ext>
                  </a:extLst>
                </a:hlinkClick>
              </a:rPr>
              <a:t>CTC News Email List (ca.gov)</a:t>
            </a:r>
            <a:endParaRPr lang="en-US" dirty="0">
              <a:solidFill>
                <a:schemeClr val="tx1">
                  <a:lumMod val="75000"/>
                  <a:lumOff val="25000"/>
                </a:schemeClr>
              </a:solidFill>
            </a:endParaRPr>
          </a:p>
          <a:p>
            <a:r>
              <a:rPr lang="en-US" dirty="0">
                <a:solidFill>
                  <a:schemeClr val="tx1">
                    <a:lumMod val="75000"/>
                    <a:lumOff val="25000"/>
                  </a:schemeClr>
                </a:solidFill>
              </a:rPr>
              <a:t>Credential FAQs - </a:t>
            </a:r>
            <a:r>
              <a:rPr lang="en-US" dirty="0">
                <a:solidFill>
                  <a:schemeClr val="tx1">
                    <a:lumMod val="75000"/>
                    <a:lumOff val="25000"/>
                  </a:schemeClr>
                </a:solidFill>
                <a:hlinkClick r:id="rId7">
                  <a:extLst>
                    <a:ext uri="{A12FA001-AC4F-418D-AE19-62706E023703}">
                      <ahyp:hlinkClr xmlns:ahyp="http://schemas.microsoft.com/office/drawing/2018/hyperlinkcolor" val="tx"/>
                    </a:ext>
                  </a:extLst>
                </a:hlinkClick>
              </a:rPr>
              <a:t>https://www.ctc.ca.gov/credentials/faq/faq-general</a:t>
            </a:r>
            <a:r>
              <a:rPr lang="en-US" dirty="0">
                <a:solidFill>
                  <a:schemeClr val="tx1">
                    <a:lumMod val="75000"/>
                    <a:lumOff val="25000"/>
                  </a:schemeClr>
                </a:solidFill>
              </a:rPr>
              <a:t> </a:t>
            </a:r>
          </a:p>
          <a:p>
            <a:endParaRPr lang="en-US" dirty="0"/>
          </a:p>
        </p:txBody>
      </p:sp>
      <p:sp>
        <p:nvSpPr>
          <p:cNvPr id="4" name="Footer Placeholder 3">
            <a:extLst>
              <a:ext uri="{FF2B5EF4-FFF2-40B4-BE49-F238E27FC236}">
                <a16:creationId xmlns:a16="http://schemas.microsoft.com/office/drawing/2014/main" id="{4304E76B-FCE7-4B44-AE08-CF1CFEAFE5A2}"/>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5" name="Slide Number Placeholder 4">
            <a:extLst>
              <a:ext uri="{FF2B5EF4-FFF2-40B4-BE49-F238E27FC236}">
                <a16:creationId xmlns:a16="http://schemas.microsoft.com/office/drawing/2014/main" id="{970312F3-361D-A34B-82C5-52B57390304E}"/>
              </a:ext>
            </a:extLst>
          </p:cNvPr>
          <p:cNvSpPr>
            <a:spLocks noGrp="1"/>
          </p:cNvSpPr>
          <p:nvPr>
            <p:ph type="sldNum" sz="quarter" idx="11"/>
          </p:nvPr>
        </p:nvSpPr>
        <p:spPr/>
        <p:txBody>
          <a:bodyPr/>
          <a:lstStyle/>
          <a:p>
            <a:fld id="{4B73C415-D670-4716-A5EC-CC4D52CA2BAC}" type="slidenum">
              <a:rPr lang="en-US" noProof="0" smtClean="0"/>
              <a:pPr/>
              <a:t>29</a:t>
            </a:fld>
            <a:endParaRPr lang="en-US" noProof="0" dirty="0"/>
          </a:p>
        </p:txBody>
      </p:sp>
    </p:spTree>
    <p:extLst>
      <p:ext uri="{BB962C8B-B14F-4D97-AF65-F5344CB8AC3E}">
        <p14:creationId xmlns:p14="http://schemas.microsoft.com/office/powerpoint/2010/main" val="2025661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Road Map</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Advanced Reporting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a:extLst>
              <a:ext uri="{FF2B5EF4-FFF2-40B4-BE49-F238E27FC236}">
                <a16:creationId xmlns:a16="http://schemas.microsoft.com/office/drawing/2014/main" id="{49136E88-6286-4AC2-BFCD-9EFC7965D54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5628000"/>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5897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err="1"/>
              <a:t>CalSAAS</a:t>
            </a:r>
            <a:r>
              <a:rPr lang="en-US" dirty="0"/>
              <a:t> Support</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fld id="{4B73C415-D670-4716-A5EC-CC4D52CA2BAC}" type="slidenum">
              <a:rPr lang="en-US" noProof="0" smtClean="0"/>
              <a:pPr/>
              <a:t>30</a:t>
            </a:fld>
            <a:endParaRPr lang="en-US" noProof="0" dirty="0"/>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5" name="Content Placeholder 5">
            <a:extLst>
              <a:ext uri="{FF2B5EF4-FFF2-40B4-BE49-F238E27FC236}">
                <a16:creationId xmlns:a16="http://schemas.microsoft.com/office/drawing/2014/main" id="{823F5C71-D341-EA48-87B2-ADE2C3F14457}"/>
              </a:ext>
            </a:extLst>
          </p:cNvPr>
          <p:cNvSpPr txBox="1">
            <a:spLocks/>
          </p:cNvSpPr>
          <p:nvPr/>
        </p:nvSpPr>
        <p:spPr bwMode="auto">
          <a:xfrm>
            <a:off x="582704" y="1198881"/>
            <a:ext cx="11038592" cy="498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a:solidFill>
                  <a:schemeClr val="tx1"/>
                </a:solidFill>
                <a:latin typeface="Arial" charset="0"/>
                <a:cs typeface="Arial" charset="0"/>
              </a:defRPr>
            </a:lvl1pPr>
            <a:lvl2pPr marL="742950" indent="-285750">
              <a:defRPr sz="3200">
                <a:solidFill>
                  <a:schemeClr val="tx1"/>
                </a:solidFill>
                <a:latin typeface="Arial" charset="0"/>
                <a:cs typeface="Arial" charset="0"/>
              </a:defRPr>
            </a:lvl2pPr>
            <a:lvl3pPr marL="1143000" indent="-228600">
              <a:defRPr sz="3200">
                <a:solidFill>
                  <a:schemeClr val="tx1"/>
                </a:solidFill>
                <a:latin typeface="Arial" charset="0"/>
                <a:cs typeface="Arial" charset="0"/>
              </a:defRPr>
            </a:lvl3pPr>
            <a:lvl4pPr marL="1600200" indent="-228600">
              <a:defRPr sz="3200">
                <a:solidFill>
                  <a:schemeClr val="tx1"/>
                </a:solidFill>
                <a:latin typeface="Arial" charset="0"/>
                <a:cs typeface="Arial" charset="0"/>
              </a:defRPr>
            </a:lvl4pPr>
            <a:lvl5pPr marL="2057400" indent="-22860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r>
              <a:rPr lang="en-US" dirty="0"/>
              <a:t>Where to Direct Assignment Monitoring Questions</a:t>
            </a:r>
          </a:p>
          <a:p>
            <a:endParaRPr lang="en-US" dirty="0"/>
          </a:p>
          <a:p>
            <a:pPr marL="457200" indent="-457200">
              <a:buFont typeface="+mj-lt"/>
              <a:buAutoNum type="arabicPeriod"/>
            </a:pPr>
            <a:r>
              <a:rPr lang="en-US" sz="2400" dirty="0"/>
              <a:t>LEAs should direct questions to their monitoring authority:</a:t>
            </a:r>
          </a:p>
          <a:p>
            <a:pPr lvl="1">
              <a:buFont typeface="Arial" panose="020B0604020202020204" pitchFamily="34" charset="0"/>
              <a:buChar char="•"/>
            </a:pPr>
            <a:r>
              <a:rPr lang="en-US" sz="2400" dirty="0"/>
              <a:t>The monitoring authority for districts is their </a:t>
            </a:r>
            <a:r>
              <a:rPr lang="en-US" sz="2400" b="1" dirty="0"/>
              <a:t>County Office of Education (COE)</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The monitoring authority for charter schools is their </a:t>
            </a:r>
            <a:r>
              <a:rPr lang="en-US" sz="2400" b="1" dirty="0"/>
              <a:t>chartering authority</a:t>
            </a:r>
            <a:r>
              <a:rPr lang="en-US" sz="2400" dirty="0"/>
              <a:t>; this is regardless of:</a:t>
            </a:r>
          </a:p>
          <a:p>
            <a:pPr lvl="2">
              <a:buFont typeface="Arial" panose="020B0604020202020204" pitchFamily="34" charset="0"/>
              <a:buChar char="•"/>
            </a:pPr>
            <a:r>
              <a:rPr lang="en-US" sz="2400" dirty="0"/>
              <a:t>How the charter school is funded (direct funded or locally funded)</a:t>
            </a:r>
          </a:p>
          <a:p>
            <a:pPr lvl="2">
              <a:buFont typeface="Arial" panose="020B0604020202020204" pitchFamily="34" charset="0"/>
              <a:buChar char="•"/>
            </a:pPr>
            <a:r>
              <a:rPr lang="en-US" sz="2400" dirty="0"/>
              <a:t>How the charter school reports data to CALPADS (independently reporting or through authorizing LEA)</a:t>
            </a:r>
          </a:p>
        </p:txBody>
      </p:sp>
    </p:spTree>
    <p:extLst>
      <p:ext uri="{BB962C8B-B14F-4D97-AF65-F5344CB8AC3E}">
        <p14:creationId xmlns:p14="http://schemas.microsoft.com/office/powerpoint/2010/main" val="2165125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normAutofit fontScale="90000"/>
          </a:bodyPr>
          <a:lstStyle/>
          <a:p>
            <a:r>
              <a:rPr lang="en-US" dirty="0" err="1"/>
              <a:t>CalSAAS</a:t>
            </a:r>
            <a:r>
              <a:rPr lang="en-US" dirty="0"/>
              <a:t> Support Cont.</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fld id="{4B73C415-D670-4716-A5EC-CC4D52CA2BAC}" type="slidenum">
              <a:rPr lang="en-US" noProof="0" smtClean="0"/>
              <a:pPr/>
              <a:t>31</a:t>
            </a:fld>
            <a:endParaRPr lang="en-US" noProof="0" dirty="0"/>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5" name="Content Placeholder 5">
            <a:extLst>
              <a:ext uri="{FF2B5EF4-FFF2-40B4-BE49-F238E27FC236}">
                <a16:creationId xmlns:a16="http://schemas.microsoft.com/office/drawing/2014/main" id="{823F5C71-D341-EA48-87B2-ADE2C3F14457}"/>
              </a:ext>
            </a:extLst>
          </p:cNvPr>
          <p:cNvSpPr txBox="1">
            <a:spLocks/>
          </p:cNvSpPr>
          <p:nvPr/>
        </p:nvSpPr>
        <p:spPr bwMode="auto">
          <a:xfrm>
            <a:off x="706368" y="1676401"/>
            <a:ext cx="10042912" cy="400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a:solidFill>
                  <a:schemeClr val="tx1"/>
                </a:solidFill>
                <a:latin typeface="Arial" charset="0"/>
                <a:cs typeface="Arial" charset="0"/>
              </a:defRPr>
            </a:lvl1pPr>
            <a:lvl2pPr marL="742950" indent="-285750">
              <a:defRPr sz="3200">
                <a:solidFill>
                  <a:schemeClr val="tx1"/>
                </a:solidFill>
                <a:latin typeface="Arial" charset="0"/>
                <a:cs typeface="Arial" charset="0"/>
              </a:defRPr>
            </a:lvl2pPr>
            <a:lvl3pPr marL="1143000" indent="-228600">
              <a:defRPr sz="3200">
                <a:solidFill>
                  <a:schemeClr val="tx1"/>
                </a:solidFill>
                <a:latin typeface="Arial" charset="0"/>
                <a:cs typeface="Arial" charset="0"/>
              </a:defRPr>
            </a:lvl3pPr>
            <a:lvl4pPr marL="1600200" indent="-228600">
              <a:defRPr sz="3200">
                <a:solidFill>
                  <a:schemeClr val="tx1"/>
                </a:solidFill>
                <a:latin typeface="Arial" charset="0"/>
                <a:cs typeface="Arial" charset="0"/>
              </a:defRPr>
            </a:lvl4pPr>
            <a:lvl5pPr marL="2057400" indent="-22860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marL="514350" indent="-514350">
              <a:buFont typeface="+mj-lt"/>
              <a:buAutoNum type="arabicPeriod" startAt="2"/>
            </a:pPr>
            <a:r>
              <a:rPr lang="en-US" dirty="0"/>
              <a:t>Districts, both those that are monitoring authorities and those that are not, should address their </a:t>
            </a:r>
            <a:r>
              <a:rPr lang="en-US" dirty="0" err="1"/>
              <a:t>CalSAAS</a:t>
            </a:r>
            <a:r>
              <a:rPr lang="en-US" dirty="0"/>
              <a:t> questions to their </a:t>
            </a:r>
            <a:r>
              <a:rPr lang="en-US" b="1" dirty="0"/>
              <a:t>COE</a:t>
            </a:r>
          </a:p>
          <a:p>
            <a:pPr marL="514350" indent="-514350">
              <a:buFont typeface="+mj-lt"/>
              <a:buAutoNum type="arabicPeriod" startAt="2"/>
            </a:pPr>
            <a:endParaRPr lang="en-US" dirty="0"/>
          </a:p>
          <a:p>
            <a:pPr marL="514350" indent="-514350">
              <a:buFont typeface="+mj-lt"/>
              <a:buAutoNum type="arabicPeriod" startAt="2"/>
            </a:pPr>
            <a:r>
              <a:rPr lang="en-US" dirty="0"/>
              <a:t>COE Monitoring authorities should direct questions to the </a:t>
            </a:r>
            <a:r>
              <a:rPr lang="en-US" b="1" dirty="0"/>
              <a:t>Commission on Teacher Credentialing</a:t>
            </a:r>
          </a:p>
          <a:p>
            <a:pPr marL="0" indent="0"/>
            <a:endParaRPr lang="en-US" sz="2400" dirty="0"/>
          </a:p>
        </p:txBody>
      </p:sp>
    </p:spTree>
    <p:extLst>
      <p:ext uri="{BB962C8B-B14F-4D97-AF65-F5344CB8AC3E}">
        <p14:creationId xmlns:p14="http://schemas.microsoft.com/office/powerpoint/2010/main" val="2141314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3853" y="0"/>
            <a:ext cx="11738147" cy="6365363"/>
          </a:xfrm>
          <a:prstGeom prst="rect">
            <a:avLst/>
          </a:prstGeom>
          <a:gradFill>
            <a:gsLst>
              <a:gs pos="40000">
                <a:schemeClr val="bg1">
                  <a:alpha val="21000"/>
                  <a:lumMod val="16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32</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Fall 2 - Advanced Reporting and Certification v1.0 - Jan 8, 2026</a:t>
            </a:r>
            <a:endParaRPr lang="en-US" noProof="0" dirty="0"/>
          </a:p>
        </p:txBody>
      </p:sp>
      <p:sp>
        <p:nvSpPr>
          <p:cNvPr id="12" name="Title 1" descr="Common Problem Title">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8" y="2370203"/>
            <a:ext cx="6299682"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Common Problems</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Discuss Fall-2 Common Problems</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08811" y="3883473"/>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13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Fall 2 Common Problems - 1</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fld id="{4B73C415-D670-4716-A5EC-CC4D52CA2BAC}" type="slidenum">
              <a:rPr lang="en-US" noProof="0" smtClean="0"/>
              <a:pPr/>
              <a:t>33</a:t>
            </a:fld>
            <a:endParaRPr lang="en-US" noProof="0" dirty="0"/>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5" name="Content Placeholder 5">
            <a:extLst>
              <a:ext uri="{FF2B5EF4-FFF2-40B4-BE49-F238E27FC236}">
                <a16:creationId xmlns:a16="http://schemas.microsoft.com/office/drawing/2014/main" id="{823F5C71-D341-EA48-87B2-ADE2C3F14457}"/>
              </a:ext>
            </a:extLst>
          </p:cNvPr>
          <p:cNvSpPr txBox="1">
            <a:spLocks/>
          </p:cNvSpPr>
          <p:nvPr/>
        </p:nvSpPr>
        <p:spPr bwMode="auto">
          <a:xfrm>
            <a:off x="767328" y="1301013"/>
            <a:ext cx="9963931" cy="462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a:solidFill>
                  <a:schemeClr val="tx1"/>
                </a:solidFill>
                <a:latin typeface="Arial" charset="0"/>
                <a:cs typeface="Arial" charset="0"/>
              </a:defRPr>
            </a:lvl1pPr>
            <a:lvl2pPr marL="742950" indent="-285750">
              <a:defRPr sz="3200">
                <a:solidFill>
                  <a:schemeClr val="tx1"/>
                </a:solidFill>
                <a:latin typeface="Arial" charset="0"/>
                <a:cs typeface="Arial" charset="0"/>
              </a:defRPr>
            </a:lvl2pPr>
            <a:lvl3pPr marL="1143000" indent="-228600">
              <a:defRPr sz="3200">
                <a:solidFill>
                  <a:schemeClr val="tx1"/>
                </a:solidFill>
                <a:latin typeface="Arial" charset="0"/>
                <a:cs typeface="Arial" charset="0"/>
              </a:defRPr>
            </a:lvl3pPr>
            <a:lvl4pPr marL="1600200" indent="-228600">
              <a:defRPr sz="3200">
                <a:solidFill>
                  <a:schemeClr val="tx1"/>
                </a:solidFill>
                <a:latin typeface="Arial" charset="0"/>
                <a:cs typeface="Arial" charset="0"/>
              </a:defRPr>
            </a:lvl4pPr>
            <a:lvl5pPr marL="2057400" indent="-22860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lvl="0"/>
            <a:r>
              <a:rPr lang="en-US" sz="2800" b="1" dirty="0">
                <a:latin typeface="+mn-lt"/>
              </a:rPr>
              <a:t>SASS0118 </a:t>
            </a:r>
          </a:p>
          <a:p>
            <a:pPr lvl="0"/>
            <a:endParaRPr lang="en-US" sz="2800" dirty="0">
              <a:latin typeface="+mn-lt"/>
            </a:endParaRPr>
          </a:p>
          <a:p>
            <a:pPr marL="7938" lvl="0" indent="-7938"/>
            <a:r>
              <a:rPr lang="en-US" sz="2800" dirty="0">
                <a:latin typeface="+mn-lt"/>
              </a:rPr>
              <a:t>Staff Job Classification FTE Percentage for a staff member must be greater than or equal to 1.</a:t>
            </a:r>
          </a:p>
          <a:p>
            <a:pPr lvl="0"/>
            <a:endParaRPr lang="en-US" sz="2800" dirty="0">
              <a:latin typeface="+mn-lt"/>
            </a:endParaRPr>
          </a:p>
          <a:p>
            <a:pPr lvl="0"/>
            <a:r>
              <a:rPr lang="en-US" sz="2800" b="1" dirty="0">
                <a:latin typeface="+mn-lt"/>
              </a:rPr>
              <a:t>Solution</a:t>
            </a:r>
          </a:p>
          <a:p>
            <a:pPr marL="0" lvl="0" indent="0"/>
            <a:r>
              <a:rPr lang="en-US" sz="2800" dirty="0">
                <a:latin typeface="+mn-lt"/>
              </a:rPr>
              <a:t>Verify that Staff Job Classification FTE Percentage for all staff member is greater than or equal to 1.0 including employees on leave.</a:t>
            </a:r>
          </a:p>
        </p:txBody>
      </p:sp>
    </p:spTree>
    <p:extLst>
      <p:ext uri="{BB962C8B-B14F-4D97-AF65-F5344CB8AC3E}">
        <p14:creationId xmlns:p14="http://schemas.microsoft.com/office/powerpoint/2010/main" val="3258039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- 2</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34</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5" name="Content Placeholder 5">
            <a:extLst>
              <a:ext uri="{FF2B5EF4-FFF2-40B4-BE49-F238E27FC236}">
                <a16:creationId xmlns:a16="http://schemas.microsoft.com/office/drawing/2014/main" id="{B5DD5E62-263F-0245-880E-2CB14C34E349}"/>
              </a:ext>
            </a:extLst>
          </p:cNvPr>
          <p:cNvSpPr txBox="1">
            <a:spLocks/>
          </p:cNvSpPr>
          <p:nvPr/>
        </p:nvSpPr>
        <p:spPr>
          <a:xfrm>
            <a:off x="642000" y="1375731"/>
            <a:ext cx="11340000" cy="4351338"/>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SASS0685F2</a:t>
            </a:r>
          </a:p>
          <a:p>
            <a:pPr marL="0" indent="0">
              <a:buFont typeface="Arial" panose="020B0604020202020204" pitchFamily="34" charset="0"/>
              <a:buNone/>
            </a:pPr>
            <a:r>
              <a:rPr lang="en-US" sz="2800" dirty="0"/>
              <a:t>Error occurs when a staff assignment is reported for a SEID for which there is no staff demographic record reported (Fatal)</a:t>
            </a:r>
          </a:p>
          <a:p>
            <a:pPr>
              <a:buFont typeface="Wingdings" pitchFamily="2" charset="2"/>
              <a:buNone/>
            </a:pPr>
            <a:endParaRPr lang="en-US" sz="2800" b="1" dirty="0"/>
          </a:p>
          <a:p>
            <a:pPr>
              <a:buFont typeface="Wingdings" pitchFamily="2" charset="2"/>
              <a:buNone/>
            </a:pPr>
            <a:r>
              <a:rPr lang="en-US" sz="2800" b="1" dirty="0">
                <a:solidFill>
                  <a:schemeClr val="tx1"/>
                </a:solidFill>
              </a:rPr>
              <a:t>Solution</a:t>
            </a:r>
          </a:p>
          <a:p>
            <a:pPr marL="0" indent="0">
              <a:buFont typeface="Arial" panose="020B0604020202020204" pitchFamily="34" charset="0"/>
              <a:buNone/>
            </a:pPr>
            <a:r>
              <a:rPr lang="en-US" sz="2800" dirty="0">
                <a:solidFill>
                  <a:schemeClr val="tx1"/>
                </a:solidFill>
              </a:rPr>
              <a:t>Post staff demographic record for the teacher</a:t>
            </a:r>
          </a:p>
          <a:p>
            <a:r>
              <a:rPr lang="en-US" sz="3000" dirty="0">
                <a:solidFill>
                  <a:schemeClr val="tx1"/>
                </a:solidFill>
              </a:rPr>
              <a:t>Verify the staff hire date is on or before information day</a:t>
            </a:r>
          </a:p>
        </p:txBody>
      </p:sp>
    </p:spTree>
    <p:extLst>
      <p:ext uri="{BB962C8B-B14F-4D97-AF65-F5344CB8AC3E}">
        <p14:creationId xmlns:p14="http://schemas.microsoft.com/office/powerpoint/2010/main" val="973375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Fall 2 Common Problems - 3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fld id="{4B73C415-D670-4716-A5EC-CC4D52CA2BAC}" type="slidenum">
              <a:rPr lang="en-US" noProof="0" smtClean="0"/>
              <a:pPr/>
              <a:t>35</a:t>
            </a:fld>
            <a:endParaRPr lang="en-US" noProof="0" dirty="0"/>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5" name="Content Placeholder 5">
            <a:extLst>
              <a:ext uri="{FF2B5EF4-FFF2-40B4-BE49-F238E27FC236}">
                <a16:creationId xmlns:a16="http://schemas.microsoft.com/office/drawing/2014/main" id="{A9D45130-FA4F-BC45-BB27-8509046CEFF0}"/>
              </a:ext>
            </a:extLst>
          </p:cNvPr>
          <p:cNvSpPr txBox="1">
            <a:spLocks/>
          </p:cNvSpPr>
          <p:nvPr/>
        </p:nvSpPr>
        <p:spPr>
          <a:xfrm>
            <a:off x="812800" y="1605116"/>
            <a:ext cx="11379200" cy="42672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CERT054</a:t>
            </a:r>
          </a:p>
          <a:p>
            <a:pPr marL="0" indent="0">
              <a:buFont typeface="Arial" panose="020B0604020202020204" pitchFamily="34" charset="0"/>
              <a:buNone/>
            </a:pPr>
            <a:r>
              <a:rPr lang="en-US" sz="2800" dirty="0"/>
              <a:t>Error occurs when a course section is reported for a teacher (SEID) for which there is no staff demographic record reported (Fatal)</a:t>
            </a:r>
          </a:p>
          <a:p>
            <a:pPr>
              <a:buFont typeface="Wingdings" pitchFamily="2" charset="2"/>
              <a:buNone/>
            </a:pPr>
            <a:endParaRPr lang="en-US" sz="2800" b="1" dirty="0"/>
          </a:p>
          <a:p>
            <a:pPr>
              <a:buFont typeface="Wingdings" pitchFamily="2" charset="2"/>
              <a:buNone/>
            </a:pPr>
            <a:r>
              <a:rPr lang="en-US" sz="2800" b="1" dirty="0">
                <a:solidFill>
                  <a:schemeClr val="tx1"/>
                </a:solidFill>
              </a:rPr>
              <a:t>Solution</a:t>
            </a:r>
          </a:p>
          <a:p>
            <a:pPr marL="0" indent="0">
              <a:buFont typeface="Arial" panose="020B0604020202020204" pitchFamily="34" charset="0"/>
              <a:buNone/>
            </a:pPr>
            <a:r>
              <a:rPr lang="en-US" sz="2800" dirty="0">
                <a:solidFill>
                  <a:schemeClr val="tx1"/>
                </a:solidFill>
              </a:rPr>
              <a:t>Post staff demographic record for the staff member (SEID)</a:t>
            </a:r>
          </a:p>
          <a:p>
            <a:pPr marL="638175" indent="-457200"/>
            <a:r>
              <a:rPr lang="en-US" sz="3000" dirty="0">
                <a:solidFill>
                  <a:schemeClr val="tx1"/>
                </a:solidFill>
              </a:rPr>
              <a:t>Verify the staff hire date is on or before information day</a:t>
            </a:r>
          </a:p>
        </p:txBody>
      </p:sp>
    </p:spTree>
    <p:extLst>
      <p:ext uri="{BB962C8B-B14F-4D97-AF65-F5344CB8AC3E}">
        <p14:creationId xmlns:p14="http://schemas.microsoft.com/office/powerpoint/2010/main" val="2795211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Fall 2 Common Problems - 4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fld id="{4B73C415-D670-4716-A5EC-CC4D52CA2BAC}" type="slidenum">
              <a:rPr lang="en-US" noProof="0" smtClean="0"/>
              <a:pPr/>
              <a:t>36</a:t>
            </a:fld>
            <a:endParaRPr lang="en-US" noProof="0" dirty="0"/>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5" name="Content Placeholder 4">
            <a:extLst>
              <a:ext uri="{FF2B5EF4-FFF2-40B4-BE49-F238E27FC236}">
                <a16:creationId xmlns:a16="http://schemas.microsoft.com/office/drawing/2014/main" id="{4FF8A2A4-90BA-0C4C-B161-22829D9822DC}"/>
              </a:ext>
            </a:extLst>
          </p:cNvPr>
          <p:cNvSpPr txBox="1">
            <a:spLocks/>
          </p:cNvSpPr>
          <p:nvPr/>
        </p:nvSpPr>
        <p:spPr>
          <a:xfrm>
            <a:off x="768000" y="1412819"/>
            <a:ext cx="10668000" cy="4403725"/>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CRSE0683F2</a:t>
            </a:r>
          </a:p>
          <a:p>
            <a:pPr marL="0" indent="0">
              <a:buFont typeface="Arial" panose="020B0604020202020204" pitchFamily="34" charset="0"/>
              <a:buNone/>
            </a:pPr>
            <a:r>
              <a:rPr lang="en-US" sz="2800" dirty="0"/>
              <a:t>Error occurs when a course section is reported for a teacher (SEID) for which there is no valid teaching assignment information</a:t>
            </a:r>
          </a:p>
          <a:p>
            <a:pPr marL="0" indent="0">
              <a:buFont typeface="Arial" panose="020B0604020202020204" pitchFamily="34" charset="0"/>
              <a:buNone/>
            </a:pPr>
            <a:endParaRPr lang="en-US" sz="2800" dirty="0"/>
          </a:p>
          <a:p>
            <a:pPr marL="0" indent="0">
              <a:buFont typeface="Arial" panose="020B0604020202020204" pitchFamily="34" charset="0"/>
              <a:buNone/>
            </a:pPr>
            <a:r>
              <a:rPr lang="en-US" sz="2800" b="1" dirty="0">
                <a:solidFill>
                  <a:schemeClr val="tx1"/>
                </a:solidFill>
              </a:rPr>
              <a:t>Solution</a:t>
            </a:r>
          </a:p>
          <a:p>
            <a:pPr marL="0" indent="0">
              <a:buFont typeface="Arial" panose="020B0604020202020204" pitchFamily="34" charset="0"/>
              <a:buNone/>
            </a:pPr>
            <a:r>
              <a:rPr lang="en-US" sz="2800" dirty="0">
                <a:solidFill>
                  <a:schemeClr val="tx1"/>
                </a:solidFill>
              </a:rPr>
              <a:t>The teaching assignment must be reported at the site the course is being taught.</a:t>
            </a:r>
          </a:p>
        </p:txBody>
      </p:sp>
    </p:spTree>
    <p:extLst>
      <p:ext uri="{BB962C8B-B14F-4D97-AF65-F5344CB8AC3E}">
        <p14:creationId xmlns:p14="http://schemas.microsoft.com/office/powerpoint/2010/main" val="3171615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Fall 2 Common Problems - 5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fld id="{4B73C415-D670-4716-A5EC-CC4D52CA2BAC}" type="slidenum">
              <a:rPr lang="en-US" noProof="0" smtClean="0"/>
              <a:pPr/>
              <a:t>37</a:t>
            </a:fld>
            <a:endParaRPr lang="en-US" noProof="0" dirty="0"/>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5" name="Content Placeholder 4">
            <a:extLst>
              <a:ext uri="{FF2B5EF4-FFF2-40B4-BE49-F238E27FC236}">
                <a16:creationId xmlns:a16="http://schemas.microsoft.com/office/drawing/2014/main" id="{686BC846-D557-2047-80DC-05425B30B86B}"/>
              </a:ext>
            </a:extLst>
          </p:cNvPr>
          <p:cNvSpPr txBox="1">
            <a:spLocks/>
          </p:cNvSpPr>
          <p:nvPr/>
        </p:nvSpPr>
        <p:spPr>
          <a:xfrm>
            <a:off x="661828" y="1844797"/>
            <a:ext cx="10880344" cy="4726781"/>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SDEM0684F2 </a:t>
            </a:r>
          </a:p>
          <a:p>
            <a:pPr marL="0" indent="0">
              <a:buFont typeface="Arial" panose="020B0604020202020204" pitchFamily="34" charset="0"/>
              <a:buNone/>
            </a:pPr>
            <a:r>
              <a:rPr lang="en-US" sz="2800" dirty="0"/>
              <a:t>Missing non-classroom based assignment or course section record</a:t>
            </a:r>
          </a:p>
          <a:p>
            <a:pPr marL="0" indent="0">
              <a:buFont typeface="Arial" panose="020B0604020202020204" pitchFamily="34" charset="0"/>
              <a:buNone/>
            </a:pPr>
            <a:endParaRPr lang="en-US" sz="2800" dirty="0"/>
          </a:p>
          <a:p>
            <a:pPr marL="0" indent="0">
              <a:buFont typeface="Arial" panose="020B0604020202020204" pitchFamily="34" charset="0"/>
              <a:buNone/>
            </a:pPr>
            <a:r>
              <a:rPr lang="en-US" sz="2800" b="1" dirty="0">
                <a:solidFill>
                  <a:schemeClr val="tx1"/>
                </a:solidFill>
              </a:rPr>
              <a:t>Solution</a:t>
            </a:r>
          </a:p>
          <a:p>
            <a:pPr marL="0" indent="0">
              <a:buFont typeface="Arial" panose="020B0604020202020204" pitchFamily="34" charset="0"/>
              <a:buNone/>
            </a:pPr>
            <a:r>
              <a:rPr lang="en-US" sz="2800" dirty="0">
                <a:solidFill>
                  <a:schemeClr val="tx1"/>
                </a:solidFill>
              </a:rPr>
              <a:t>All certificated staff must either have a course record or have a non-classroom based assignment</a:t>
            </a:r>
          </a:p>
          <a:p>
            <a:pPr lvl="3"/>
            <a:endParaRPr lang="en-US" sz="2800" dirty="0"/>
          </a:p>
        </p:txBody>
      </p:sp>
    </p:spTree>
    <p:extLst>
      <p:ext uri="{BB962C8B-B14F-4D97-AF65-F5344CB8AC3E}">
        <p14:creationId xmlns:p14="http://schemas.microsoft.com/office/powerpoint/2010/main" val="3251272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- 6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38</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7" name="Content Placeholder 5">
            <a:extLst>
              <a:ext uri="{FF2B5EF4-FFF2-40B4-BE49-F238E27FC236}">
                <a16:creationId xmlns:a16="http://schemas.microsoft.com/office/drawing/2014/main" id="{B92A3B65-009B-7B4E-BD77-F0F24892C183}"/>
              </a:ext>
            </a:extLst>
          </p:cNvPr>
          <p:cNvSpPr txBox="1">
            <a:spLocks/>
          </p:cNvSpPr>
          <p:nvPr/>
        </p:nvSpPr>
        <p:spPr>
          <a:xfrm>
            <a:off x="789710" y="1568335"/>
            <a:ext cx="10896600" cy="4327525"/>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CRSE0688F2</a:t>
            </a:r>
          </a:p>
          <a:p>
            <a:pPr marL="0" indent="0">
              <a:buFont typeface="Arial" panose="020B0604020202020204" pitchFamily="34" charset="0"/>
              <a:buNone/>
            </a:pPr>
            <a:r>
              <a:rPr lang="en-US" sz="2800" dirty="0"/>
              <a:t>Error occurs when only one course section is reported with a multiple teacher code</a:t>
            </a:r>
          </a:p>
          <a:p>
            <a:pPr>
              <a:buFont typeface="Wingdings" pitchFamily="2" charset="2"/>
              <a:buNone/>
            </a:pPr>
            <a:endParaRPr lang="en-US" sz="2800" b="1" dirty="0"/>
          </a:p>
          <a:p>
            <a:pPr>
              <a:buFont typeface="Wingdings" pitchFamily="2" charset="2"/>
              <a:buNone/>
            </a:pPr>
            <a:r>
              <a:rPr lang="en-US" sz="2800" b="1" dirty="0">
                <a:solidFill>
                  <a:schemeClr val="tx1"/>
                </a:solidFill>
              </a:rPr>
              <a:t>Solution</a:t>
            </a:r>
          </a:p>
          <a:p>
            <a:pPr marL="0" indent="0">
              <a:buFont typeface="Arial" panose="020B0604020202020204" pitchFamily="34" charset="0"/>
              <a:buNone/>
            </a:pPr>
            <a:r>
              <a:rPr lang="en-US" sz="2800" dirty="0">
                <a:solidFill>
                  <a:schemeClr val="tx1"/>
                </a:solidFill>
              </a:rPr>
              <a:t>Post another course section record with the other teacher’s SEID and the same Class ID</a:t>
            </a:r>
          </a:p>
          <a:p>
            <a:pPr marL="0" indent="0">
              <a:buFont typeface="Arial" panose="020B0604020202020204" pitchFamily="34" charset="0"/>
              <a:buNone/>
            </a:pPr>
            <a:endParaRPr lang="en-US" sz="2800" dirty="0"/>
          </a:p>
        </p:txBody>
      </p:sp>
    </p:spTree>
    <p:extLst>
      <p:ext uri="{BB962C8B-B14F-4D97-AF65-F5344CB8AC3E}">
        <p14:creationId xmlns:p14="http://schemas.microsoft.com/office/powerpoint/2010/main" val="3644805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- 7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39</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5" name="Content Placeholder 5">
            <a:extLst>
              <a:ext uri="{FF2B5EF4-FFF2-40B4-BE49-F238E27FC236}">
                <a16:creationId xmlns:a16="http://schemas.microsoft.com/office/drawing/2014/main" id="{18A7C363-E73D-3846-AAA9-9F05DCADB9EC}"/>
              </a:ext>
            </a:extLst>
          </p:cNvPr>
          <p:cNvSpPr txBox="1">
            <a:spLocks/>
          </p:cNvSpPr>
          <p:nvPr/>
        </p:nvSpPr>
        <p:spPr>
          <a:xfrm>
            <a:off x="681218" y="1374103"/>
            <a:ext cx="10841563" cy="5197475"/>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CERT083</a:t>
            </a:r>
          </a:p>
          <a:p>
            <a:pPr marL="0" indent="0">
              <a:buFont typeface="Arial" panose="020B0604020202020204" pitchFamily="34" charset="0"/>
              <a:buNone/>
            </a:pPr>
            <a:r>
              <a:rPr lang="en-US" sz="2800" dirty="0"/>
              <a:t>Error occurs when a student course section is reported and the course section does not exist in CALPADS ODS</a:t>
            </a:r>
          </a:p>
          <a:p>
            <a:pPr>
              <a:buFont typeface="Wingdings" pitchFamily="2" charset="2"/>
              <a:buNone/>
            </a:pPr>
            <a:endParaRPr lang="en-US" sz="2800" b="1" dirty="0"/>
          </a:p>
          <a:p>
            <a:pPr>
              <a:buFont typeface="Wingdings" pitchFamily="2" charset="2"/>
              <a:buNone/>
            </a:pPr>
            <a:r>
              <a:rPr lang="en-US" sz="2800" b="1" dirty="0">
                <a:solidFill>
                  <a:schemeClr val="tx1"/>
                </a:solidFill>
              </a:rPr>
              <a:t>Solution</a:t>
            </a:r>
          </a:p>
          <a:p>
            <a:pPr marL="0" indent="0">
              <a:buFont typeface="Arial" panose="020B0604020202020204" pitchFamily="34" charset="0"/>
              <a:buNone/>
            </a:pPr>
            <a:r>
              <a:rPr lang="en-US" sz="2800" dirty="0">
                <a:solidFill>
                  <a:schemeClr val="tx1"/>
                </a:solidFill>
              </a:rPr>
              <a:t>Verify that the student course section is correct (i.e. Local Course ID, Course Section ID, &amp; Academic Term)</a:t>
            </a:r>
          </a:p>
          <a:p>
            <a:r>
              <a:rPr lang="en-US" sz="2800" dirty="0">
                <a:solidFill>
                  <a:schemeClr val="tx1"/>
                </a:solidFill>
              </a:rPr>
              <a:t>Post the course section record</a:t>
            </a:r>
          </a:p>
        </p:txBody>
      </p:sp>
    </p:spTree>
    <p:extLst>
      <p:ext uri="{BB962C8B-B14F-4D97-AF65-F5344CB8AC3E}">
        <p14:creationId xmlns:p14="http://schemas.microsoft.com/office/powerpoint/2010/main" val="824269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fld id="{4B73C415-D670-4716-A5EC-CC4D52CA2BAC}" type="slidenum">
              <a:rPr lang="en-US" smtClean="0"/>
              <a:pPr/>
              <a:t>4</a:t>
            </a:fld>
            <a:endParaRPr lang="en-US" dirty="0"/>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8"/>
          </p:nvPr>
        </p:nvSpPr>
        <p:spPr>
          <a:xfrm>
            <a:off x="8382721" y="3441739"/>
            <a:ext cx="1980000" cy="720000"/>
          </a:xfrm>
        </p:spPr>
        <p:txBody>
          <a:bodyPr/>
          <a:lstStyle/>
          <a:p>
            <a:r>
              <a:rPr lang="en-US" sz="1800" b="1" dirty="0"/>
              <a:t>Review Reports</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8450221" y="4059737"/>
            <a:ext cx="1980000" cy="360000"/>
          </a:xfrm>
        </p:spPr>
        <p:txBody>
          <a:bodyPr/>
          <a:lstStyle/>
          <a:p>
            <a:r>
              <a:rPr lang="en-US" dirty="0"/>
              <a:t>For accuracy and certify Fall-2 on or before the final submission deadline</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6043058" y="3441739"/>
            <a:ext cx="1980000" cy="720000"/>
          </a:xfrm>
        </p:spPr>
        <p:txBody>
          <a:bodyPr/>
          <a:lstStyle/>
          <a:p>
            <a:r>
              <a:rPr lang="en-US" sz="1800" b="1" dirty="0"/>
              <a:t>Coordinate</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6065557" y="4060746"/>
            <a:ext cx="2047113" cy="360000"/>
          </a:xfrm>
        </p:spPr>
        <p:txBody>
          <a:bodyPr/>
          <a:lstStyle/>
          <a:p>
            <a:r>
              <a:rPr lang="en-US" dirty="0"/>
              <a:t>with other staff to ensure everyone is aware of changes and certification process</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702814" y="3441739"/>
            <a:ext cx="1980000" cy="720000"/>
          </a:xfrm>
        </p:spPr>
        <p:txBody>
          <a:bodyPr/>
          <a:lstStyle/>
          <a:p>
            <a:r>
              <a:rPr lang="en-US" sz="1800" b="1" dirty="0"/>
              <a:t>Prepare</a:t>
            </a:r>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3748008" y="4067000"/>
            <a:ext cx="1980000" cy="360000"/>
          </a:xfrm>
        </p:spPr>
        <p:txBody>
          <a:bodyPr/>
          <a:lstStyle/>
          <a:p>
            <a:r>
              <a:rPr lang="en-US" dirty="0"/>
              <a:t>for system changes and local readiness</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62958" y="4067000"/>
            <a:ext cx="1980000" cy="720000"/>
          </a:xfrm>
        </p:spPr>
        <p:txBody>
          <a:bodyPr/>
          <a:lstStyle/>
          <a:p>
            <a:r>
              <a:rPr lang="en-US" sz="1800" dirty="0"/>
              <a:t>the changes for Fall-2</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62958" y="3423269"/>
            <a:ext cx="1980000" cy="360000"/>
          </a:xfrm>
        </p:spPr>
        <p:txBody>
          <a:bodyPr/>
          <a:lstStyle/>
          <a:p>
            <a:r>
              <a:rPr lang="en-US" b="1" dirty="0"/>
              <a:t>Identify</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l="40" r="40"/>
          <a:stretch/>
        </p:blipFill>
        <p:spPr>
          <a:xfrm>
            <a:off x="3703008" y="1186975"/>
            <a:ext cx="1979613" cy="1981200"/>
          </a:xfrm>
        </p:spPr>
      </p:pic>
      <p:pic>
        <p:nvPicPr>
          <p:cNvPr id="41" name="Picture Placeholder 40" descr="A person typing on a computer&#10;">
            <a:extLst>
              <a:ext uri="{FF2B5EF4-FFF2-40B4-BE49-F238E27FC236}">
                <a16:creationId xmlns:a16="http://schemas.microsoft.com/office/drawing/2014/main" id="{C0339CAC-39FD-1B48-B21A-489172190FB8}"/>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rcRect l="40" r="40"/>
          <a:stretch>
            <a:fillRect/>
          </a:stretch>
        </p:blipFill>
        <p:spPr>
          <a:xfrm>
            <a:off x="6043445" y="1186975"/>
            <a:ext cx="1979613" cy="1981200"/>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913" r="2913"/>
          <a:stretch>
            <a:fillRect/>
          </a:stretch>
        </p:blipFill>
        <p:spPr>
          <a:xfrm>
            <a:off x="8383108" y="1186975"/>
            <a:ext cx="1979613"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542571" y="3945402"/>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793008" y="3945402"/>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133058" y="3945402"/>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473108" y="3945402"/>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Placeholder 15" descr="A hand holding a magnifying glass with trees in the background&#10;">
            <a:extLst>
              <a:ext uri="{FF2B5EF4-FFF2-40B4-BE49-F238E27FC236}">
                <a16:creationId xmlns:a16="http://schemas.microsoft.com/office/drawing/2014/main" id="{2EC0200A-E21C-1640-8D0B-E7988F0AEAF0}"/>
              </a:ext>
            </a:extLst>
          </p:cNvPr>
          <p:cNvPicPr>
            <a:picLocks noGrp="1" noChangeAspect="1"/>
          </p:cNvPicPr>
          <p:nvPr>
            <p:ph type="pic" sz="quarter" idx="41"/>
          </p:nvPr>
        </p:nvPicPr>
        <p:blipFill>
          <a:blip r:embed="rId7">
            <a:extLst>
              <a:ext uri="{28A0092B-C50C-407E-A947-70E740481C1C}">
                <a14:useLocalDpi xmlns:a14="http://schemas.microsoft.com/office/drawing/2010/main" val="0"/>
              </a:ext>
            </a:extLst>
          </a:blip>
          <a:srcRect l="2193" r="2193"/>
          <a:stretch>
            <a:fillRect/>
          </a:stretch>
        </p:blipFill>
        <p:spPr>
          <a:xfrm>
            <a:off x="1362571" y="1186975"/>
            <a:ext cx="1979613" cy="1981200"/>
          </a:xfrm>
        </p:spPr>
      </p:pic>
      <p:cxnSp>
        <p:nvCxnSpPr>
          <p:cNvPr id="28" name="Straight Connector 27">
            <a:extLst>
              <a:ext uri="{FF2B5EF4-FFF2-40B4-BE49-F238E27FC236}">
                <a16:creationId xmlns:a16="http://schemas.microsoft.com/office/drawing/2014/main" id="{D5799B3B-656C-0C4F-AA89-1AFDA27C4DC2}"/>
              </a:ext>
              <a:ext uri="{C183D7F6-B498-43B3-948B-1728B52AA6E4}">
                <adec:decorative xmlns:adec="http://schemas.microsoft.com/office/drawing/2017/decorative" val="1"/>
              </a:ext>
            </a:extLst>
          </p:cNvPr>
          <p:cNvCxnSpPr>
            <a:cxnSpLocks/>
          </p:cNvCxnSpPr>
          <p:nvPr/>
        </p:nvCxnSpPr>
        <p:spPr>
          <a:xfrm>
            <a:off x="1416443" y="5627595"/>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4B9374-ABE6-564E-8099-7514CBCF8BBE}"/>
              </a:ext>
              <a:ext uri="{C183D7F6-B498-43B3-948B-1728B52AA6E4}">
                <adec:decorative xmlns:adec="http://schemas.microsoft.com/office/drawing/2017/decorative" val="1"/>
              </a:ext>
            </a:extLst>
          </p:cNvPr>
          <p:cNvCxnSpPr>
            <a:cxnSpLocks/>
          </p:cNvCxnSpPr>
          <p:nvPr/>
        </p:nvCxnSpPr>
        <p:spPr>
          <a:xfrm>
            <a:off x="3835843" y="5627595"/>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57BA742-8C4D-4449-B331-53C4BB58868C}"/>
              </a:ext>
              <a:ext uri="{C183D7F6-B498-43B3-948B-1728B52AA6E4}">
                <adec:decorative xmlns:adec="http://schemas.microsoft.com/office/drawing/2017/decorative" val="1"/>
              </a:ext>
            </a:extLst>
          </p:cNvPr>
          <p:cNvCxnSpPr>
            <a:cxnSpLocks/>
          </p:cNvCxnSpPr>
          <p:nvPr/>
        </p:nvCxnSpPr>
        <p:spPr>
          <a:xfrm>
            <a:off x="6176403" y="5627595"/>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F996677-AA4A-AA49-9AD1-20952ABD3162}"/>
              </a:ext>
              <a:ext uri="{C183D7F6-B498-43B3-948B-1728B52AA6E4}">
                <adec:decorative xmlns:adec="http://schemas.microsoft.com/office/drawing/2017/decorative" val="1"/>
              </a:ext>
            </a:extLst>
          </p:cNvPr>
          <p:cNvCxnSpPr>
            <a:cxnSpLocks/>
          </p:cNvCxnSpPr>
          <p:nvPr/>
        </p:nvCxnSpPr>
        <p:spPr>
          <a:xfrm>
            <a:off x="8583566" y="5619500"/>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D285FE2-7E22-5D44-AF71-FA51A963BB29}"/>
              </a:ext>
            </a:extLst>
          </p:cNvPr>
          <p:cNvSpPr/>
          <p:nvPr/>
        </p:nvSpPr>
        <p:spPr>
          <a:xfrm>
            <a:off x="8512067" y="5669482"/>
            <a:ext cx="2074607" cy="369332"/>
          </a:xfrm>
          <a:prstGeom prst="rect">
            <a:avLst/>
          </a:prstGeom>
        </p:spPr>
        <p:txBody>
          <a:bodyPr wrap="none">
            <a:spAutoFit/>
          </a:bodyPr>
          <a:lstStyle/>
          <a:p>
            <a:r>
              <a:rPr lang="en-US" b="1" dirty="0">
                <a:solidFill>
                  <a:srgbClr val="0070C0"/>
                </a:solidFill>
              </a:rPr>
              <a:t>Critical Thinking</a:t>
            </a:r>
          </a:p>
        </p:txBody>
      </p:sp>
      <p:sp>
        <p:nvSpPr>
          <p:cNvPr id="26" name="Rectangle 25">
            <a:extLst>
              <a:ext uri="{FF2B5EF4-FFF2-40B4-BE49-F238E27FC236}">
                <a16:creationId xmlns:a16="http://schemas.microsoft.com/office/drawing/2014/main" id="{A41FF765-09B4-2146-B772-8C0BFD6ABC57}"/>
              </a:ext>
            </a:extLst>
          </p:cNvPr>
          <p:cNvSpPr/>
          <p:nvPr/>
        </p:nvSpPr>
        <p:spPr>
          <a:xfrm>
            <a:off x="5973262" y="5678188"/>
            <a:ext cx="2231701" cy="369332"/>
          </a:xfrm>
          <a:prstGeom prst="rect">
            <a:avLst/>
          </a:prstGeom>
        </p:spPr>
        <p:txBody>
          <a:bodyPr wrap="none">
            <a:spAutoFit/>
          </a:bodyPr>
          <a:lstStyle/>
          <a:p>
            <a:pPr algn="ctr"/>
            <a:r>
              <a:rPr lang="en-US" b="1" dirty="0">
                <a:solidFill>
                  <a:srgbClr val="0070C0"/>
                </a:solidFill>
              </a:rPr>
              <a:t>Coalition Building</a:t>
            </a:r>
          </a:p>
        </p:txBody>
      </p:sp>
      <p:sp>
        <p:nvSpPr>
          <p:cNvPr id="25" name="Rectangle 24">
            <a:extLst>
              <a:ext uri="{FF2B5EF4-FFF2-40B4-BE49-F238E27FC236}">
                <a16:creationId xmlns:a16="http://schemas.microsoft.com/office/drawing/2014/main" id="{8C3B3174-E1EA-9744-86BE-3C35C7C5F381}"/>
              </a:ext>
            </a:extLst>
          </p:cNvPr>
          <p:cNvSpPr/>
          <p:nvPr/>
        </p:nvSpPr>
        <p:spPr>
          <a:xfrm>
            <a:off x="3653771" y="5668378"/>
            <a:ext cx="2254143" cy="369332"/>
          </a:xfrm>
          <a:prstGeom prst="rect">
            <a:avLst/>
          </a:prstGeom>
        </p:spPr>
        <p:txBody>
          <a:bodyPr wrap="none">
            <a:spAutoFit/>
          </a:bodyPr>
          <a:lstStyle/>
          <a:p>
            <a:r>
              <a:rPr lang="en-US" b="1" dirty="0">
                <a:solidFill>
                  <a:srgbClr val="0070C0"/>
                </a:solidFill>
              </a:rPr>
              <a:t>CALPADS Literacy</a:t>
            </a:r>
          </a:p>
        </p:txBody>
      </p:sp>
      <p:sp>
        <p:nvSpPr>
          <p:cNvPr id="24" name="Rectangle 23">
            <a:extLst>
              <a:ext uri="{FF2B5EF4-FFF2-40B4-BE49-F238E27FC236}">
                <a16:creationId xmlns:a16="http://schemas.microsoft.com/office/drawing/2014/main" id="{AFCD42AB-5E2D-A244-A98C-9E5C6FAF8DBB}"/>
              </a:ext>
            </a:extLst>
          </p:cNvPr>
          <p:cNvSpPr/>
          <p:nvPr/>
        </p:nvSpPr>
        <p:spPr>
          <a:xfrm>
            <a:off x="1103611" y="5669482"/>
            <a:ext cx="2425664" cy="646331"/>
          </a:xfrm>
          <a:prstGeom prst="rect">
            <a:avLst/>
          </a:prstGeom>
        </p:spPr>
        <p:txBody>
          <a:bodyPr wrap="none">
            <a:spAutoFit/>
          </a:bodyPr>
          <a:lstStyle/>
          <a:p>
            <a:pPr algn="ctr"/>
            <a:r>
              <a:rPr lang="en-US" b="1" dirty="0">
                <a:solidFill>
                  <a:srgbClr val="0070C0"/>
                </a:solidFill>
              </a:rPr>
              <a:t>Manage &amp; Maintain</a:t>
            </a:r>
          </a:p>
          <a:p>
            <a:pPr algn="ctr"/>
            <a:r>
              <a:rPr lang="en-US" b="1" dirty="0">
                <a:solidFill>
                  <a:srgbClr val="0070C0"/>
                </a:solidFill>
              </a:rPr>
              <a:t> Data</a:t>
            </a:r>
          </a:p>
        </p:txBody>
      </p:sp>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dirty="0"/>
              <a:t>Objective</a:t>
            </a:r>
          </a:p>
        </p:txBody>
      </p:sp>
    </p:spTree>
    <p:extLst>
      <p:ext uri="{BB962C8B-B14F-4D97-AF65-F5344CB8AC3E}">
        <p14:creationId xmlns:p14="http://schemas.microsoft.com/office/powerpoint/2010/main" val="3577372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- 8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40</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5" name="Rectangle 4">
            <a:extLst>
              <a:ext uri="{FF2B5EF4-FFF2-40B4-BE49-F238E27FC236}">
                <a16:creationId xmlns:a16="http://schemas.microsoft.com/office/drawing/2014/main" id="{206B60FC-02BC-8B4E-BCAE-A8CA2FF797E8}"/>
              </a:ext>
            </a:extLst>
          </p:cNvPr>
          <p:cNvSpPr/>
          <p:nvPr/>
        </p:nvSpPr>
        <p:spPr>
          <a:xfrm>
            <a:off x="681644" y="947127"/>
            <a:ext cx="11090356" cy="4585871"/>
          </a:xfrm>
          <a:prstGeom prst="rect">
            <a:avLst/>
          </a:prstGeom>
        </p:spPr>
        <p:txBody>
          <a:bodyPr wrap="square">
            <a:spAutoFit/>
          </a:bodyPr>
          <a:lstStyle/>
          <a:p>
            <a:pPr>
              <a:buFont typeface="Wingdings" pitchFamily="2" charset="2"/>
              <a:buNone/>
            </a:pPr>
            <a:r>
              <a:rPr lang="en-US" sz="2800" b="1" dirty="0"/>
              <a:t>CERT075</a:t>
            </a:r>
          </a:p>
          <a:p>
            <a:r>
              <a:rPr lang="en-US" sz="2600" dirty="0"/>
              <a:t>Error occurs when the teacher’s staff employment start date or end date does not fall within the reporting period</a:t>
            </a:r>
          </a:p>
          <a:p>
            <a:pPr algn="ctr">
              <a:spcBef>
                <a:spcPct val="0"/>
              </a:spcBef>
              <a:buFont typeface="Wingdings" pitchFamily="2" charset="2"/>
              <a:buNone/>
            </a:pPr>
            <a:r>
              <a:rPr lang="en-US" sz="2600" dirty="0"/>
              <a:t>	or</a:t>
            </a:r>
          </a:p>
          <a:p>
            <a:r>
              <a:rPr lang="en-US" sz="2600" dirty="0"/>
              <a:t>Record effective start date not between Census Day and and through date (Census Day plus 30 calendar days</a:t>
            </a:r>
            <a:r>
              <a:rPr lang="en-US" sz="2800" dirty="0"/>
              <a:t>)</a:t>
            </a:r>
            <a:endParaRPr lang="en-US" sz="2800" b="1" dirty="0"/>
          </a:p>
          <a:p>
            <a:pPr>
              <a:buFont typeface="Wingdings" pitchFamily="2" charset="2"/>
              <a:buNone/>
            </a:pPr>
            <a:endParaRPr lang="en-US" sz="2800" b="1" dirty="0"/>
          </a:p>
          <a:p>
            <a:pPr>
              <a:buFont typeface="Wingdings" pitchFamily="2" charset="2"/>
              <a:buNone/>
            </a:pPr>
            <a:r>
              <a:rPr lang="en-US" sz="2800" b="1" dirty="0"/>
              <a:t>Solution</a:t>
            </a:r>
          </a:p>
          <a:p>
            <a:r>
              <a:rPr lang="en-US" sz="2800" dirty="0"/>
              <a:t>Verify that the employment dates are correct</a:t>
            </a:r>
          </a:p>
          <a:p>
            <a:pPr marL="457200" indent="-457200">
              <a:buFont typeface="Courier New" panose="02070309020205020404" pitchFamily="49" charset="0"/>
              <a:buChar char="o"/>
            </a:pPr>
            <a:r>
              <a:rPr lang="en-US" sz="2400" dirty="0"/>
              <a:t>If yes, delete the record as SEID should not be reported</a:t>
            </a:r>
          </a:p>
          <a:p>
            <a:pPr marL="457200" indent="-457200">
              <a:buFont typeface="Courier New" panose="02070309020205020404" pitchFamily="49" charset="0"/>
              <a:buChar char="o"/>
            </a:pPr>
            <a:r>
              <a:rPr lang="en-US" sz="2400" dirty="0"/>
              <a:t>If no, submit the correct employment dates</a:t>
            </a:r>
          </a:p>
        </p:txBody>
      </p:sp>
    </p:spTree>
    <p:extLst>
      <p:ext uri="{BB962C8B-B14F-4D97-AF65-F5344CB8AC3E}">
        <p14:creationId xmlns:p14="http://schemas.microsoft.com/office/powerpoint/2010/main" val="1136637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- 9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41</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6" name="Content Placeholder 5">
            <a:extLst>
              <a:ext uri="{FF2B5EF4-FFF2-40B4-BE49-F238E27FC236}">
                <a16:creationId xmlns:a16="http://schemas.microsoft.com/office/drawing/2014/main" id="{EBF55335-F428-DF45-A637-153D5F044C06}"/>
              </a:ext>
            </a:extLst>
          </p:cNvPr>
          <p:cNvSpPr txBox="1">
            <a:spLocks/>
          </p:cNvSpPr>
          <p:nvPr/>
        </p:nvSpPr>
        <p:spPr>
          <a:xfrm>
            <a:off x="588436" y="1022350"/>
            <a:ext cx="11146363" cy="5154006"/>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CERT076</a:t>
            </a:r>
          </a:p>
          <a:p>
            <a:pPr marL="0" indent="0">
              <a:spcBef>
                <a:spcPct val="0"/>
              </a:spcBef>
              <a:buFont typeface="Arial" panose="020B0604020202020204" pitchFamily="34" charset="0"/>
              <a:buNone/>
            </a:pPr>
            <a:r>
              <a:rPr lang="en-US" sz="2600" dirty="0"/>
              <a:t>Error occurs when the admin or support staff’s employment start date or end date does not fall on census day or</a:t>
            </a:r>
          </a:p>
          <a:p>
            <a:r>
              <a:rPr lang="en-US" sz="2600" dirty="0"/>
              <a:t>Record effective start date not between Census Day and through date (Census Day plus 30 calendar days</a:t>
            </a:r>
            <a:r>
              <a:rPr lang="en-US" sz="2800" dirty="0"/>
              <a:t>)</a:t>
            </a:r>
            <a:endParaRPr lang="en-US" sz="2800" b="1" dirty="0"/>
          </a:p>
          <a:p>
            <a:pPr>
              <a:buFont typeface="Wingdings" pitchFamily="2" charset="2"/>
              <a:buNone/>
            </a:pPr>
            <a:r>
              <a:rPr lang="en-US" sz="2400" b="1" dirty="0">
                <a:solidFill>
                  <a:schemeClr val="tx1"/>
                </a:solidFill>
              </a:rPr>
              <a:t>Solution</a:t>
            </a:r>
          </a:p>
          <a:p>
            <a:pPr marL="0" indent="0">
              <a:buFont typeface="Arial" panose="020B0604020202020204" pitchFamily="34" charset="0"/>
              <a:buNone/>
            </a:pPr>
            <a:r>
              <a:rPr lang="en-US" sz="2400" dirty="0">
                <a:solidFill>
                  <a:schemeClr val="tx1"/>
                </a:solidFill>
              </a:rPr>
              <a:t>Verify that the employment dates are correct.</a:t>
            </a:r>
          </a:p>
          <a:p>
            <a:r>
              <a:rPr lang="en-US" sz="2000" dirty="0">
                <a:solidFill>
                  <a:schemeClr val="tx1"/>
                </a:solidFill>
              </a:rPr>
              <a:t>If yes, delete the record as SEID should not be reported</a:t>
            </a:r>
          </a:p>
          <a:p>
            <a:r>
              <a:rPr lang="en-US" sz="2000" dirty="0">
                <a:solidFill>
                  <a:schemeClr val="tx1"/>
                </a:solidFill>
              </a:rPr>
              <a:t>If no, submit the correct employment dates</a:t>
            </a:r>
          </a:p>
          <a:p>
            <a:r>
              <a:rPr lang="en-US" sz="2000" dirty="0">
                <a:solidFill>
                  <a:schemeClr val="tx1"/>
                </a:solidFill>
              </a:rPr>
              <a:t>If staff leaves district, provide Employment End Date and not the Effective End Date.</a:t>
            </a:r>
          </a:p>
        </p:txBody>
      </p:sp>
    </p:spTree>
    <p:extLst>
      <p:ext uri="{BB962C8B-B14F-4D97-AF65-F5344CB8AC3E}">
        <p14:creationId xmlns:p14="http://schemas.microsoft.com/office/powerpoint/2010/main" val="2611135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- 10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42</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5" name="Content Placeholder 5">
            <a:extLst>
              <a:ext uri="{FF2B5EF4-FFF2-40B4-BE49-F238E27FC236}">
                <a16:creationId xmlns:a16="http://schemas.microsoft.com/office/drawing/2014/main" id="{E72AFFB4-3288-5045-A37D-90321CDAA22F}"/>
              </a:ext>
            </a:extLst>
          </p:cNvPr>
          <p:cNvSpPr txBox="1">
            <a:spLocks/>
          </p:cNvSpPr>
          <p:nvPr/>
        </p:nvSpPr>
        <p:spPr>
          <a:xfrm>
            <a:off x="570600" y="1212235"/>
            <a:ext cx="11201400" cy="5359343"/>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SCSE0641F2</a:t>
            </a:r>
          </a:p>
          <a:p>
            <a:pPr marL="0" indent="0">
              <a:buFont typeface="Arial" panose="020B0604020202020204" pitchFamily="34" charset="0"/>
              <a:buNone/>
            </a:pPr>
            <a:r>
              <a:rPr lang="en-US" sz="2800" dirty="0"/>
              <a:t>Error occurs when no student course section records are reported for a student whose enrollment status on Census Day is Primary Enrollment (10)*</a:t>
            </a:r>
            <a:br>
              <a:rPr lang="en-US" sz="2800" dirty="0"/>
            </a:br>
            <a:endParaRPr lang="en-US" sz="2800" b="1" dirty="0"/>
          </a:p>
          <a:p>
            <a:pPr>
              <a:buFont typeface="Wingdings" pitchFamily="2" charset="2"/>
              <a:buNone/>
            </a:pPr>
            <a:r>
              <a:rPr lang="en-US" sz="2800" b="1" dirty="0">
                <a:solidFill>
                  <a:schemeClr val="tx1"/>
                </a:solidFill>
              </a:rPr>
              <a:t>Solution</a:t>
            </a:r>
          </a:p>
          <a:p>
            <a:pPr marL="0" indent="0">
              <a:buFont typeface="Arial" panose="020B0604020202020204" pitchFamily="34" charset="0"/>
              <a:buNone/>
            </a:pPr>
            <a:r>
              <a:rPr lang="en-US" sz="2800" dirty="0">
                <a:solidFill>
                  <a:schemeClr val="tx1"/>
                </a:solidFill>
              </a:rPr>
              <a:t>Verify the student’s enrollment status on Census Day</a:t>
            </a:r>
          </a:p>
          <a:p>
            <a:r>
              <a:rPr lang="en-US" sz="2500" dirty="0">
                <a:solidFill>
                  <a:schemeClr val="tx1"/>
                </a:solidFill>
              </a:rPr>
              <a:t>If correct, submit the student course section records (SCSE) for the student</a:t>
            </a:r>
          </a:p>
          <a:p>
            <a:r>
              <a:rPr lang="en-US" sz="2500" dirty="0">
                <a:solidFill>
                  <a:schemeClr val="tx1"/>
                </a:solidFill>
              </a:rPr>
              <a:t>If not correct, submit updated student enrollment records (SENR)</a:t>
            </a:r>
            <a:br>
              <a:rPr lang="en-US" sz="2800" dirty="0"/>
            </a:br>
            <a:br>
              <a:rPr lang="en-US" sz="2800" dirty="0"/>
            </a:br>
            <a:r>
              <a:rPr lang="en-US" sz="2800" dirty="0"/>
              <a:t>       </a:t>
            </a:r>
            <a:endParaRPr lang="en-US" sz="2800" dirty="0">
              <a:solidFill>
                <a:srgbClr val="FF0000"/>
              </a:solidFill>
            </a:endParaRPr>
          </a:p>
        </p:txBody>
      </p:sp>
    </p:spTree>
    <p:extLst>
      <p:ext uri="{BB962C8B-B14F-4D97-AF65-F5344CB8AC3E}">
        <p14:creationId xmlns:p14="http://schemas.microsoft.com/office/powerpoint/2010/main" val="4015176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Fall 2 Common Problems - 11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fld id="{4B73C415-D670-4716-A5EC-CC4D52CA2BAC}" type="slidenum">
              <a:rPr lang="en-US" noProof="0" smtClean="0"/>
              <a:pPr/>
              <a:t>43</a:t>
            </a:fld>
            <a:endParaRPr lang="en-US" noProof="0" dirty="0"/>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r>
              <a:rPr lang="en-US" noProof="0"/>
              <a:t>Fall 2 - Advanced Reporting and Certification v1.0 - Jan 8, 2026</a:t>
            </a:r>
            <a:endParaRPr lang="en-US" noProof="0" dirty="0"/>
          </a:p>
        </p:txBody>
      </p:sp>
      <p:sp>
        <p:nvSpPr>
          <p:cNvPr id="6" name="Content Placeholder 5">
            <a:extLst>
              <a:ext uri="{FF2B5EF4-FFF2-40B4-BE49-F238E27FC236}">
                <a16:creationId xmlns:a16="http://schemas.microsoft.com/office/drawing/2014/main" id="{F861D315-1429-D148-B3B7-40A444DC55DB}"/>
              </a:ext>
            </a:extLst>
          </p:cNvPr>
          <p:cNvSpPr txBox="1">
            <a:spLocks/>
          </p:cNvSpPr>
          <p:nvPr/>
        </p:nvSpPr>
        <p:spPr>
          <a:xfrm>
            <a:off x="789448" y="1378866"/>
            <a:ext cx="11340000" cy="4814116"/>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US" sz="2800" b="1" dirty="0"/>
              <a:t>SDME0689F2</a:t>
            </a:r>
          </a:p>
          <a:p>
            <a:pPr marL="0" indent="0">
              <a:buFont typeface="Arial" panose="020B0604020202020204" pitchFamily="34" charset="0"/>
              <a:buNone/>
            </a:pPr>
            <a:r>
              <a:rPr lang="en-US" sz="2800" dirty="0"/>
              <a:t>Error occurs when no staff assignment data was submitted for staff with staff demographics data</a:t>
            </a:r>
          </a:p>
          <a:p>
            <a:pPr>
              <a:buFont typeface="Wingdings" pitchFamily="2" charset="2"/>
              <a:buNone/>
            </a:pPr>
            <a:endParaRPr lang="en-US" sz="2800" b="1" dirty="0"/>
          </a:p>
          <a:p>
            <a:pPr>
              <a:buFont typeface="Wingdings" pitchFamily="2" charset="2"/>
              <a:buNone/>
            </a:pPr>
            <a:r>
              <a:rPr lang="en-US" sz="2800" b="1" dirty="0">
                <a:solidFill>
                  <a:schemeClr val="tx1"/>
                </a:solidFill>
              </a:rPr>
              <a:t>Solution</a:t>
            </a:r>
          </a:p>
          <a:p>
            <a:pPr marL="0" indent="0">
              <a:buFont typeface="Arial" panose="020B0604020202020204" pitchFamily="34" charset="0"/>
              <a:buNone/>
            </a:pPr>
            <a:r>
              <a:rPr lang="en-US" sz="2800" dirty="0">
                <a:solidFill>
                  <a:schemeClr val="tx1"/>
                </a:solidFill>
              </a:rPr>
              <a:t>Verify that the staff demographics are correct</a:t>
            </a:r>
          </a:p>
          <a:p>
            <a:r>
              <a:rPr lang="en-US" sz="2600" dirty="0">
                <a:solidFill>
                  <a:schemeClr val="tx1"/>
                </a:solidFill>
              </a:rPr>
              <a:t>If yes, submit staff assignment record(s)</a:t>
            </a:r>
          </a:p>
          <a:p>
            <a:r>
              <a:rPr lang="en-US" sz="2600" dirty="0">
                <a:solidFill>
                  <a:schemeClr val="tx1"/>
                </a:solidFill>
              </a:rPr>
              <a:t>If no, delete the staff demographic record</a:t>
            </a:r>
          </a:p>
        </p:txBody>
      </p:sp>
    </p:spTree>
    <p:extLst>
      <p:ext uri="{BB962C8B-B14F-4D97-AF65-F5344CB8AC3E}">
        <p14:creationId xmlns:p14="http://schemas.microsoft.com/office/powerpoint/2010/main" val="2253850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327E0-9F8C-41ED-AD67-98A3DD8374DA}"/>
              </a:ext>
            </a:extLst>
          </p:cNvPr>
          <p:cNvSpPr>
            <a:spLocks noGrp="1"/>
          </p:cNvSpPr>
          <p:nvPr>
            <p:ph type="title"/>
          </p:nvPr>
        </p:nvSpPr>
        <p:spPr>
          <a:xfrm>
            <a:off x="432000" y="310174"/>
            <a:ext cx="11340000" cy="432000"/>
          </a:xfrm>
        </p:spPr>
        <p:txBody>
          <a:bodyPr/>
          <a:lstStyle/>
          <a:p>
            <a:r>
              <a:rPr lang="en-US" dirty="0"/>
              <a:t>Reporting Staff on Leave/No Longer employed</a:t>
            </a:r>
          </a:p>
        </p:txBody>
      </p:sp>
      <p:sp>
        <p:nvSpPr>
          <p:cNvPr id="3" name="Footer Placeholder 2">
            <a:extLst>
              <a:ext uri="{FF2B5EF4-FFF2-40B4-BE49-F238E27FC236}">
                <a16:creationId xmlns:a16="http://schemas.microsoft.com/office/drawing/2014/main" id="{2AD299D5-2100-4E43-A37F-A3D13E8D9ECF}"/>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4" name="Rectangle 3">
            <a:extLst>
              <a:ext uri="{FF2B5EF4-FFF2-40B4-BE49-F238E27FC236}">
                <a16:creationId xmlns:a16="http://schemas.microsoft.com/office/drawing/2014/main" id="{FD5FF2C9-1388-4E74-81F6-9B4AB9794BF3}"/>
              </a:ext>
            </a:extLst>
          </p:cNvPr>
          <p:cNvSpPr/>
          <p:nvPr/>
        </p:nvSpPr>
        <p:spPr>
          <a:xfrm>
            <a:off x="3777353" y="1176929"/>
            <a:ext cx="7914637" cy="4401205"/>
          </a:xfrm>
          <a:prstGeom prst="rect">
            <a:avLst/>
          </a:prstGeom>
        </p:spPr>
        <p:txBody>
          <a:bodyPr wrap="square">
            <a:spAutoFit/>
          </a:bodyPr>
          <a:lstStyle/>
          <a:p>
            <a:pPr indent="-265176"/>
            <a:r>
              <a:rPr lang="en-US" sz="2400" b="1" dirty="0">
                <a:solidFill>
                  <a:srgbClr val="555FAD"/>
                </a:solidFill>
                <a:latin typeface="Tahoma" panose="020B0604030504040204" pitchFamily="34" charset="0"/>
              </a:rPr>
              <a:t>Staff on Leave Requires</a:t>
            </a:r>
          </a:p>
          <a:p>
            <a:pPr indent="-265176"/>
            <a:endParaRPr lang="en-US" sz="2400" b="1" dirty="0">
              <a:solidFill>
                <a:srgbClr val="555FAD"/>
              </a:solidFill>
              <a:latin typeface="Segoe UI" panose="020B0502040204020203" pitchFamily="34" charset="0"/>
            </a:endParaRPr>
          </a:p>
          <a:p>
            <a:pPr marL="68580" indent="-342900">
              <a:buFont typeface="Arial" panose="020B0604020202020204" pitchFamily="34" charset="0"/>
              <a:buChar char="•"/>
            </a:pPr>
            <a:r>
              <a:rPr lang="en-US" sz="2000" dirty="0">
                <a:latin typeface="Tahoma" panose="020B0604030504040204" pitchFamily="34" charset="0"/>
              </a:rPr>
              <a:t>Report a SDEM record like an active employee</a:t>
            </a:r>
            <a:endParaRPr lang="en-US" sz="2000" dirty="0">
              <a:latin typeface="Segoe UI" panose="020B0502040204020203" pitchFamily="34" charset="0"/>
            </a:endParaRPr>
          </a:p>
          <a:p>
            <a:pPr marL="68580" indent="-342900">
              <a:buFont typeface="Arial" panose="020B0604020202020204" pitchFamily="34" charset="0"/>
              <a:buChar char="•"/>
            </a:pPr>
            <a:r>
              <a:rPr lang="en-US" sz="2000" dirty="0">
                <a:latin typeface="Tahoma" panose="020B0604030504040204" pitchFamily="34" charset="0"/>
              </a:rPr>
              <a:t>SASS record required with the Non-Classroom Assignment </a:t>
            </a:r>
            <a:r>
              <a:rPr lang="en-US" sz="2000" b="1" dirty="0">
                <a:latin typeface="Tahoma" panose="020B0604030504040204" pitchFamily="34" charset="0"/>
              </a:rPr>
              <a:t>6018</a:t>
            </a:r>
          </a:p>
          <a:p>
            <a:pPr marL="68580" indent="-342900">
              <a:buFont typeface="Arial" panose="020B0604020202020204" pitchFamily="34" charset="0"/>
              <a:buChar char="•"/>
            </a:pPr>
            <a:r>
              <a:rPr lang="en-US" sz="2000" dirty="0">
                <a:cs typeface="Arial" panose="020B0604020202020204" pitchFamily="34" charset="0"/>
              </a:rPr>
              <a:t>Assign appropriate state course code for class</a:t>
            </a:r>
            <a:endParaRPr lang="en-US" sz="2000" b="1" dirty="0">
              <a:latin typeface="Segoe UI" panose="020B0502040204020203" pitchFamily="34" charset="0"/>
            </a:endParaRPr>
          </a:p>
          <a:p>
            <a:pPr marL="77724" indent="-342900">
              <a:buFont typeface="Arial" panose="020B0604020202020204" pitchFamily="34" charset="0"/>
              <a:buChar char="•"/>
            </a:pPr>
            <a:r>
              <a:rPr lang="en-US" sz="2000" b="0" dirty="0">
                <a:effectLst/>
                <a:latin typeface="+mn-lt"/>
                <a:cs typeface="Arial" panose="020B0604020202020204" pitchFamily="34" charset="0"/>
              </a:rPr>
              <a:t>Report regular designated FTE % when active</a:t>
            </a:r>
          </a:p>
          <a:p>
            <a:pPr marL="77724" indent="-342900">
              <a:buFont typeface="Arial" panose="020B0604020202020204" pitchFamily="34" charset="0"/>
              <a:buChar char="•"/>
            </a:pPr>
            <a:r>
              <a:rPr lang="en-US" sz="2000" dirty="0">
                <a:latin typeface="Tahoma" panose="020B0604030504040204" pitchFamily="34" charset="0"/>
              </a:rPr>
              <a:t>SASS0118 will trigger if FTE is &lt; 1.0%</a:t>
            </a:r>
          </a:p>
          <a:p>
            <a:pPr indent="-265176"/>
            <a:endParaRPr lang="en-US" sz="2400" dirty="0">
              <a:latin typeface="Segoe UI" panose="020B0502040204020203" pitchFamily="34" charset="0"/>
            </a:endParaRPr>
          </a:p>
          <a:p>
            <a:pPr indent="-265176"/>
            <a:r>
              <a:rPr lang="en-US" sz="2400" b="1" dirty="0">
                <a:solidFill>
                  <a:srgbClr val="FF0000"/>
                </a:solidFill>
                <a:latin typeface="Tahoma" panose="020B0604030504040204" pitchFamily="34" charset="0"/>
              </a:rPr>
              <a:t>Staff No Longer Employed on Census Day</a:t>
            </a:r>
          </a:p>
          <a:p>
            <a:pPr indent="-265176"/>
            <a:endParaRPr lang="en-US" sz="2400" b="1" dirty="0">
              <a:solidFill>
                <a:srgbClr val="FF0000"/>
              </a:solidFill>
              <a:latin typeface="Segoe UI" panose="020B0502040204020203" pitchFamily="34" charset="0"/>
            </a:endParaRPr>
          </a:p>
          <a:p>
            <a:pPr marL="68580" indent="-342900">
              <a:buFont typeface="Arial" panose="020B0604020202020204" pitchFamily="34" charset="0"/>
              <a:buChar char="•"/>
            </a:pPr>
            <a:r>
              <a:rPr lang="en-US" sz="2000" dirty="0">
                <a:latin typeface="Tahoma" panose="020B0604030504040204" pitchFamily="34" charset="0"/>
              </a:rPr>
              <a:t>SDEM Employment End Date is reported </a:t>
            </a:r>
          </a:p>
          <a:p>
            <a:pPr marL="68580" indent="-342900">
              <a:buFont typeface="Arial" panose="020B0604020202020204" pitchFamily="34" charset="0"/>
              <a:buChar char="•"/>
            </a:pPr>
            <a:r>
              <a:rPr lang="en-US" sz="2000" dirty="0">
                <a:latin typeface="Tahoma" panose="020B0604030504040204" pitchFamily="34" charset="0"/>
              </a:rPr>
              <a:t>SDEM Effective End Date </a:t>
            </a:r>
            <a:r>
              <a:rPr lang="en-US" sz="2000" dirty="0">
                <a:solidFill>
                  <a:srgbClr val="FF0000"/>
                </a:solidFill>
                <a:latin typeface="Tahoma" panose="020B0604030504040204" pitchFamily="34" charset="0"/>
              </a:rPr>
              <a:t>MUST BE BLANK</a:t>
            </a:r>
          </a:p>
          <a:p>
            <a:pPr marL="68580" indent="-342900">
              <a:buFont typeface="Arial" panose="020B0604020202020204" pitchFamily="34" charset="0"/>
              <a:buChar char="•"/>
            </a:pPr>
            <a:r>
              <a:rPr lang="en-US" sz="2000" i="0" dirty="0">
                <a:solidFill>
                  <a:srgbClr val="FF0000"/>
                </a:solidFill>
                <a:effectLst/>
                <a:latin typeface="Tahoma" panose="020B0604030504040204" pitchFamily="34" charset="0"/>
              </a:rPr>
              <a:t>Do not sub</a:t>
            </a:r>
            <a:r>
              <a:rPr lang="en-US" sz="2000" dirty="0">
                <a:solidFill>
                  <a:srgbClr val="FF0000"/>
                </a:solidFill>
                <a:latin typeface="Tahoma" panose="020B0604030504040204" pitchFamily="34" charset="0"/>
              </a:rPr>
              <a:t>mit a SASS record</a:t>
            </a:r>
            <a:endParaRPr lang="en-US" sz="2000" i="0" dirty="0">
              <a:solidFill>
                <a:srgbClr val="FF0000"/>
              </a:solidFill>
              <a:effectLst/>
              <a:latin typeface="Segoe UI" panose="020B0502040204020203" pitchFamily="34" charset="0"/>
            </a:endParaRPr>
          </a:p>
        </p:txBody>
      </p:sp>
      <p:pic>
        <p:nvPicPr>
          <p:cNvPr id="6" name="Picture 5" descr="A picture containing vector graphics, showing beach and sun.">
            <a:extLst>
              <a:ext uri="{FF2B5EF4-FFF2-40B4-BE49-F238E27FC236}">
                <a16:creationId xmlns:a16="http://schemas.microsoft.com/office/drawing/2014/main" id="{8B21B48D-8EFB-4760-BDC8-8CEA66384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12" y="1174218"/>
            <a:ext cx="1371600" cy="1371600"/>
          </a:xfrm>
          <a:prstGeom prst="rect">
            <a:avLst/>
          </a:prstGeom>
          <a:effectLst>
            <a:outerShdw blurRad="63500" algn="ctr" rotWithShape="0">
              <a:prstClr val="black">
                <a:alpha val="40000"/>
              </a:prstClr>
            </a:outerShdw>
          </a:effectLst>
        </p:spPr>
      </p:pic>
      <p:pic>
        <p:nvPicPr>
          <p:cNvPr id="8" name="Picture 7" descr="A picture showing a pregnant woman&#10;">
            <a:extLst>
              <a:ext uri="{FF2B5EF4-FFF2-40B4-BE49-F238E27FC236}">
                <a16:creationId xmlns:a16="http://schemas.microsoft.com/office/drawing/2014/main" id="{9F09901A-F02A-486B-85E9-138549444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582" y="1975948"/>
            <a:ext cx="1371600" cy="1371600"/>
          </a:xfrm>
          <a:prstGeom prst="rect">
            <a:avLst/>
          </a:prstGeom>
          <a:effectLst>
            <a:outerShdw blurRad="63500" algn="ctr" rotWithShape="0">
              <a:prstClr val="black">
                <a:alpha val="40000"/>
              </a:prstClr>
            </a:outerShdw>
          </a:effectLst>
        </p:spPr>
      </p:pic>
      <p:pic>
        <p:nvPicPr>
          <p:cNvPr id="10" name="Picture 9" descr="Picture showing a person in hospital bed&#10;">
            <a:extLst>
              <a:ext uri="{FF2B5EF4-FFF2-40B4-BE49-F238E27FC236}">
                <a16:creationId xmlns:a16="http://schemas.microsoft.com/office/drawing/2014/main" id="{7C7B4C37-EC0E-4B82-A070-15032CDC3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84" y="3439086"/>
            <a:ext cx="1371600" cy="1371600"/>
          </a:xfrm>
          <a:prstGeom prst="rect">
            <a:avLst/>
          </a:prstGeom>
          <a:effectLst>
            <a:outerShdw blurRad="63500" algn="ctr" rotWithShape="0">
              <a:prstClr val="black">
                <a:alpha val="40000"/>
              </a:prstClr>
            </a:outerShdw>
          </a:effectLst>
        </p:spPr>
      </p:pic>
      <p:pic>
        <p:nvPicPr>
          <p:cNvPr id="12" name="Picture 11" descr="Picture showing a presenter at a conference&#10;">
            <a:extLst>
              <a:ext uri="{FF2B5EF4-FFF2-40B4-BE49-F238E27FC236}">
                <a16:creationId xmlns:a16="http://schemas.microsoft.com/office/drawing/2014/main" id="{508C51AE-73EB-4CB8-A568-D205072B03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7412" y="4192033"/>
            <a:ext cx="1371600" cy="1371600"/>
          </a:xfrm>
          <a:prstGeom prst="rect">
            <a:avLst/>
          </a:prstGeom>
          <a:effectLst>
            <a:outerShdw blurRad="63500" algn="ctr" rotWithShape="0">
              <a:prstClr val="black">
                <a:alpha val="40000"/>
              </a:prstClr>
            </a:outerShdw>
          </a:effectLst>
        </p:spPr>
      </p:pic>
      <p:sp>
        <p:nvSpPr>
          <p:cNvPr id="5" name="Slide Number Placeholder 4">
            <a:extLst>
              <a:ext uri="{FF2B5EF4-FFF2-40B4-BE49-F238E27FC236}">
                <a16:creationId xmlns:a16="http://schemas.microsoft.com/office/drawing/2014/main" id="{B427DCE8-95E5-8F44-9ACF-B624D6FAF48F}"/>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spTree>
    <p:extLst>
      <p:ext uri="{BB962C8B-B14F-4D97-AF65-F5344CB8AC3E}">
        <p14:creationId xmlns:p14="http://schemas.microsoft.com/office/powerpoint/2010/main" val="1126602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60E6-A171-110F-CCF0-B39DABC4CAD9}"/>
              </a:ext>
            </a:extLst>
          </p:cNvPr>
          <p:cNvSpPr>
            <a:spLocks noGrp="1"/>
          </p:cNvSpPr>
          <p:nvPr>
            <p:ph type="title"/>
          </p:nvPr>
        </p:nvSpPr>
        <p:spPr>
          <a:xfrm>
            <a:off x="426000" y="276638"/>
            <a:ext cx="11340000" cy="432000"/>
          </a:xfrm>
        </p:spPr>
        <p:txBody>
          <a:bodyPr/>
          <a:lstStyle/>
          <a:p>
            <a:r>
              <a:rPr lang="en-US" dirty="0"/>
              <a:t>Staff Years of Service</a:t>
            </a:r>
          </a:p>
        </p:txBody>
      </p:sp>
      <p:sp>
        <p:nvSpPr>
          <p:cNvPr id="3" name="Footer Placeholder 2">
            <a:extLst>
              <a:ext uri="{FF2B5EF4-FFF2-40B4-BE49-F238E27FC236}">
                <a16:creationId xmlns:a16="http://schemas.microsoft.com/office/drawing/2014/main" id="{E9B597AD-E231-E967-524B-16F920AC6AB0}"/>
              </a:ext>
            </a:extLst>
          </p:cNvPr>
          <p:cNvSpPr>
            <a:spLocks noGrp="1"/>
          </p:cNvSpPr>
          <p:nvPr>
            <p:ph type="ftr" sz="quarter" idx="10"/>
          </p:nvPr>
        </p:nvSpPr>
        <p:spPr/>
        <p:txBody>
          <a:bodyPr/>
          <a:lstStyle/>
          <a:p>
            <a:r>
              <a:rPr lang="en-US" noProof="0"/>
              <a:t>Fall 2 - Advanced Reporting and Certification v1.0 - Jan 8, 2026</a:t>
            </a:r>
          </a:p>
        </p:txBody>
      </p:sp>
      <p:sp>
        <p:nvSpPr>
          <p:cNvPr id="4" name="Slide Number Placeholder 3">
            <a:extLst>
              <a:ext uri="{FF2B5EF4-FFF2-40B4-BE49-F238E27FC236}">
                <a16:creationId xmlns:a16="http://schemas.microsoft.com/office/drawing/2014/main" id="{39D2C139-4636-8363-C9F6-7BD7A76BB31B}"/>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sp>
        <p:nvSpPr>
          <p:cNvPr id="5" name="TextBox 4">
            <a:extLst>
              <a:ext uri="{FF2B5EF4-FFF2-40B4-BE49-F238E27FC236}">
                <a16:creationId xmlns:a16="http://schemas.microsoft.com/office/drawing/2014/main" id="{0743F47F-CD2F-D484-31A2-4BA20BA6FBDE}"/>
              </a:ext>
            </a:extLst>
          </p:cNvPr>
          <p:cNvSpPr txBox="1"/>
          <p:nvPr/>
        </p:nvSpPr>
        <p:spPr>
          <a:xfrm>
            <a:off x="500366" y="1677675"/>
            <a:ext cx="6661527"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SDEM Error for Years in service </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If there is a qualifying SASS in the Academic Year, then a SDEM record with an effective date in the Academic year is required</a:t>
            </a:r>
          </a:p>
          <a:p>
            <a:endParaRPr lang="en-US" sz="2400" dirty="0"/>
          </a:p>
        </p:txBody>
      </p:sp>
      <p:pic>
        <p:nvPicPr>
          <p:cNvPr id="7" name="Picture 6" descr="A hand holding a stopwatch&#10;">
            <a:extLst>
              <a:ext uri="{FF2B5EF4-FFF2-40B4-BE49-F238E27FC236}">
                <a16:creationId xmlns:a16="http://schemas.microsoft.com/office/drawing/2014/main" id="{AC108E34-C392-A2F7-E724-AFBC2654EA2D}"/>
              </a:ext>
            </a:extLst>
          </p:cNvPr>
          <p:cNvPicPr>
            <a:picLocks noChangeAspect="1"/>
          </p:cNvPicPr>
          <p:nvPr/>
        </p:nvPicPr>
        <p:blipFill>
          <a:blip r:embed="rId3">
            <a:alphaModFix amt="34000"/>
            <a:extLst>
              <a:ext uri="{BEBA8EAE-BF5A-486C-A8C5-ECC9F3942E4B}">
                <a14:imgProps xmlns:a14="http://schemas.microsoft.com/office/drawing/2010/main">
                  <a14:imgLayer r:embed="rId4">
                    <a14:imgEffect>
                      <a14:sharpenSoften amount="-57000"/>
                    </a14:imgEffect>
                    <a14:imgEffect>
                      <a14:brightnessContrast brigh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22942" r="28786"/>
          <a:stretch/>
        </p:blipFill>
        <p:spPr>
          <a:xfrm>
            <a:off x="7582999" y="-1"/>
            <a:ext cx="4609001" cy="6365363"/>
          </a:xfrm>
          <a:prstGeom prst="rect">
            <a:avLst/>
          </a:prstGeom>
        </p:spPr>
      </p:pic>
    </p:spTree>
    <p:extLst>
      <p:ext uri="{BB962C8B-B14F-4D97-AF65-F5344CB8AC3E}">
        <p14:creationId xmlns:p14="http://schemas.microsoft.com/office/powerpoint/2010/main" val="288991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B39BA7D-B470-4B8A-AF3D-5DBA08BD7648}"/>
              </a:ext>
            </a:extLst>
          </p:cNvPr>
          <p:cNvSpPr txBox="1">
            <a:spLocks noGrp="1"/>
          </p:cNvSpPr>
          <p:nvPr>
            <p:ph type="title"/>
          </p:nvPr>
        </p:nvSpPr>
        <p:spPr bwMode="auto">
          <a:xfrm>
            <a:off x="426000" y="220444"/>
            <a:ext cx="11340000" cy="432000"/>
          </a:xfrm>
          <a:prstGeom prst="roundRect">
            <a:avLst>
              <a:gd name="adj" fmla="val 21667"/>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lIns="45720" tIns="22860" rIns="45720" bIns="22860" numCol="1" spcCol="0" rtlCol="0" fromWordArt="0" anchor="ctr" anchorCtr="0" forceAA="0" compatLnSpc="1">
            <a:prstTxWarp prst="textNoShape">
              <a:avLst/>
            </a:prstTxWarp>
            <a:noAutofit/>
          </a:bodyPr>
          <a:lstStyle>
            <a:lvl1pPr algn="l" rtl="0" eaLnBrk="1" fontAlgn="base" hangingPunct="1">
              <a:lnSpc>
                <a:spcPct val="90000"/>
              </a:lnSpc>
              <a:spcBef>
                <a:spcPct val="0"/>
              </a:spcBef>
              <a:spcAft>
                <a:spcPct val="0"/>
              </a:spcAft>
              <a:defRPr sz="2800" b="1">
                <a:solidFill>
                  <a:srgbClr val="663300"/>
                </a:solidFill>
                <a:latin typeface="+mj-lt"/>
                <a:ea typeface="+mj-ea"/>
                <a:cs typeface="+mj-cs"/>
              </a:defRPr>
            </a:lvl1pPr>
            <a:lvl2pPr algn="l" rtl="0" eaLnBrk="1" fontAlgn="base" hangingPunct="1">
              <a:lnSpc>
                <a:spcPct val="90000"/>
              </a:lnSpc>
              <a:spcBef>
                <a:spcPct val="0"/>
              </a:spcBef>
              <a:spcAft>
                <a:spcPct val="0"/>
              </a:spcAft>
              <a:defRPr sz="2800" b="1">
                <a:solidFill>
                  <a:srgbClr val="663300"/>
                </a:solidFill>
                <a:latin typeface="Arial" charset="0"/>
              </a:defRPr>
            </a:lvl2pPr>
            <a:lvl3pPr algn="l" rtl="0" eaLnBrk="1" fontAlgn="base" hangingPunct="1">
              <a:lnSpc>
                <a:spcPct val="90000"/>
              </a:lnSpc>
              <a:spcBef>
                <a:spcPct val="0"/>
              </a:spcBef>
              <a:spcAft>
                <a:spcPct val="0"/>
              </a:spcAft>
              <a:defRPr sz="2800" b="1">
                <a:solidFill>
                  <a:srgbClr val="663300"/>
                </a:solidFill>
                <a:latin typeface="Arial" charset="0"/>
              </a:defRPr>
            </a:lvl3pPr>
            <a:lvl4pPr algn="l" rtl="0" eaLnBrk="1" fontAlgn="base" hangingPunct="1">
              <a:lnSpc>
                <a:spcPct val="90000"/>
              </a:lnSpc>
              <a:spcBef>
                <a:spcPct val="0"/>
              </a:spcBef>
              <a:spcAft>
                <a:spcPct val="0"/>
              </a:spcAft>
              <a:defRPr sz="2800" b="1">
                <a:solidFill>
                  <a:srgbClr val="663300"/>
                </a:solidFill>
                <a:latin typeface="Arial" charset="0"/>
              </a:defRPr>
            </a:lvl4pPr>
            <a:lvl5pPr algn="l" rtl="0" eaLnBrk="1" fontAlgn="base" hangingPunct="1">
              <a:lnSpc>
                <a:spcPct val="90000"/>
              </a:lnSpc>
              <a:spcBef>
                <a:spcPct val="0"/>
              </a:spcBef>
              <a:spcAft>
                <a:spcPct val="0"/>
              </a:spcAft>
              <a:defRPr sz="2800" b="1">
                <a:solidFill>
                  <a:srgbClr val="663300"/>
                </a:solidFill>
                <a:latin typeface="Arial" charset="0"/>
              </a:defRPr>
            </a:lvl5pPr>
            <a:lvl6pPr marL="457200" algn="l" rtl="0" eaLnBrk="1" fontAlgn="base" hangingPunct="1">
              <a:lnSpc>
                <a:spcPct val="90000"/>
              </a:lnSpc>
              <a:spcBef>
                <a:spcPct val="0"/>
              </a:spcBef>
              <a:spcAft>
                <a:spcPct val="0"/>
              </a:spcAft>
              <a:defRPr sz="2800" b="1">
                <a:solidFill>
                  <a:srgbClr val="663300"/>
                </a:solidFill>
                <a:latin typeface="Arial" charset="0"/>
              </a:defRPr>
            </a:lvl6pPr>
            <a:lvl7pPr marL="914400" algn="l" rtl="0" eaLnBrk="1" fontAlgn="base" hangingPunct="1">
              <a:lnSpc>
                <a:spcPct val="90000"/>
              </a:lnSpc>
              <a:spcBef>
                <a:spcPct val="0"/>
              </a:spcBef>
              <a:spcAft>
                <a:spcPct val="0"/>
              </a:spcAft>
              <a:defRPr sz="2800" b="1">
                <a:solidFill>
                  <a:srgbClr val="663300"/>
                </a:solidFill>
                <a:latin typeface="Arial" charset="0"/>
              </a:defRPr>
            </a:lvl7pPr>
            <a:lvl8pPr marL="1371600" algn="l" rtl="0" eaLnBrk="1" fontAlgn="base" hangingPunct="1">
              <a:lnSpc>
                <a:spcPct val="90000"/>
              </a:lnSpc>
              <a:spcBef>
                <a:spcPct val="0"/>
              </a:spcBef>
              <a:spcAft>
                <a:spcPct val="0"/>
              </a:spcAft>
              <a:defRPr sz="2800" b="1">
                <a:solidFill>
                  <a:srgbClr val="663300"/>
                </a:solidFill>
                <a:latin typeface="Arial" charset="0"/>
              </a:defRPr>
            </a:lvl8pPr>
            <a:lvl9pPr marL="1828800" algn="l" rtl="0" eaLnBrk="1" fontAlgn="base" hangingPunct="1">
              <a:lnSpc>
                <a:spcPct val="90000"/>
              </a:lnSpc>
              <a:spcBef>
                <a:spcPct val="0"/>
              </a:spcBef>
              <a:spcAft>
                <a:spcPct val="0"/>
              </a:spcAft>
              <a:defRPr sz="2800" b="1">
                <a:solidFill>
                  <a:srgbClr val="663300"/>
                </a:solidFill>
                <a:latin typeface="Arial" charset="0"/>
              </a:defRPr>
            </a:lvl9pPr>
          </a:lstStyle>
          <a:p>
            <a:pPr defTabSz="457200">
              <a:defRPr/>
            </a:pPr>
            <a:r>
              <a:rPr lang="en-US" sz="3200" dirty="0">
                <a:solidFill>
                  <a:schemeClr val="tx1">
                    <a:lumMod val="75000"/>
                    <a:lumOff val="25000"/>
                  </a:schemeClr>
                </a:solidFill>
                <a:latin typeface="Arial Black" panose="020B0A04020102020204" pitchFamily="34" charset="0"/>
              </a:rPr>
              <a:t>Teacher Reporting Scenarios</a:t>
            </a:r>
          </a:p>
        </p:txBody>
      </p:sp>
      <p:sp>
        <p:nvSpPr>
          <p:cNvPr id="23" name="Slide Number Placeholder 4" descr="Slide number">
            <a:extLst>
              <a:ext uri="{FF2B5EF4-FFF2-40B4-BE49-F238E27FC236}">
                <a16:creationId xmlns:a16="http://schemas.microsoft.com/office/drawing/2014/main" id="{58B7517A-E693-4CE1-A1AF-42FF3E919B1A}"/>
              </a:ext>
            </a:extLst>
          </p:cNvPr>
          <p:cNvSpPr>
            <a:spLocks noGrp="1"/>
          </p:cNvSpPr>
          <p:nvPr>
            <p:ph type="sldNum" sz="quarter" idx="11"/>
          </p:nvPr>
        </p:nvSpPr>
        <p:spPr/>
        <p:txBody>
          <a:bodyPr/>
          <a:lstStyle/>
          <a:p>
            <a:fld id="{C7575539-BFBE-477A-BDB6-9CA7B44D81A5}" type="slidenum">
              <a:rPr lang="en-US">
                <a:solidFill>
                  <a:prstClr val="white">
                    <a:tint val="75000"/>
                  </a:prstClr>
                </a:solidFill>
                <a:latin typeface="Calibri"/>
              </a:rPr>
              <a:pPr/>
              <a:t>46</a:t>
            </a:fld>
            <a:endParaRPr lang="en-US">
              <a:solidFill>
                <a:prstClr val="white">
                  <a:tint val="75000"/>
                </a:prstClr>
              </a:solidFill>
              <a:latin typeface="Calibri"/>
            </a:endParaRPr>
          </a:p>
        </p:txBody>
      </p:sp>
      <p:pic>
        <p:nvPicPr>
          <p:cNvPr id="6" name="Grid" hidden="1">
            <a:extLst>
              <a:ext uri="{FF2B5EF4-FFF2-40B4-BE49-F238E27FC236}">
                <a16:creationId xmlns:a16="http://schemas.microsoft.com/office/drawing/2014/main" id="{DCC1F84B-3DC0-4BE8-80EE-CF4C00643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462"/>
            <a:ext cx="12192000" cy="6863462"/>
          </a:xfrm>
          <a:prstGeom prst="rect">
            <a:avLst/>
          </a:prstGeom>
        </p:spPr>
      </p:pic>
      <p:graphicFrame>
        <p:nvGraphicFramePr>
          <p:cNvPr id="7" name="Table 6" descr="Teacher Reporting Scenarios table">
            <a:extLst>
              <a:ext uri="{FF2B5EF4-FFF2-40B4-BE49-F238E27FC236}">
                <a16:creationId xmlns:a16="http://schemas.microsoft.com/office/drawing/2014/main" id="{7C77A1EC-9822-4F59-8089-5F16E5503522}"/>
              </a:ext>
            </a:extLst>
          </p:cNvPr>
          <p:cNvGraphicFramePr>
            <a:graphicFrameLocks noGrp="1"/>
          </p:cNvGraphicFramePr>
          <p:nvPr>
            <p:extLst>
              <p:ext uri="{D42A27DB-BD31-4B8C-83A1-F6EECF244321}">
                <p14:modId xmlns:p14="http://schemas.microsoft.com/office/powerpoint/2010/main" val="972040824"/>
              </p:ext>
            </p:extLst>
          </p:nvPr>
        </p:nvGraphicFramePr>
        <p:xfrm>
          <a:off x="504824" y="789507"/>
          <a:ext cx="11225493" cy="5354118"/>
        </p:xfrm>
        <a:graphic>
          <a:graphicData uri="http://schemas.openxmlformats.org/drawingml/2006/table">
            <a:tbl>
              <a:tblPr firstRow="1">
                <a:effectLst>
                  <a:outerShdw blurRad="63500" algn="ctr" rotWithShape="0">
                    <a:prstClr val="black">
                      <a:alpha val="20000"/>
                    </a:prstClr>
                  </a:outerShdw>
                </a:effectLst>
              </a:tblPr>
              <a:tblGrid>
                <a:gridCol w="3257847">
                  <a:extLst>
                    <a:ext uri="{9D8B030D-6E8A-4147-A177-3AD203B41FA5}">
                      <a16:colId xmlns:a16="http://schemas.microsoft.com/office/drawing/2014/main" val="4268218587"/>
                    </a:ext>
                  </a:extLst>
                </a:gridCol>
                <a:gridCol w="1229671">
                  <a:extLst>
                    <a:ext uri="{9D8B030D-6E8A-4147-A177-3AD203B41FA5}">
                      <a16:colId xmlns:a16="http://schemas.microsoft.com/office/drawing/2014/main" val="1954409027"/>
                    </a:ext>
                  </a:extLst>
                </a:gridCol>
                <a:gridCol w="3389081">
                  <a:extLst>
                    <a:ext uri="{9D8B030D-6E8A-4147-A177-3AD203B41FA5}">
                      <a16:colId xmlns:a16="http://schemas.microsoft.com/office/drawing/2014/main" val="2207303175"/>
                    </a:ext>
                  </a:extLst>
                </a:gridCol>
                <a:gridCol w="3348894">
                  <a:extLst>
                    <a:ext uri="{9D8B030D-6E8A-4147-A177-3AD203B41FA5}">
                      <a16:colId xmlns:a16="http://schemas.microsoft.com/office/drawing/2014/main" val="3334916464"/>
                    </a:ext>
                  </a:extLst>
                </a:gridCol>
              </a:tblGrid>
              <a:tr h="46123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Teaching Scenarios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SASS Job Classification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a:effectLst/>
                          <a:latin typeface="+mn-lt"/>
                          <a:cs typeface="Arial" panose="020B0604020202020204" pitchFamily="34" charset="0"/>
                        </a:rPr>
                        <a:t>SASS Non-Classroom Job Assignment</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b="1" dirty="0">
                          <a:effectLst/>
                          <a:latin typeface="+mn-lt"/>
                          <a:cs typeface="Arial" panose="020B0604020202020204" pitchFamily="34" charset="0"/>
                        </a:rPr>
                        <a:t>CRSE</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E7B67"/>
                    </a:solidFill>
                  </a:tcPr>
                </a:tc>
                <a:extLst>
                  <a:ext uri="{0D108BD9-81ED-4DB2-BD59-A6C34878D82A}">
                    <a16:rowId xmlns:a16="http://schemas.microsoft.com/office/drawing/2014/main" val="2838237146"/>
                  </a:ext>
                </a:extLst>
              </a:tr>
              <a:tr h="46123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Regular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teacher ALSO has a non-instructional assignment, otherwise 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164546963"/>
                  </a:ext>
                </a:extLst>
              </a:tr>
              <a:tr h="461239">
                <a:tc>
                  <a:txBody>
                    <a:bodyPr/>
                    <a:lstStyle/>
                    <a:p>
                      <a:pPr algn="ctr"/>
                      <a:r>
                        <a:rPr lang="en-US" sz="1100" b="1" dirty="0">
                          <a:effectLst/>
                          <a:latin typeface="+mn-lt"/>
                          <a:cs typeface="Arial" panose="020B0604020202020204" pitchFamily="34" charset="0"/>
                        </a:rPr>
                        <a:t>Teacher of record (on leave)</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algn="ctr"/>
                      <a:r>
                        <a:rPr lang="en-US" sz="1200" b="0" dirty="0">
                          <a:effectLst/>
                          <a:latin typeface="+mn-lt"/>
                          <a:cs typeface="Arial" panose="020B0604020202020204" pitchFamily="34" charset="0"/>
                        </a:rPr>
                        <a:t>12</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r>
                        <a:rPr lang="en-US" sz="1200" b="0" dirty="0">
                          <a:effectLst/>
                          <a:latin typeface="+mn-lt"/>
                          <a:cs typeface="Arial" panose="020B0604020202020204" pitchFamily="34" charset="0"/>
                        </a:rPr>
                        <a:t>Report Non-classroom job code 6018 (on- leave) with regular designated FTE% when active</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p>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649276955"/>
                  </a:ext>
                </a:extLst>
              </a:tr>
              <a:tr h="46123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Charter School Non-Certificated teacher of record</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26</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teacher ALSO has a non-instructional assignment, otherwise 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878092923"/>
                  </a:ext>
                </a:extLst>
              </a:tr>
              <a:tr h="68762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Substitute who is teacher of record for the class because there is no permanent hire for that class (</a:t>
                      </a:r>
                      <a:r>
                        <a:rPr lang="en-US" sz="1100" b="1" dirty="0">
                          <a:solidFill>
                            <a:srgbClr val="FF0000"/>
                          </a:solidFill>
                          <a:effectLst/>
                          <a:latin typeface="+mn-lt"/>
                          <a:cs typeface="Arial" panose="020B0604020202020204" pitchFamily="34" charset="0"/>
                        </a:rPr>
                        <a:t>vacancy</a:t>
                      </a:r>
                      <a:r>
                        <a:rPr lang="en-US" sz="1100" b="1" dirty="0">
                          <a:effectLst/>
                          <a:latin typeface="+mn-lt"/>
                          <a:cs typeface="Arial" panose="020B0604020202020204" pitchFamily="34" charset="0"/>
                        </a:rPr>
                        <a:t>)</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 Optional if LEA wishes to ADDITIONALLY identify the teacher as a long-term or day-to-day sub use 6014, otherwise N/A</a:t>
                      </a:r>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endParaRPr lang="en-US" sz="1200" b="0" dirty="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ap="flat" cmpd="sng" algn="ctr">
                      <a:solidFill>
                        <a:srgbClr val="FCFCFC"/>
                      </a:solidFill>
                      <a:prstDash val="solid"/>
                      <a:round/>
                      <a:headEnd type="none" w="med" len="med"/>
                      <a:tailEnd type="none" w="med" len="med"/>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2395273996"/>
                  </a:ext>
                </a:extLst>
              </a:tr>
              <a:tr h="687627">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Permanent employed Substitute who is NOT currently assigned to any course section</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a:effectLst/>
                          <a:latin typeface="+mn-lt"/>
                          <a:cs typeface="Arial" panose="020B0604020202020204" pitchFamily="34" charset="0"/>
                        </a:rPr>
                        <a:t> 6014 (Day to Day substitute teacher - permanent  emp.)</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b="0" dirty="0">
                          <a:effectLst/>
                          <a:latin typeface="+mn-lt"/>
                          <a:cs typeface="Arial" panose="020B0604020202020204" pitchFamily="34" charset="0"/>
                        </a:rPr>
                        <a:t>N/A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615847049"/>
                  </a:ext>
                </a:extLst>
              </a:tr>
              <a:tr h="945554">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dirty="0">
                          <a:effectLst/>
                          <a:latin typeface="+mn-lt"/>
                          <a:cs typeface="Arial" panose="020B0604020202020204" pitchFamily="34" charset="0"/>
                        </a:rPr>
                        <a:t> </a:t>
                      </a:r>
                      <a:r>
                        <a:rPr lang="en-US" sz="1100" b="1" dirty="0">
                          <a:effectLst/>
                          <a:latin typeface="+mn-lt"/>
                          <a:cs typeface="Arial" panose="020B0604020202020204" pitchFamily="34" charset="0"/>
                        </a:rPr>
                        <a:t>Pull-Out/ Push-In Teachers</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27</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dirty="0">
                          <a:effectLst/>
                          <a:latin typeface="+mn-lt"/>
                          <a:cs typeface="Arial" panose="020B0604020202020204" pitchFamily="34" charset="0"/>
                        </a:rPr>
                        <a:t>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a:t>
                      </a:r>
                    </a:p>
                    <a:p>
                      <a:r>
                        <a:rPr lang="en-US" sz="1200" dirty="0">
                          <a:effectLst/>
                          <a:latin typeface="+mn-lt"/>
                          <a:cs typeface="Arial" panose="020B0604020202020204" pitchFamily="34" charset="0"/>
                        </a:rPr>
                        <a:t>For Elementary EL classes, you may use state course code 9103 or 9104</a:t>
                      </a:r>
                    </a:p>
                    <a:p>
                      <a:r>
                        <a:rPr lang="en-US" sz="1200" b="0" dirty="0">
                          <a:effectLst/>
                          <a:latin typeface="+mn-lt"/>
                          <a:cs typeface="Arial" panose="020B0604020202020204" pitchFamily="34" charset="0"/>
                        </a:rPr>
                        <a:t>For RSP use state course code 9231</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124373457"/>
                  </a:ext>
                </a:extLst>
              </a:tr>
              <a:tr h="461239">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100" b="1" dirty="0">
                          <a:effectLst/>
                          <a:latin typeface="+mn-lt"/>
                          <a:cs typeface="Arial" panose="020B0604020202020204" pitchFamily="34" charset="0"/>
                        </a:rPr>
                        <a:t> College Teachers NOT employed by LEA</a:t>
                      </a: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dirty="0">
                          <a:effectLst/>
                          <a:latin typeface="+mn-lt"/>
                          <a:cs typeface="Arial" panose="020B0604020202020204" pitchFamily="34" charset="0"/>
                        </a:rPr>
                        <a:t>n/a</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pPr algn="ctr"/>
                      <a:r>
                        <a:rPr lang="en-US" sz="1200">
                          <a:effectLst/>
                          <a:latin typeface="+mn-lt"/>
                          <a:cs typeface="Arial" panose="020B0604020202020204" pitchFamily="34" charset="0"/>
                        </a:rPr>
                        <a:t>N/A</a:t>
                      </a:r>
                      <a:endParaRPr lang="en-US" sz="1200" b="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tc>
                  <a:txBody>
                    <a:bodyPr/>
                    <a:lstStyle>
                      <a:lvl1pPr marL="0" algn="l" defTabSz="1828800" rtl="0" eaLnBrk="1" latinLnBrk="0" hangingPunct="1">
                        <a:defRPr sz="3600" kern="1200">
                          <a:solidFill>
                            <a:schemeClr val="dk1"/>
                          </a:solidFill>
                          <a:latin typeface="Tahoma"/>
                        </a:defRPr>
                      </a:lvl1pPr>
                      <a:lvl2pPr marL="914400" algn="l" defTabSz="1828800" rtl="0" eaLnBrk="1" latinLnBrk="0" hangingPunct="1">
                        <a:defRPr sz="3600" kern="1200">
                          <a:solidFill>
                            <a:schemeClr val="dk1"/>
                          </a:solidFill>
                          <a:latin typeface="Tahoma"/>
                        </a:defRPr>
                      </a:lvl2pPr>
                      <a:lvl3pPr marL="1828800" algn="l" defTabSz="1828800" rtl="0" eaLnBrk="1" latinLnBrk="0" hangingPunct="1">
                        <a:defRPr sz="3600" kern="1200">
                          <a:solidFill>
                            <a:schemeClr val="dk1"/>
                          </a:solidFill>
                          <a:latin typeface="Tahoma"/>
                        </a:defRPr>
                      </a:lvl3pPr>
                      <a:lvl4pPr marL="2743200" algn="l" defTabSz="1828800" rtl="0" eaLnBrk="1" latinLnBrk="0" hangingPunct="1">
                        <a:defRPr sz="3600" kern="1200">
                          <a:solidFill>
                            <a:schemeClr val="dk1"/>
                          </a:solidFill>
                          <a:latin typeface="Tahoma"/>
                        </a:defRPr>
                      </a:lvl4pPr>
                      <a:lvl5pPr marL="3657600" algn="l" defTabSz="1828800" rtl="0" eaLnBrk="1" latinLnBrk="0" hangingPunct="1">
                        <a:defRPr sz="3600" kern="1200">
                          <a:solidFill>
                            <a:schemeClr val="dk1"/>
                          </a:solidFill>
                          <a:latin typeface="Tahoma"/>
                        </a:defRPr>
                      </a:lvl5pPr>
                      <a:lvl6pPr marL="4572000" algn="l" defTabSz="1828800" rtl="0" eaLnBrk="1" latinLnBrk="0" hangingPunct="1">
                        <a:defRPr sz="3600" kern="1200">
                          <a:solidFill>
                            <a:schemeClr val="dk1"/>
                          </a:solidFill>
                          <a:latin typeface="Tahoma"/>
                        </a:defRPr>
                      </a:lvl6pPr>
                      <a:lvl7pPr marL="5486400" algn="l" defTabSz="1828800" rtl="0" eaLnBrk="1" latinLnBrk="0" hangingPunct="1">
                        <a:defRPr sz="3600" kern="1200">
                          <a:solidFill>
                            <a:schemeClr val="dk1"/>
                          </a:solidFill>
                          <a:latin typeface="Tahoma"/>
                        </a:defRPr>
                      </a:lvl7pPr>
                      <a:lvl8pPr marL="6400800" algn="l" defTabSz="1828800" rtl="0" eaLnBrk="1" latinLnBrk="0" hangingPunct="1">
                        <a:defRPr sz="3600" kern="1200">
                          <a:solidFill>
                            <a:schemeClr val="dk1"/>
                          </a:solidFill>
                          <a:latin typeface="Tahoma"/>
                        </a:defRPr>
                      </a:lvl8pPr>
                      <a:lvl9pPr marL="7315200" algn="l" defTabSz="1828800" rtl="0" eaLnBrk="1" latinLnBrk="0" hangingPunct="1">
                        <a:defRPr sz="3600" kern="1200">
                          <a:solidFill>
                            <a:schemeClr val="dk1"/>
                          </a:solidFill>
                          <a:latin typeface="Tahoma"/>
                        </a:defRPr>
                      </a:lvl9pPr>
                    </a:lstStyle>
                    <a:p>
                      <a:r>
                        <a:rPr lang="en-US" sz="1200" dirty="0">
                          <a:effectLst/>
                          <a:latin typeface="+mn-lt"/>
                          <a:cs typeface="Arial" panose="020B0604020202020204" pitchFamily="34" charset="0"/>
                        </a:rPr>
                        <a:t>Assign appropriate State course code for class and use SEID 9999999999</a:t>
                      </a:r>
                      <a:endParaRPr lang="en-US" sz="1200" b="0" dirty="0">
                        <a:effectLst/>
                        <a:latin typeface="+mn-lt"/>
                        <a:cs typeface="Arial" panose="020B0604020202020204" pitchFamily="34" charset="0"/>
                      </a:endParaRPr>
                    </a:p>
                  </a:txBody>
                  <a:tcPr marL="10253" marR="10253" marT="3418" marB="3418" anchor="ctr">
                    <a:lnL w="12700" cmpd="sng">
                      <a:solidFill>
                        <a:srgbClr val="FCFCFC"/>
                      </a:solidFill>
                    </a:lnL>
                    <a:lnR w="12700" cmpd="sng">
                      <a:solidFill>
                        <a:srgbClr val="FCFCFC"/>
                      </a:solidFill>
                    </a:lnR>
                    <a:lnT w="12700" cmpd="sng">
                      <a:solidFill>
                        <a:srgbClr val="FCFCFC"/>
                      </a:solidFill>
                    </a:lnT>
                    <a:lnB w="12700" cap="flat" cmpd="sng" algn="ctr">
                      <a:solidFill>
                        <a:srgbClr val="FCFCFC"/>
                      </a:solidFill>
                      <a:prstDash val="solid"/>
                      <a:round/>
                      <a:headEnd type="none" w="med" len="med"/>
                      <a:tailEnd type="none" w="med" len="med"/>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123511635"/>
                  </a:ext>
                </a:extLst>
              </a:tr>
              <a:tr h="727115">
                <a:tc>
                  <a:txBody>
                    <a:bodyPr/>
                    <a:lstStyle/>
                    <a:p>
                      <a:pPr algn="ctr"/>
                      <a:r>
                        <a:rPr lang="en-US" sz="1100" b="1" dirty="0">
                          <a:effectLst/>
                          <a:latin typeface="+mn-lt"/>
                          <a:cs typeface="Arial" panose="020B0604020202020204" pitchFamily="34" charset="0"/>
                        </a:rPr>
                        <a:t>Teachers not employed by LEA (Teaching ROPC, Distant learning, 3</a:t>
                      </a:r>
                      <a:r>
                        <a:rPr lang="en-US" sz="1100" b="1" baseline="30000" dirty="0">
                          <a:effectLst/>
                          <a:latin typeface="+mn-lt"/>
                          <a:cs typeface="Arial" panose="020B0604020202020204" pitchFamily="34" charset="0"/>
                        </a:rPr>
                        <a:t>rd</a:t>
                      </a:r>
                      <a:r>
                        <a:rPr lang="en-US" sz="1100" b="1" dirty="0">
                          <a:effectLst/>
                          <a:latin typeface="+mn-lt"/>
                          <a:cs typeface="Arial" panose="020B0604020202020204" pitchFamily="34" charset="0"/>
                        </a:rPr>
                        <a:t> party</a:t>
                      </a:r>
                    </a:p>
                  </a:txBody>
                  <a:tcPr marL="10253" marR="10253" marT="3418" marB="3418" anchor="ctr">
                    <a:lnL w="12700" cmpd="sng">
                      <a:solidFill>
                        <a:srgbClr val="FCFCFC"/>
                      </a:solidFill>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200">
                          <a:effectLst/>
                          <a:latin typeface="+mn-lt"/>
                          <a:cs typeface="Arial" panose="020B0604020202020204" pitchFamily="34" charset="0"/>
                        </a:rPr>
                        <a:t>12 or 26 or 27</a:t>
                      </a:r>
                      <a:endParaRPr lang="en-US" sz="1200" b="0">
                        <a:effectLst/>
                        <a:latin typeface="+mn-lt"/>
                        <a:cs typeface="Arial" panose="020B0604020202020204" pitchFamily="34" charset="0"/>
                      </a:endParaRPr>
                    </a:p>
                    <a:p>
                      <a:pPr algn="ctr"/>
                      <a:endParaRPr lang="en-US" sz="1200" b="0">
                        <a:effectLst/>
                        <a:latin typeface="+mn-lt"/>
                        <a:cs typeface="Arial" panose="020B0604020202020204" pitchFamily="34" charset="0"/>
                      </a:endParaRP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algn="ctr"/>
                      <a:r>
                        <a:rPr lang="en-US" sz="1200" b="0">
                          <a:effectLst/>
                          <a:latin typeface="+mn-lt"/>
                          <a:cs typeface="Arial" panose="020B0604020202020204" pitchFamily="34" charset="0"/>
                        </a:rPr>
                        <a:t>N/A</a:t>
                      </a:r>
                    </a:p>
                  </a:txBody>
                  <a:tcPr marL="10253" marR="10253" marT="3418" marB="3418" anchor="ctr">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dirty="0">
                          <a:effectLst/>
                          <a:latin typeface="+mn-lt"/>
                          <a:cs typeface="Arial" panose="020B0604020202020204" pitchFamily="34" charset="0"/>
                        </a:rPr>
                        <a:t>Assign appropriate State course code for class and report valid SEID of teacher</a:t>
                      </a:r>
                      <a:r>
                        <a:rPr lang="en-US" sz="1200" b="1" dirty="0">
                          <a:effectLst/>
                          <a:latin typeface="+mn-lt"/>
                          <a:cs typeface="Arial" panose="020B0604020202020204" pitchFamily="34" charset="0"/>
                        </a:rPr>
                        <a:t>;  or </a:t>
                      </a:r>
                      <a:r>
                        <a:rPr lang="en-US" sz="1200" b="0" dirty="0">
                          <a:effectLst/>
                          <a:latin typeface="+mn-lt"/>
                          <a:cs typeface="Arial" panose="020B0604020202020204" pitchFamily="34" charset="0"/>
                        </a:rPr>
                        <a:t>use SEID 9999999999 but will be a misassignment</a:t>
                      </a:r>
                    </a:p>
                  </a:txBody>
                  <a:tcPr marL="10253" marR="10253" marT="3418" marB="3418" anchor="ctr">
                    <a:lnL w="12700" cap="flat" cmpd="sng" algn="ctr">
                      <a:solidFill>
                        <a:srgbClr val="FCFCFC"/>
                      </a:solidFill>
                      <a:prstDash val="solid"/>
                      <a:round/>
                      <a:headEnd type="none" w="med" len="med"/>
                      <a:tailEnd type="none" w="med" len="med"/>
                    </a:lnL>
                    <a:lnR w="12700" cmpd="sng">
                      <a:solidFill>
                        <a:srgbClr val="FCFCFC"/>
                      </a:solidFill>
                    </a:lnR>
                    <a:lnT w="12700" cmpd="sng">
                      <a:solidFill>
                        <a:srgbClr val="FCFCFC"/>
                      </a:solidFill>
                    </a:lnT>
                    <a:lnB w="12700" cmpd="sng">
                      <a:solidFill>
                        <a:srgbClr val="FCFCFC"/>
                      </a:solidFill>
                    </a:lnB>
                    <a:lnTlToBr w="12700" cmpd="sng">
                      <a:noFill/>
                      <a:prstDash val="solid"/>
                    </a:lnTlToBr>
                    <a:lnBlToTr w="12700" cmpd="sng">
                      <a:noFill/>
                      <a:prstDash val="solid"/>
                    </a:lnBlToTr>
                    <a:solidFill>
                      <a:srgbClr val="C13131">
                        <a:tint val="20000"/>
                      </a:srgbClr>
                    </a:solidFill>
                  </a:tcPr>
                </a:tc>
                <a:extLst>
                  <a:ext uri="{0D108BD9-81ED-4DB2-BD59-A6C34878D82A}">
                    <a16:rowId xmlns:a16="http://schemas.microsoft.com/office/drawing/2014/main" val="3457177425"/>
                  </a:ext>
                </a:extLst>
              </a:tr>
            </a:tbl>
          </a:graphicData>
        </a:graphic>
      </p:graphicFrame>
      <p:sp>
        <p:nvSpPr>
          <p:cNvPr id="30" name="Slide Number Placeholder 5">
            <a:extLst>
              <a:ext uri="{FF2B5EF4-FFF2-40B4-BE49-F238E27FC236}">
                <a16:creationId xmlns:a16="http://schemas.microsoft.com/office/drawing/2014/main" id="{DDC0B9AF-0B88-4D0F-8045-70DA76705FEA}"/>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46</a:t>
            </a:fld>
            <a:endParaRPr lang="en-US"/>
          </a:p>
        </p:txBody>
      </p:sp>
      <p:sp>
        <p:nvSpPr>
          <p:cNvPr id="31" name="Rectangle 30">
            <a:extLst>
              <a:ext uri="{FF2B5EF4-FFF2-40B4-BE49-F238E27FC236}">
                <a16:creationId xmlns:a16="http://schemas.microsoft.com/office/drawing/2014/main" id="{8D4CC8CB-F63B-4CE6-81EE-354629024C4A}"/>
              </a:ext>
              <a:ext uri="{C183D7F6-B498-43B3-948B-1728B52AA6E4}">
                <adec:decorative xmlns:adec="http://schemas.microsoft.com/office/drawing/2017/decorative" val="1"/>
              </a:ext>
            </a:extLst>
          </p:cNvPr>
          <p:cNvSpPr/>
          <p:nvPr/>
        </p:nvSpPr>
        <p:spPr>
          <a:xfrm>
            <a:off x="-1" y="6786564"/>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32" name="Rectangle 31">
            <a:extLst>
              <a:ext uri="{FF2B5EF4-FFF2-40B4-BE49-F238E27FC236}">
                <a16:creationId xmlns:a16="http://schemas.microsoft.com/office/drawing/2014/main" id="{D81C89F9-2B88-4226-9ABC-AF9A4D759373}"/>
              </a:ext>
              <a:ext uri="{C183D7F6-B498-43B3-948B-1728B52AA6E4}">
                <adec:decorative xmlns:adec="http://schemas.microsoft.com/office/drawing/2017/decorative" val="1"/>
              </a:ext>
            </a:extLst>
          </p:cNvPr>
          <p:cNvSpPr/>
          <p:nvPr/>
        </p:nvSpPr>
        <p:spPr>
          <a:xfrm>
            <a:off x="11771999" y="6786564"/>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noProof="0"/>
          </a:p>
        </p:txBody>
      </p:sp>
      <p:sp>
        <p:nvSpPr>
          <p:cNvPr id="2" name="Footer Placeholder 1">
            <a:extLst>
              <a:ext uri="{FF2B5EF4-FFF2-40B4-BE49-F238E27FC236}">
                <a16:creationId xmlns:a16="http://schemas.microsoft.com/office/drawing/2014/main" id="{8C52C7EC-C963-48FD-B05F-72BD560E7077}"/>
              </a:ext>
            </a:extLst>
          </p:cNvPr>
          <p:cNvSpPr>
            <a:spLocks noGrp="1"/>
          </p:cNvSpPr>
          <p:nvPr>
            <p:ph type="ftr" sz="quarter" idx="10"/>
          </p:nvPr>
        </p:nvSpPr>
        <p:spPr/>
        <p:txBody>
          <a:bodyPr anchor="ctr"/>
          <a:lstStyle/>
          <a:p>
            <a:r>
              <a:rPr lang="en-US" sz="1200" noProof="0"/>
              <a:t>Fall 2 - Advanced Reporting and Certification v1.0 - Jan 8, 2026</a:t>
            </a:r>
          </a:p>
        </p:txBody>
      </p:sp>
    </p:spTree>
    <p:extLst>
      <p:ext uri="{BB962C8B-B14F-4D97-AF65-F5344CB8AC3E}">
        <p14:creationId xmlns:p14="http://schemas.microsoft.com/office/powerpoint/2010/main" val="120901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47</a:t>
            </a:fld>
            <a:endParaRPr lang="en-US" dirty="0"/>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r>
              <a:rPr lang="en-US" noProof="0"/>
              <a:t>Fall 2 - Advanced Reporting and Certification v1.0 - Jan 8, 2026</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9" name="Graphic 8" descr="Clapper board with solid fill">
            <a:extLst>
              <a:ext uri="{FF2B5EF4-FFF2-40B4-BE49-F238E27FC236}">
                <a16:creationId xmlns:a16="http://schemas.microsoft.com/office/drawing/2014/main" id="{18EDD07F-28B0-F44D-8933-A1513849EA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034650" y="3850200"/>
            <a:ext cx="914400" cy="914400"/>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descr="Certification Process steps group">
            <a:extLst>
              <a:ext uri="{FF2B5EF4-FFF2-40B4-BE49-F238E27FC236}">
                <a16:creationId xmlns:a16="http://schemas.microsoft.com/office/drawing/2014/main" id="{D9BA3003-6973-E342-A6EE-64B022A7AF01}"/>
              </a:ext>
            </a:extLst>
          </p:cNvPr>
          <p:cNvSpPr/>
          <p:nvPr/>
        </p:nvSpPr>
        <p:spPr>
          <a:xfrm>
            <a:off x="1945245" y="1751300"/>
            <a:ext cx="9048174" cy="4683512"/>
          </a:xfrm>
          <a:prstGeom prst="parallelogram">
            <a:avLst>
              <a:gd name="adj" fmla="val 17915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SV" sz="900">
              <a:solidFill>
                <a:srgbClr val="FFFFFF"/>
              </a:solidFill>
              <a:latin typeface="Calibri" panose="020F0502020204030204"/>
            </a:endParaRPr>
          </a:p>
        </p:txBody>
      </p:sp>
      <p:sp>
        <p:nvSpPr>
          <p:cNvPr id="3" name="Oval Callout 2">
            <a:extLst>
              <a:ext uri="{FF2B5EF4-FFF2-40B4-BE49-F238E27FC236}">
                <a16:creationId xmlns:a16="http://schemas.microsoft.com/office/drawing/2014/main" id="{CF8D5DF1-2B7A-9F4E-BEE6-E80DDF0BCADA}"/>
              </a:ext>
              <a:ext uri="{C183D7F6-B498-43B3-948B-1728B52AA6E4}">
                <adec:decorative xmlns:adec="http://schemas.microsoft.com/office/drawing/2017/decorative" val="1"/>
              </a:ext>
            </a:extLst>
          </p:cNvPr>
          <p:cNvSpPr/>
          <p:nvPr/>
        </p:nvSpPr>
        <p:spPr>
          <a:xfrm>
            <a:off x="1775801" y="4110575"/>
            <a:ext cx="1503676" cy="1451825"/>
          </a:xfrm>
          <a:prstGeom prst="wedgeEllipseCallout">
            <a:avLst>
              <a:gd name="adj1" fmla="val 72270"/>
              <a:gd name="adj2" fmla="val 35357"/>
            </a:avLst>
          </a:prstGeom>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SV" sz="900">
              <a:solidFill>
                <a:srgbClr val="FFFFFF"/>
              </a:solidFill>
              <a:latin typeface="Calibri" panose="020F0502020204030204"/>
            </a:endParaRPr>
          </a:p>
        </p:txBody>
      </p:sp>
      <p:sp>
        <p:nvSpPr>
          <p:cNvPr id="47" name="Oval Callout 46">
            <a:extLst>
              <a:ext uri="{FF2B5EF4-FFF2-40B4-BE49-F238E27FC236}">
                <a16:creationId xmlns:a16="http://schemas.microsoft.com/office/drawing/2014/main" id="{FA6EE1FE-A770-5C4F-954D-2DF654A49B06}"/>
              </a:ext>
              <a:ext uri="{C183D7F6-B498-43B3-948B-1728B52AA6E4}">
                <adec:decorative xmlns:adec="http://schemas.microsoft.com/office/drawing/2017/decorative" val="1"/>
              </a:ext>
            </a:extLst>
          </p:cNvPr>
          <p:cNvSpPr/>
          <p:nvPr/>
        </p:nvSpPr>
        <p:spPr>
          <a:xfrm rot="9900000">
            <a:off x="5240160" y="4668050"/>
            <a:ext cx="1503676" cy="1451825"/>
          </a:xfrm>
          <a:prstGeom prst="wedgeEllipseCallout">
            <a:avLst>
              <a:gd name="adj1" fmla="val 72270"/>
              <a:gd name="adj2" fmla="val 35357"/>
            </a:avLst>
          </a:prstGeom>
          <a:solidFill>
            <a:schemeClr val="accent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SV" sz="900">
              <a:solidFill>
                <a:srgbClr val="FFFFFF"/>
              </a:solidFill>
              <a:latin typeface="Calibri" panose="020F0502020204030204"/>
            </a:endParaRPr>
          </a:p>
        </p:txBody>
      </p:sp>
      <p:sp>
        <p:nvSpPr>
          <p:cNvPr id="48" name="Oval Callout 47">
            <a:extLst>
              <a:ext uri="{FF2B5EF4-FFF2-40B4-BE49-F238E27FC236}">
                <a16:creationId xmlns:a16="http://schemas.microsoft.com/office/drawing/2014/main" id="{D08BB436-1207-E34D-B6EA-BE7064421287}"/>
              </a:ext>
              <a:ext uri="{C183D7F6-B498-43B3-948B-1728B52AA6E4}">
                <adec:decorative xmlns:adec="http://schemas.microsoft.com/office/drawing/2017/decorative" val="1"/>
              </a:ext>
            </a:extLst>
          </p:cNvPr>
          <p:cNvSpPr/>
          <p:nvPr/>
        </p:nvSpPr>
        <p:spPr>
          <a:xfrm>
            <a:off x="4197412" y="2841886"/>
            <a:ext cx="1503676" cy="1451825"/>
          </a:xfrm>
          <a:prstGeom prst="wedgeEllipseCallout">
            <a:avLst>
              <a:gd name="adj1" fmla="val 72270"/>
              <a:gd name="adj2" fmla="val 35357"/>
            </a:avLst>
          </a:prstGeom>
          <a:solidFill>
            <a:schemeClr val="accent3"/>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SV" sz="900">
              <a:solidFill>
                <a:srgbClr val="FFFFFF"/>
              </a:solidFill>
              <a:latin typeface="Calibri" panose="020F0502020204030204"/>
            </a:endParaRPr>
          </a:p>
        </p:txBody>
      </p:sp>
      <p:sp>
        <p:nvSpPr>
          <p:cNvPr id="53" name="Oval Callout 52">
            <a:extLst>
              <a:ext uri="{FF2B5EF4-FFF2-40B4-BE49-F238E27FC236}">
                <a16:creationId xmlns:a16="http://schemas.microsoft.com/office/drawing/2014/main" id="{B3C4A140-543D-084B-A74F-AA88CE1FC963}"/>
              </a:ext>
              <a:ext uri="{C183D7F6-B498-43B3-948B-1728B52AA6E4}">
                <adec:decorative xmlns:adec="http://schemas.microsoft.com/office/drawing/2017/decorative" val="1"/>
              </a:ext>
            </a:extLst>
          </p:cNvPr>
          <p:cNvSpPr/>
          <p:nvPr/>
        </p:nvSpPr>
        <p:spPr>
          <a:xfrm rot="9900000">
            <a:off x="7656408" y="3384662"/>
            <a:ext cx="1503676" cy="1451825"/>
          </a:xfrm>
          <a:prstGeom prst="wedgeEllipseCallout">
            <a:avLst>
              <a:gd name="adj1" fmla="val 72270"/>
              <a:gd name="adj2" fmla="val 35357"/>
            </a:avLst>
          </a:prstGeom>
          <a:solidFill>
            <a:schemeClr val="accent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SV" sz="900">
              <a:solidFill>
                <a:srgbClr val="FFFFFF"/>
              </a:solidFill>
              <a:latin typeface="Calibri" panose="020F0502020204030204"/>
            </a:endParaRPr>
          </a:p>
        </p:txBody>
      </p:sp>
      <p:sp>
        <p:nvSpPr>
          <p:cNvPr id="55" name="Oval Callout 54">
            <a:extLst>
              <a:ext uri="{FF2B5EF4-FFF2-40B4-BE49-F238E27FC236}">
                <a16:creationId xmlns:a16="http://schemas.microsoft.com/office/drawing/2014/main" id="{5666433D-DE43-9D43-91C9-313970D9AEF8}"/>
              </a:ext>
              <a:ext uri="{C183D7F6-B498-43B3-948B-1728B52AA6E4}">
                <adec:decorative xmlns:adec="http://schemas.microsoft.com/office/drawing/2017/decorative" val="1"/>
              </a:ext>
            </a:extLst>
          </p:cNvPr>
          <p:cNvSpPr/>
          <p:nvPr/>
        </p:nvSpPr>
        <p:spPr>
          <a:xfrm>
            <a:off x="6515320" y="1637287"/>
            <a:ext cx="1503676" cy="1451825"/>
          </a:xfrm>
          <a:prstGeom prst="wedgeEllipseCallout">
            <a:avLst>
              <a:gd name="adj1" fmla="val 72270"/>
              <a:gd name="adj2" fmla="val 35357"/>
            </a:avLst>
          </a:prstGeom>
          <a:solidFill>
            <a:srgbClr val="00B05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SV" sz="900">
              <a:solidFill>
                <a:srgbClr val="FFFFFF"/>
              </a:solidFill>
              <a:latin typeface="Calibri" panose="020F0502020204030204"/>
            </a:endParaRPr>
          </a:p>
        </p:txBody>
      </p:sp>
      <p:sp>
        <p:nvSpPr>
          <p:cNvPr id="56" name="Rectangle 55">
            <a:extLst>
              <a:ext uri="{FF2B5EF4-FFF2-40B4-BE49-F238E27FC236}">
                <a16:creationId xmlns:a16="http://schemas.microsoft.com/office/drawing/2014/main" id="{8F0276DF-C10C-1B4D-91E0-E2F5789C552A}"/>
              </a:ext>
            </a:extLst>
          </p:cNvPr>
          <p:cNvSpPr/>
          <p:nvPr/>
        </p:nvSpPr>
        <p:spPr>
          <a:xfrm>
            <a:off x="1679532" y="4456823"/>
            <a:ext cx="1696213" cy="646331"/>
          </a:xfrm>
          <a:prstGeom prst="rect">
            <a:avLst/>
          </a:prstGeom>
        </p:spPr>
        <p:txBody>
          <a:bodyPr wrap="square">
            <a:spAutoFit/>
          </a:bodyPr>
          <a:lstStyle/>
          <a:p>
            <a:pPr algn="ctr" defTabSz="914217"/>
            <a:r>
              <a:rPr lang="en-US" b="1" dirty="0">
                <a:solidFill>
                  <a:srgbClr val="FFFFFF"/>
                </a:solidFill>
                <a:latin typeface="Poppins SemiBold" pitchFamily="2" charset="77"/>
                <a:ea typeface="Roboto Medium" panose="02000000000000000000" pitchFamily="2" charset="0"/>
                <a:cs typeface="Montserrat" charset="0"/>
              </a:rPr>
              <a:t>LEA Submission</a:t>
            </a:r>
          </a:p>
        </p:txBody>
      </p:sp>
      <p:sp>
        <p:nvSpPr>
          <p:cNvPr id="57" name="Rectangle 56">
            <a:extLst>
              <a:ext uri="{FF2B5EF4-FFF2-40B4-BE49-F238E27FC236}">
                <a16:creationId xmlns:a16="http://schemas.microsoft.com/office/drawing/2014/main" id="{BB5BFD69-FF6C-3A4D-86BB-343C92F49F02}"/>
              </a:ext>
            </a:extLst>
          </p:cNvPr>
          <p:cNvSpPr/>
          <p:nvPr/>
        </p:nvSpPr>
        <p:spPr>
          <a:xfrm>
            <a:off x="5254353" y="5016025"/>
            <a:ext cx="1501559" cy="646331"/>
          </a:xfrm>
          <a:prstGeom prst="rect">
            <a:avLst/>
          </a:prstGeom>
        </p:spPr>
        <p:txBody>
          <a:bodyPr wrap="square">
            <a:spAutoFit/>
          </a:bodyPr>
          <a:lstStyle/>
          <a:p>
            <a:pPr algn="ctr" defTabSz="914217"/>
            <a:r>
              <a:rPr lang="en-US" b="1" dirty="0">
                <a:solidFill>
                  <a:srgbClr val="FFFFFF"/>
                </a:solidFill>
                <a:latin typeface="Poppins SemiBold" pitchFamily="2" charset="77"/>
                <a:ea typeface="Roboto Medium" panose="02000000000000000000" pitchFamily="2" charset="0"/>
                <a:cs typeface="Montserrat" charset="0"/>
              </a:rPr>
              <a:t>Error Resolution</a:t>
            </a:r>
          </a:p>
        </p:txBody>
      </p:sp>
      <p:sp>
        <p:nvSpPr>
          <p:cNvPr id="58" name="Rectangle 57">
            <a:extLst>
              <a:ext uri="{FF2B5EF4-FFF2-40B4-BE49-F238E27FC236}">
                <a16:creationId xmlns:a16="http://schemas.microsoft.com/office/drawing/2014/main" id="{55C68B59-F79F-D74D-8FD2-E14F620E69F0}"/>
              </a:ext>
            </a:extLst>
          </p:cNvPr>
          <p:cNvSpPr/>
          <p:nvPr/>
        </p:nvSpPr>
        <p:spPr>
          <a:xfrm>
            <a:off x="4326157" y="3267716"/>
            <a:ext cx="1265174" cy="646331"/>
          </a:xfrm>
          <a:prstGeom prst="rect">
            <a:avLst/>
          </a:prstGeom>
        </p:spPr>
        <p:txBody>
          <a:bodyPr wrap="square">
            <a:spAutoFit/>
          </a:bodyPr>
          <a:lstStyle/>
          <a:p>
            <a:pPr algn="ctr" defTabSz="914217"/>
            <a:r>
              <a:rPr lang="en-US" b="1" dirty="0">
                <a:solidFill>
                  <a:srgbClr val="FFFFFF"/>
                </a:solidFill>
                <a:latin typeface="Poppins SemiBold" pitchFamily="2" charset="77"/>
                <a:ea typeface="Roboto Medium" panose="02000000000000000000" pitchFamily="2" charset="0"/>
                <a:cs typeface="Montserrat" charset="0"/>
              </a:rPr>
              <a:t>Report Review</a:t>
            </a:r>
          </a:p>
        </p:txBody>
      </p:sp>
      <p:sp>
        <p:nvSpPr>
          <p:cNvPr id="63" name="Rectangle 62">
            <a:extLst>
              <a:ext uri="{FF2B5EF4-FFF2-40B4-BE49-F238E27FC236}">
                <a16:creationId xmlns:a16="http://schemas.microsoft.com/office/drawing/2014/main" id="{E749197D-B174-0D44-938B-F89621B1A444}"/>
              </a:ext>
            </a:extLst>
          </p:cNvPr>
          <p:cNvSpPr/>
          <p:nvPr/>
        </p:nvSpPr>
        <p:spPr>
          <a:xfrm>
            <a:off x="7771529" y="3810492"/>
            <a:ext cx="1339540" cy="646331"/>
          </a:xfrm>
          <a:prstGeom prst="rect">
            <a:avLst/>
          </a:prstGeom>
        </p:spPr>
        <p:txBody>
          <a:bodyPr wrap="square">
            <a:spAutoFit/>
          </a:bodyPr>
          <a:lstStyle/>
          <a:p>
            <a:pPr algn="ctr" defTabSz="914217"/>
            <a:r>
              <a:rPr lang="en-US" b="1" dirty="0">
                <a:solidFill>
                  <a:srgbClr val="FFFFFF"/>
                </a:solidFill>
                <a:latin typeface="Poppins SemiBold" pitchFamily="2" charset="77"/>
                <a:ea typeface="Roboto Medium" panose="02000000000000000000" pitchFamily="2" charset="0"/>
                <a:cs typeface="Montserrat" charset="0"/>
              </a:rPr>
              <a:t>LEA Approval</a:t>
            </a:r>
          </a:p>
        </p:txBody>
      </p:sp>
      <p:sp>
        <p:nvSpPr>
          <p:cNvPr id="74" name="Rectangle 73">
            <a:extLst>
              <a:ext uri="{FF2B5EF4-FFF2-40B4-BE49-F238E27FC236}">
                <a16:creationId xmlns:a16="http://schemas.microsoft.com/office/drawing/2014/main" id="{720CC5A8-6CB6-FC4E-99EC-4003C75A0A1D}"/>
              </a:ext>
            </a:extLst>
          </p:cNvPr>
          <p:cNvSpPr/>
          <p:nvPr/>
        </p:nvSpPr>
        <p:spPr>
          <a:xfrm>
            <a:off x="6609477" y="2165760"/>
            <a:ext cx="1297640" cy="369332"/>
          </a:xfrm>
          <a:prstGeom prst="rect">
            <a:avLst/>
          </a:prstGeom>
        </p:spPr>
        <p:txBody>
          <a:bodyPr wrap="square">
            <a:spAutoFit/>
          </a:bodyPr>
          <a:lstStyle/>
          <a:p>
            <a:pPr algn="ctr" defTabSz="914217"/>
            <a:r>
              <a:rPr lang="en-US" b="1" dirty="0">
                <a:solidFill>
                  <a:srgbClr val="FFFFFF"/>
                </a:solidFill>
                <a:latin typeface="Poppins SemiBold" pitchFamily="2" charset="77"/>
                <a:ea typeface="Roboto Medium" panose="02000000000000000000" pitchFamily="2" charset="0"/>
                <a:cs typeface="Montserrat" charset="0"/>
              </a:rPr>
              <a:t>CERTIFIED</a:t>
            </a:r>
          </a:p>
        </p:txBody>
      </p:sp>
      <p:sp>
        <p:nvSpPr>
          <p:cNvPr id="75" name="TextBox 74">
            <a:extLst>
              <a:ext uri="{FF2B5EF4-FFF2-40B4-BE49-F238E27FC236}">
                <a16:creationId xmlns:a16="http://schemas.microsoft.com/office/drawing/2014/main" id="{B1910791-C00C-B94F-8E5C-DE83292196A0}"/>
              </a:ext>
            </a:extLst>
          </p:cNvPr>
          <p:cNvSpPr txBox="1"/>
          <p:nvPr/>
        </p:nvSpPr>
        <p:spPr>
          <a:xfrm>
            <a:off x="729121" y="3644360"/>
            <a:ext cx="1487562" cy="584775"/>
          </a:xfrm>
          <a:prstGeom prst="rect">
            <a:avLst/>
          </a:prstGeom>
          <a:noFill/>
        </p:spPr>
        <p:txBody>
          <a:bodyPr wrap="square" lIns="91440" tIns="45720" rIns="91440" bIns="45720" rtlCol="0" anchor="t">
            <a:spAutoFit/>
          </a:bodyPr>
          <a:lstStyle/>
          <a:p>
            <a:pPr algn="r" defTabSz="914217"/>
            <a:r>
              <a:rPr lang="en-US" sz="1600" dirty="0">
                <a:latin typeface="Tahoma"/>
                <a:ea typeface="Tahoma"/>
                <a:cs typeface="Tahoma"/>
              </a:rPr>
              <a:t>Submit, Post all Fall 2 Data</a:t>
            </a:r>
          </a:p>
        </p:txBody>
      </p:sp>
      <p:sp>
        <p:nvSpPr>
          <p:cNvPr id="77" name="TextBox 76">
            <a:extLst>
              <a:ext uri="{FF2B5EF4-FFF2-40B4-BE49-F238E27FC236}">
                <a16:creationId xmlns:a16="http://schemas.microsoft.com/office/drawing/2014/main" id="{AE4EC16C-78DC-BF43-82FC-9BA2B252E350}"/>
              </a:ext>
            </a:extLst>
          </p:cNvPr>
          <p:cNvSpPr txBox="1"/>
          <p:nvPr/>
        </p:nvSpPr>
        <p:spPr>
          <a:xfrm>
            <a:off x="2872740" y="2325503"/>
            <a:ext cx="1935905" cy="584775"/>
          </a:xfrm>
          <a:prstGeom prst="rect">
            <a:avLst/>
          </a:prstGeom>
          <a:noFill/>
        </p:spPr>
        <p:txBody>
          <a:bodyPr wrap="square" rtlCol="0">
            <a:spAutoFit/>
          </a:bodyPr>
          <a:lstStyle/>
          <a:p>
            <a:pPr algn="r" defTabSz="914217"/>
            <a:r>
              <a:rPr lang="en-US" sz="1600">
                <a:latin typeface="Tahoma" panose="020B0604030504040204" pitchFamily="34" charset="0"/>
                <a:ea typeface="Tahoma" panose="020B0604030504040204" pitchFamily="34" charset="0"/>
                <a:cs typeface="Tahoma" panose="020B0604030504040204" pitchFamily="34" charset="0"/>
              </a:rPr>
              <a:t>Review all reports for accuracy</a:t>
            </a:r>
          </a:p>
        </p:txBody>
      </p:sp>
      <p:sp>
        <p:nvSpPr>
          <p:cNvPr id="78" name="TextBox 77">
            <a:extLst>
              <a:ext uri="{FF2B5EF4-FFF2-40B4-BE49-F238E27FC236}">
                <a16:creationId xmlns:a16="http://schemas.microsoft.com/office/drawing/2014/main" id="{4D4DF2EF-C7E6-4B4D-8FA1-E12AA0192A2A}"/>
              </a:ext>
            </a:extLst>
          </p:cNvPr>
          <p:cNvSpPr txBox="1"/>
          <p:nvPr/>
        </p:nvSpPr>
        <p:spPr>
          <a:xfrm>
            <a:off x="4197412" y="1432803"/>
            <a:ext cx="2412065" cy="584775"/>
          </a:xfrm>
          <a:prstGeom prst="rect">
            <a:avLst/>
          </a:prstGeom>
          <a:noFill/>
        </p:spPr>
        <p:txBody>
          <a:bodyPr wrap="square" rtlCol="0">
            <a:spAutoFit/>
          </a:bodyPr>
          <a:lstStyle/>
          <a:p>
            <a:pPr algn="r" defTabSz="914217"/>
            <a:r>
              <a:rPr lang="en-US" sz="1600" dirty="0">
                <a:latin typeface="Tahoma" panose="020B0604030504040204" pitchFamily="34" charset="0"/>
                <a:ea typeface="Tahoma" panose="020B0604030504040204" pitchFamily="34" charset="0"/>
                <a:cs typeface="Tahoma" panose="020B0604030504040204" pitchFamily="34" charset="0"/>
              </a:rPr>
              <a:t>Fall 2 only requires LEA Approval to be certified</a:t>
            </a:r>
          </a:p>
        </p:txBody>
      </p:sp>
      <p:sp>
        <p:nvSpPr>
          <p:cNvPr id="79" name="TextBox 78">
            <a:extLst>
              <a:ext uri="{FF2B5EF4-FFF2-40B4-BE49-F238E27FC236}">
                <a16:creationId xmlns:a16="http://schemas.microsoft.com/office/drawing/2014/main" id="{1ED0468A-2ED0-9440-B976-3A3D753C995A}"/>
              </a:ext>
            </a:extLst>
          </p:cNvPr>
          <p:cNvSpPr txBox="1"/>
          <p:nvPr/>
        </p:nvSpPr>
        <p:spPr>
          <a:xfrm>
            <a:off x="6856209" y="5339191"/>
            <a:ext cx="1906792" cy="584775"/>
          </a:xfrm>
          <a:prstGeom prst="rect">
            <a:avLst/>
          </a:prstGeom>
          <a:noFill/>
        </p:spPr>
        <p:txBody>
          <a:bodyPr wrap="square" rtlCol="0">
            <a:spAutoFit/>
          </a:bodyPr>
          <a:lstStyle/>
          <a:p>
            <a:pPr defTabSz="914217"/>
            <a:r>
              <a:rPr lang="en-US" sz="1600" dirty="0">
                <a:latin typeface="Tahoma" panose="020B0604030504040204" pitchFamily="34" charset="0"/>
                <a:ea typeface="Tahoma" panose="020B0604030504040204" pitchFamily="34" charset="0"/>
                <a:cs typeface="Tahoma" panose="020B0604030504040204" pitchFamily="34" charset="0"/>
              </a:rPr>
              <a:t>Resolve any CDD and CERT errors.</a:t>
            </a:r>
          </a:p>
        </p:txBody>
      </p:sp>
      <p:sp>
        <p:nvSpPr>
          <p:cNvPr id="80" name="TextBox 79">
            <a:extLst>
              <a:ext uri="{FF2B5EF4-FFF2-40B4-BE49-F238E27FC236}">
                <a16:creationId xmlns:a16="http://schemas.microsoft.com/office/drawing/2014/main" id="{6A107921-71C6-FB49-A353-D96A875709BE}"/>
              </a:ext>
            </a:extLst>
          </p:cNvPr>
          <p:cNvSpPr txBox="1"/>
          <p:nvPr/>
        </p:nvSpPr>
        <p:spPr>
          <a:xfrm>
            <a:off x="9308463" y="3981446"/>
            <a:ext cx="1487562" cy="830997"/>
          </a:xfrm>
          <a:prstGeom prst="rect">
            <a:avLst/>
          </a:prstGeom>
          <a:noFill/>
        </p:spPr>
        <p:txBody>
          <a:bodyPr wrap="square" rtlCol="0">
            <a:spAutoFit/>
          </a:bodyPr>
          <a:lstStyle/>
          <a:p>
            <a:pPr defTabSz="914217"/>
            <a:r>
              <a:rPr lang="en-US" sz="1600">
                <a:latin typeface="Tahoma" panose="020B0604030504040204" pitchFamily="34" charset="0"/>
                <a:ea typeface="Tahoma" panose="020B0604030504040204" pitchFamily="34" charset="0"/>
                <a:cs typeface="Tahoma" panose="020B0604030504040204" pitchFamily="34" charset="0"/>
              </a:rPr>
              <a:t>Click on LEA Approve button</a:t>
            </a:r>
          </a:p>
        </p:txBody>
      </p:sp>
      <p:sp>
        <p:nvSpPr>
          <p:cNvPr id="4" name="Title 3">
            <a:extLst>
              <a:ext uri="{FF2B5EF4-FFF2-40B4-BE49-F238E27FC236}">
                <a16:creationId xmlns:a16="http://schemas.microsoft.com/office/drawing/2014/main" id="{BA63E139-521F-34B7-6C20-D3837E517A38}"/>
              </a:ext>
            </a:extLst>
          </p:cNvPr>
          <p:cNvSpPr>
            <a:spLocks noGrp="1"/>
          </p:cNvSpPr>
          <p:nvPr>
            <p:ph type="title"/>
          </p:nvPr>
        </p:nvSpPr>
        <p:spPr/>
        <p:txBody>
          <a:bodyPr>
            <a:noAutofit/>
          </a:bodyPr>
          <a:lstStyle/>
          <a:p>
            <a:pPr algn="r"/>
            <a:r>
              <a:rPr lang="en-US" sz="3000">
                <a:latin typeface="Arial Black" panose="020B0A04020102020204" pitchFamily="34" charset="0"/>
              </a:rPr>
              <a:t>Certification Process</a:t>
            </a:r>
          </a:p>
        </p:txBody>
      </p:sp>
      <p:sp>
        <p:nvSpPr>
          <p:cNvPr id="6" name="Slide Number Placeholder 5">
            <a:extLst>
              <a:ext uri="{FF2B5EF4-FFF2-40B4-BE49-F238E27FC236}">
                <a16:creationId xmlns:a16="http://schemas.microsoft.com/office/drawing/2014/main" id="{D6784E62-E2D8-75D6-6137-90166A0B5975}"/>
              </a:ext>
            </a:extLst>
          </p:cNvPr>
          <p:cNvSpPr>
            <a:spLocks noGrp="1"/>
          </p:cNvSpPr>
          <p:nvPr>
            <p:ph type="sldNum" sz="quarter" idx="12"/>
          </p:nvPr>
        </p:nvSpPr>
        <p:spPr>
          <a:xfrm>
            <a:off x="17221200" y="12712701"/>
            <a:ext cx="5486400" cy="730250"/>
          </a:xfrm>
          <a:prstGeom prst="rect">
            <a:avLst/>
          </a:prstGeom>
        </p:spPr>
        <p:txBody>
          <a:bodyPr vert="horz" lIns="91440" tIns="45720" rIns="91440" bIns="4572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4ECDD915-3E64-BE43-BCD6-776158E29207}" type="slidenum">
              <a:rPr lang="en-US" smtClean="0"/>
              <a:pPr/>
              <a:t>48</a:t>
            </a:fld>
            <a:endParaRPr lang="en-US"/>
          </a:p>
        </p:txBody>
      </p:sp>
      <p:sp>
        <p:nvSpPr>
          <p:cNvPr id="7" name="Footer Placeholder 6">
            <a:extLst>
              <a:ext uri="{FF2B5EF4-FFF2-40B4-BE49-F238E27FC236}">
                <a16:creationId xmlns:a16="http://schemas.microsoft.com/office/drawing/2014/main" id="{EB6FD0EB-2047-0CE7-2374-D7066A959FE6}"/>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5" name="Slide Number Placeholder 49">
            <a:extLst>
              <a:ext uri="{FF2B5EF4-FFF2-40B4-BE49-F238E27FC236}">
                <a16:creationId xmlns:a16="http://schemas.microsoft.com/office/drawing/2014/main" id="{ED8D5003-45A0-2440-8EDF-6C888469C37D}"/>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48</a:t>
            </a:fld>
            <a:endParaRPr lang="en-US" noProof="0" dirty="0"/>
          </a:p>
        </p:txBody>
      </p:sp>
    </p:spTree>
    <p:extLst>
      <p:ext uri="{BB962C8B-B14F-4D97-AF65-F5344CB8AC3E}">
        <p14:creationId xmlns:p14="http://schemas.microsoft.com/office/powerpoint/2010/main" val="862466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Suggested Milestone title"/>
          <p:cNvSpPr txBox="1">
            <a:spLocks noGrp="1"/>
          </p:cNvSpPr>
          <p:nvPr>
            <p:ph type="title" idx="4294967295"/>
          </p:nvPr>
        </p:nvSpPr>
        <p:spPr>
          <a:xfrm>
            <a:off x="569135" y="232639"/>
            <a:ext cx="10056812" cy="6900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tx1">
                    <a:lumMod val="75000"/>
                    <a:lumOff val="25000"/>
                  </a:schemeClr>
                </a:solidFill>
                <a:effectLst/>
                <a:uLnTx/>
                <a:uFillTx/>
                <a:ea typeface="+mj-ea"/>
                <a:cs typeface="Poppins" panose="02000000000000000000" pitchFamily="2" charset="0"/>
              </a:rPr>
              <a:t>Suggested Milestones</a:t>
            </a:r>
          </a:p>
        </p:txBody>
      </p:sp>
      <p:sp>
        <p:nvSpPr>
          <p:cNvPr id="26" name="Freeform 1142" descr="Certification and CDD Errors resolution milestone reminder"/>
          <p:cNvSpPr>
            <a:spLocks/>
          </p:cNvSpPr>
          <p:nvPr/>
        </p:nvSpPr>
        <p:spPr bwMode="auto">
          <a:xfrm>
            <a:off x="1589" y="965200"/>
            <a:ext cx="3001963" cy="5892800"/>
          </a:xfrm>
          <a:custGeom>
            <a:avLst/>
            <a:gdLst>
              <a:gd name="T0" fmla="*/ 191 w 946"/>
              <a:gd name="T1" fmla="*/ 1856 h 1856"/>
              <a:gd name="T2" fmla="*/ 930 w 946"/>
              <a:gd name="T3" fmla="*/ 946 h 1856"/>
              <a:gd name="T4" fmla="*/ 0 w 946"/>
              <a:gd name="T5" fmla="*/ 16 h 1856"/>
              <a:gd name="T6" fmla="*/ 0 w 946"/>
              <a:gd name="T7" fmla="*/ 0 h 1856"/>
              <a:gd name="T8" fmla="*/ 669 w 946"/>
              <a:gd name="T9" fmla="*/ 277 h 1856"/>
              <a:gd name="T10" fmla="*/ 946 w 946"/>
              <a:gd name="T11" fmla="*/ 946 h 1856"/>
              <a:gd name="T12" fmla="*/ 669 w 946"/>
              <a:gd name="T13" fmla="*/ 1615 h 1856"/>
              <a:gd name="T14" fmla="*/ 259 w 946"/>
              <a:gd name="T15" fmla="*/ 1856 h 1856"/>
              <a:gd name="T16" fmla="*/ 191 w 946"/>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6" h="1856">
                <a:moveTo>
                  <a:pt x="191" y="1856"/>
                </a:moveTo>
                <a:cubicBezTo>
                  <a:pt x="612" y="1768"/>
                  <a:pt x="930" y="1393"/>
                  <a:pt x="930" y="946"/>
                </a:cubicBezTo>
                <a:cubicBezTo>
                  <a:pt x="930" y="433"/>
                  <a:pt x="513" y="16"/>
                  <a:pt x="0" y="16"/>
                </a:cubicBezTo>
                <a:cubicBezTo>
                  <a:pt x="0" y="0"/>
                  <a:pt x="0" y="0"/>
                  <a:pt x="0" y="0"/>
                </a:cubicBezTo>
                <a:cubicBezTo>
                  <a:pt x="253" y="0"/>
                  <a:pt x="490" y="99"/>
                  <a:pt x="669" y="277"/>
                </a:cubicBezTo>
                <a:cubicBezTo>
                  <a:pt x="847" y="456"/>
                  <a:pt x="946" y="693"/>
                  <a:pt x="946" y="946"/>
                </a:cubicBezTo>
                <a:cubicBezTo>
                  <a:pt x="946" y="1199"/>
                  <a:pt x="847" y="1436"/>
                  <a:pt x="669" y="1615"/>
                </a:cubicBezTo>
                <a:cubicBezTo>
                  <a:pt x="553" y="1731"/>
                  <a:pt x="412" y="1813"/>
                  <a:pt x="259" y="1856"/>
                </a:cubicBezTo>
                <a:lnTo>
                  <a:pt x="191" y="1856"/>
                </a:lnTo>
                <a:close/>
              </a:path>
            </a:pathLst>
          </a:custGeom>
          <a:solidFill>
            <a:schemeClr val="bg1">
              <a:alpha val="10000"/>
            </a:schemeClr>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sp>
        <p:nvSpPr>
          <p:cNvPr id="44" name="Rectangle 43">
            <a:extLst>
              <a:ext uri="{FF2B5EF4-FFF2-40B4-BE49-F238E27FC236}">
                <a16:creationId xmlns:a16="http://schemas.microsoft.com/office/drawing/2014/main" id="{D0E17711-C6FC-4DC9-80C3-4C88B5729BC5}"/>
              </a:ext>
            </a:extLst>
          </p:cNvPr>
          <p:cNvSpPr/>
          <p:nvPr/>
        </p:nvSpPr>
        <p:spPr>
          <a:xfrm>
            <a:off x="5904000" y="261629"/>
            <a:ext cx="409919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00"/>
                </a:solidFill>
                <a:effectLst/>
                <a:uLnTx/>
                <a:uFillTx/>
                <a:latin typeface="Tahoma"/>
                <a:ea typeface="+mn-ea"/>
                <a:cs typeface="Poppins" panose="02000000000000000000" pitchFamily="2" charset="0"/>
              </a:rPr>
              <a:t>2025 - 26 Fall 2 Timeline</a:t>
            </a:r>
          </a:p>
        </p:txBody>
      </p:sp>
      <p:sp>
        <p:nvSpPr>
          <p:cNvPr id="50" name="Slide Number Placeholder 49">
            <a:extLst>
              <a:ext uri="{FF2B5EF4-FFF2-40B4-BE49-F238E27FC236}">
                <a16:creationId xmlns:a16="http://schemas.microsoft.com/office/drawing/2014/main" id="{EA7B7B86-3257-40FF-82B6-5069BEC9211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46" name="Group 45">
            <a:extLst>
              <a:ext uri="{FF2B5EF4-FFF2-40B4-BE49-F238E27FC236}">
                <a16:creationId xmlns:a16="http://schemas.microsoft.com/office/drawing/2014/main" id="{5CD99831-3769-1077-76D2-4B366577BB41}"/>
              </a:ext>
              <a:ext uri="{C183D7F6-B498-43B3-948B-1728B52AA6E4}">
                <adec:decorative xmlns:adec="http://schemas.microsoft.com/office/drawing/2017/decorative" val="1"/>
              </a:ext>
            </a:extLst>
          </p:cNvPr>
          <p:cNvGrpSpPr/>
          <p:nvPr/>
        </p:nvGrpSpPr>
        <p:grpSpPr>
          <a:xfrm>
            <a:off x="282348" y="1050336"/>
            <a:ext cx="12113822" cy="4862386"/>
            <a:chOff x="282348" y="1050336"/>
            <a:chExt cx="12113822" cy="4862386"/>
          </a:xfrm>
        </p:grpSpPr>
        <p:sp>
          <p:nvSpPr>
            <p:cNvPr id="24" name="Freeform 1140"/>
            <p:cNvSpPr>
              <a:spLocks/>
            </p:cNvSpPr>
            <p:nvPr/>
          </p:nvSpPr>
          <p:spPr bwMode="auto">
            <a:xfrm>
              <a:off x="1249622" y="1078815"/>
              <a:ext cx="1966514" cy="4833907"/>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5" name="Group 24">
              <a:extLst>
                <a:ext uri="{FF2B5EF4-FFF2-40B4-BE49-F238E27FC236}">
                  <a16:creationId xmlns:a16="http://schemas.microsoft.com/office/drawing/2014/main" id="{37A6EB7B-4B4A-4637-A20A-D2794884B4D8}"/>
                </a:ext>
              </a:extLst>
            </p:cNvPr>
            <p:cNvGrpSpPr/>
            <p:nvPr/>
          </p:nvGrpSpPr>
          <p:grpSpPr>
            <a:xfrm>
              <a:off x="3003552" y="2949341"/>
              <a:ext cx="8991986" cy="836180"/>
              <a:chOff x="1408510" y="2759869"/>
              <a:chExt cx="7214077" cy="645595"/>
            </a:xfrm>
          </p:grpSpPr>
          <p:sp>
            <p:nvSpPr>
              <p:cNvPr id="14" name="TextBox 13"/>
              <p:cNvSpPr txBox="1">
                <a:spLocks/>
              </p:cNvSpPr>
              <p:nvPr/>
            </p:nvSpPr>
            <p:spPr>
              <a:xfrm>
                <a:off x="2596458" y="2884230"/>
                <a:ext cx="1364230" cy="1901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2/13 – 2/20</a:t>
                </a:r>
              </a:p>
            </p:txBody>
          </p:sp>
          <p:sp>
            <p:nvSpPr>
              <p:cNvPr id="15" name="TextBox 14"/>
              <p:cNvSpPr txBox="1"/>
              <p:nvPr/>
            </p:nvSpPr>
            <p:spPr>
              <a:xfrm>
                <a:off x="4176572" y="2835159"/>
                <a:ext cx="4446015" cy="57030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Review  snapshot reports and update records as needed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41076" y="2830262"/>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7" name="Group 56">
              <a:extLst>
                <a:ext uri="{FF2B5EF4-FFF2-40B4-BE49-F238E27FC236}">
                  <a16:creationId xmlns:a16="http://schemas.microsoft.com/office/drawing/2014/main" id="{B2347C7A-4C0C-4058-9279-275E82261305}"/>
                </a:ext>
              </a:extLst>
            </p:cNvPr>
            <p:cNvGrpSpPr/>
            <p:nvPr/>
          </p:nvGrpSpPr>
          <p:grpSpPr>
            <a:xfrm>
              <a:off x="1975855" y="1050336"/>
              <a:ext cx="9322419" cy="558242"/>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1/10</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Fall – 2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2857532" y="4094566"/>
              <a:ext cx="9440205" cy="561328"/>
              <a:chOff x="1179910" y="3541745"/>
              <a:chExt cx="7573673" cy="433388"/>
            </a:xfrm>
          </p:grpSpPr>
          <p:sp>
            <p:nvSpPr>
              <p:cNvPr id="17" name="TextBox 16"/>
              <p:cNvSpPr txBox="1">
                <a:spLocks/>
              </p:cNvSpPr>
              <p:nvPr/>
            </p:nvSpPr>
            <p:spPr>
              <a:xfrm>
                <a:off x="2459298" y="3650284"/>
                <a:ext cx="1580114" cy="19010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47C1BD"/>
                    </a:solidFill>
                    <a:effectLst/>
                    <a:uLnTx/>
                    <a:uFillTx/>
                    <a:latin typeface="Poppins" panose="02000000000000000000" pitchFamily="2" charset="0"/>
                    <a:ea typeface="+mn-ea"/>
                    <a:cs typeface="Poppins" panose="02000000000000000000" pitchFamily="2" charset="0"/>
                  </a:rPr>
                  <a:t>2/21 – 2/27</a:t>
                </a:r>
              </a:p>
            </p:txBody>
          </p:sp>
          <p:sp>
            <p:nvSpPr>
              <p:cNvPr id="18" name="TextBox 17"/>
              <p:cNvSpPr txBox="1"/>
              <p:nvPr/>
            </p:nvSpPr>
            <p:spPr>
              <a:xfrm>
                <a:off x="4039412" y="3621892"/>
                <a:ext cx="471417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Certify Fall-2 (</a:t>
                </a:r>
                <a:r>
                  <a:rPr kumimoji="0" lang="en-US" sz="1600" b="1" i="0" u="none" strike="noStrike" kern="1200" cap="none" spc="-31" normalizeH="0" baseline="0" noProof="0">
                    <a:ln>
                      <a:noFill/>
                    </a:ln>
                    <a:solidFill>
                      <a:srgbClr val="FF735D"/>
                    </a:solidFill>
                    <a:effectLst/>
                    <a:uLnTx/>
                    <a:uFillTx/>
                    <a:latin typeface="Tahoma"/>
                    <a:ea typeface="+mn-ea"/>
                    <a:cs typeface="Poppins" panose="02000000000000000000" pitchFamily="2" charset="0"/>
                  </a:rPr>
                  <a:t>No Amendment Window</a:t>
                </a: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a:t>
                </a: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47C1B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47C1BD"/>
              </a:solidFill>
              <a:ln>
                <a:solidFill>
                  <a:srgbClr val="47C1BD"/>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86250" y="3541745"/>
                <a:ext cx="431006" cy="433388"/>
              </a:xfrm>
              <a:prstGeom prst="ellipse">
                <a:avLst/>
              </a:prstGeom>
              <a:solidFill>
                <a:srgbClr val="47C1B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grpSp>
          <p:nvGrpSpPr>
            <p:cNvPr id="67" name="Group 66">
              <a:extLst>
                <a:ext uri="{FF2B5EF4-FFF2-40B4-BE49-F238E27FC236}">
                  <a16:creationId xmlns:a16="http://schemas.microsoft.com/office/drawing/2014/main" id="{ECFE66DC-6F5E-BA48-9BD6-3CB2A5B464C8}"/>
                </a:ext>
              </a:extLst>
            </p:cNvPr>
            <p:cNvGrpSpPr/>
            <p:nvPr/>
          </p:nvGrpSpPr>
          <p:grpSpPr>
            <a:xfrm>
              <a:off x="2656241" y="1913831"/>
              <a:ext cx="9739929" cy="569886"/>
              <a:chOff x="1438850" y="1917672"/>
              <a:chExt cx="10418847" cy="586662"/>
            </a:xfrm>
          </p:grpSpPr>
          <p:grpSp>
            <p:nvGrpSpPr>
              <p:cNvPr id="2" name="Group 1">
                <a:extLst>
                  <a:ext uri="{FF2B5EF4-FFF2-40B4-BE49-F238E27FC236}">
                    <a16:creationId xmlns:a16="http://schemas.microsoft.com/office/drawing/2014/main" id="{818F3BDA-696A-4747-B05F-A9FB168C9DE4}"/>
                  </a:ext>
                </a:extLst>
              </p:cNvPr>
              <p:cNvGrpSpPr/>
              <p:nvPr/>
            </p:nvGrpSpPr>
            <p:grpSpPr>
              <a:xfrm>
                <a:off x="1438850" y="1917672"/>
                <a:ext cx="10418847" cy="586662"/>
                <a:chOff x="835825" y="1891954"/>
                <a:chExt cx="10418847" cy="586661"/>
              </a:xfrm>
            </p:grpSpPr>
            <p:sp>
              <p:nvSpPr>
                <p:cNvPr id="8" name="TextBox 7"/>
                <p:cNvSpPr txBox="1">
                  <a:spLocks/>
                </p:cNvSpPr>
                <p:nvPr/>
              </p:nvSpPr>
              <p:spPr>
                <a:xfrm>
                  <a:off x="2864066" y="2046843"/>
                  <a:ext cx="1888909" cy="25346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C"/>
                      </a:solidFill>
                      <a:effectLst/>
                      <a:uLnTx/>
                      <a:uFillTx/>
                      <a:latin typeface="Poppins" panose="02000000000000000000" pitchFamily="2" charset="0"/>
                      <a:ea typeface="+mn-ea"/>
                      <a:cs typeface="Poppins" panose="02000000000000000000" pitchFamily="2" charset="0"/>
                    </a:rPr>
                    <a:t>Now – 2/6</a:t>
                  </a:r>
                </a:p>
              </p:txBody>
            </p:sp>
            <p:sp>
              <p:nvSpPr>
                <p:cNvPr id="9" name="TextBox 8"/>
                <p:cNvSpPr txBox="1"/>
                <p:nvPr/>
              </p:nvSpPr>
              <p:spPr>
                <a:xfrm>
                  <a:off x="4831518" y="1971676"/>
                  <a:ext cx="6423154" cy="50693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Submit and post SDEM, SASS, CRSE, SCSE, PSTS records. Resolve validation, CDD and Certification errors</a:t>
                  </a:r>
                </a:p>
              </p:txBody>
            </p:sp>
            <p:cxnSp>
              <p:nvCxnSpPr>
                <p:cNvPr id="10" name="Straight Connector 9"/>
                <p:cNvCxnSpPr/>
                <p:nvPr/>
              </p:nvCxnSpPr>
              <p:spPr>
                <a:xfrm>
                  <a:off x="4595003" y="1932931"/>
                  <a:ext cx="0" cy="509286"/>
                </a:xfrm>
                <a:prstGeom prst="line">
                  <a:avLst/>
                </a:prstGeom>
                <a:ln w="28575" cap="rnd">
                  <a:solidFill>
                    <a:srgbClr val="FF715C"/>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71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5825" y="1969174"/>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w="25400">
                  <a:solidFill>
                    <a:srgbClr val="FF715C"/>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8872" y="1891954"/>
                  <a:ext cx="573088" cy="574675"/>
                </a:xfrm>
                <a:prstGeom prst="ellipse">
                  <a:avLst/>
                </a:prstGeom>
                <a:solidFill>
                  <a:srgbClr val="FF71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grpSp>
        <p:grpSp>
          <p:nvGrpSpPr>
            <p:cNvPr id="54" name="Group 53">
              <a:extLst>
                <a:ext uri="{FF2B5EF4-FFF2-40B4-BE49-F238E27FC236}">
                  <a16:creationId xmlns:a16="http://schemas.microsoft.com/office/drawing/2014/main" id="{A92F67BC-F397-8D02-361F-09E51F6A14EA}"/>
                </a:ext>
              </a:extLst>
            </p:cNvPr>
            <p:cNvGrpSpPr/>
            <p:nvPr/>
          </p:nvGrpSpPr>
          <p:grpSpPr>
            <a:xfrm>
              <a:off x="2331093" y="5024457"/>
              <a:ext cx="9513763" cy="558242"/>
              <a:chOff x="750780" y="5638347"/>
              <a:chExt cx="10176917" cy="574675"/>
            </a:xfrm>
          </p:grpSpPr>
          <p:grpSp>
            <p:nvGrpSpPr>
              <p:cNvPr id="5" name="Group 4">
                <a:extLst>
                  <a:ext uri="{FF2B5EF4-FFF2-40B4-BE49-F238E27FC236}">
                    <a16:creationId xmlns:a16="http://schemas.microsoft.com/office/drawing/2014/main" id="{00E782BD-A9FD-4A41-AF38-BFE215FE5E66}"/>
                  </a:ext>
                </a:extLst>
              </p:cNvPr>
              <p:cNvGrpSpPr/>
              <p:nvPr/>
            </p:nvGrpSpPr>
            <p:grpSpPr>
              <a:xfrm>
                <a:off x="750780" y="5638347"/>
                <a:ext cx="10176917" cy="574675"/>
                <a:chOff x="613172" y="4105276"/>
                <a:chExt cx="7632688" cy="431006"/>
              </a:xfrm>
            </p:grpSpPr>
            <p:sp>
              <p:nvSpPr>
                <p:cNvPr id="20" name="TextBox 19"/>
                <p:cNvSpPr txBox="1">
                  <a:spLocks/>
                </p:cNvSpPr>
                <p:nvPr/>
              </p:nvSpPr>
              <p:spPr>
                <a:xfrm>
                  <a:off x="2148050" y="4235588"/>
                  <a:ext cx="156348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a:ln>
                      <a:noFill/>
                    </a:ln>
                    <a:solidFill>
                      <a:srgbClr val="8E8016"/>
                    </a:solidFill>
                    <a:effectLst/>
                    <a:uLnTx/>
                    <a:uFillTx/>
                    <a:latin typeface="Poppins" panose="02000000000000000000" pitchFamily="2" charset="0"/>
                    <a:ea typeface="+mn-ea"/>
                    <a:cs typeface="Poppins" panose="02000000000000000000" pitchFamily="2" charset="0"/>
                  </a:endParaRPr>
                </a:p>
              </p:txBody>
            </p:sp>
            <p:sp>
              <p:nvSpPr>
                <p:cNvPr id="21" name="TextBox 20"/>
                <p:cNvSpPr txBox="1"/>
                <p:nvPr/>
              </p:nvSpPr>
              <p:spPr>
                <a:xfrm>
                  <a:off x="3351437" y="4234504"/>
                  <a:ext cx="4894423" cy="19010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Certification Deadline </a:t>
                  </a: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3" name="Rectangle 52">
                <a:extLst>
                  <a:ext uri="{FF2B5EF4-FFF2-40B4-BE49-F238E27FC236}">
                    <a16:creationId xmlns:a16="http://schemas.microsoft.com/office/drawing/2014/main" id="{7E24F9BD-63A0-F444-8C2B-ADA509789E3A}"/>
                  </a:ext>
                </a:extLst>
              </p:cNvPr>
              <p:cNvSpPr/>
              <p:nvPr/>
            </p:nvSpPr>
            <p:spPr>
              <a:xfrm>
                <a:off x="3237641" y="5733596"/>
                <a:ext cx="705238" cy="38020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1" normalizeH="0" baseline="0" noProof="0">
                    <a:ln>
                      <a:noFill/>
                    </a:ln>
                    <a:solidFill>
                      <a:srgbClr val="8E8016"/>
                    </a:solidFill>
                    <a:effectLst/>
                    <a:uLnTx/>
                    <a:uFillTx/>
                    <a:latin typeface="Poppins" panose="02000000000000000000" pitchFamily="2" charset="0"/>
                    <a:ea typeface="+mn-ea"/>
                    <a:cs typeface="Poppins" panose="02000000000000000000" pitchFamily="2" charset="0"/>
                  </a:rPr>
                  <a:t>2/27</a:t>
                </a:r>
                <a:endParaRPr kumimoji="0" lang="en-US" sz="1800" b="0" i="0" u="none" strike="noStrike" kern="1200" cap="none" spc="0" normalizeH="0" baseline="0" noProof="0">
                  <a:ln>
                    <a:noFill/>
                  </a:ln>
                  <a:solidFill>
                    <a:srgbClr val="8E8016"/>
                  </a:solidFill>
                  <a:effectLst/>
                  <a:uLnTx/>
                  <a:uFillTx/>
                  <a:latin typeface="Tahoma"/>
                  <a:ea typeface="+mn-ea"/>
                  <a:cs typeface="+mn-cs"/>
                </a:endParaRPr>
              </a:p>
            </p:txBody>
          </p:sp>
        </p:grpSp>
        <p:grpSp>
          <p:nvGrpSpPr>
            <p:cNvPr id="77" name="Group 76" descr="Hand icon for CDD errors milestone reminder">
              <a:extLst>
                <a:ext uri="{FF2B5EF4-FFF2-40B4-BE49-F238E27FC236}">
                  <a16:creationId xmlns:a16="http://schemas.microsoft.com/office/drawing/2014/main" id="{DFF90DCA-3E51-3091-900E-9BC05D266FE2}"/>
                </a:ext>
              </a:extLst>
            </p:cNvPr>
            <p:cNvGrpSpPr/>
            <p:nvPr/>
          </p:nvGrpSpPr>
          <p:grpSpPr>
            <a:xfrm>
              <a:off x="282348" y="1806386"/>
              <a:ext cx="2182750" cy="3311697"/>
              <a:chOff x="280757" y="1874723"/>
              <a:chExt cx="2182750" cy="3311697"/>
            </a:xfrm>
          </p:grpSpPr>
          <p:sp>
            <p:nvSpPr>
              <p:cNvPr id="71" name="Text Placeholder 30">
                <a:extLst>
                  <a:ext uri="{FF2B5EF4-FFF2-40B4-BE49-F238E27FC236}">
                    <a16:creationId xmlns:a16="http://schemas.microsoft.com/office/drawing/2014/main" id="{39F635B2-8E28-A198-AC17-8D47322CB7E9}"/>
                  </a:ext>
                  <a:ext uri="{C183D7F6-B498-43B3-948B-1728B52AA6E4}">
                    <adec:decorative xmlns:adec="http://schemas.microsoft.com/office/drawing/2017/decorative" val="1"/>
                  </a:ext>
                </a:extLst>
              </p:cNvPr>
              <p:cNvSpPr txBox="1">
                <a:spLocks/>
              </p:cNvSpPr>
              <p:nvPr/>
            </p:nvSpPr>
            <p:spPr>
              <a:xfrm>
                <a:off x="280757" y="3732848"/>
                <a:ext cx="2182750" cy="364233"/>
              </a:xfrm>
              <a:prstGeom prst="rect">
                <a:avLst/>
              </a:prstGeom>
              <a:solidFill>
                <a:srgbClr val="FF725C"/>
              </a:solidFill>
            </p:spPr>
            <p:txBody>
              <a:bodyPr vert="horz" lIns="0" tIns="3600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Certification and CDD </a:t>
                </a:r>
                <a:r>
                  <a:rPr kumimoji="0" lang="en-US" sz="1200" b="0" i="0" u="none" strike="noStrike" kern="1200" cap="none" spc="0" normalizeH="0" baseline="0" noProof="0">
                    <a:ln>
                      <a:noFill/>
                    </a:ln>
                    <a:solidFill>
                      <a:srgbClr val="FCFCFC"/>
                    </a:solidFill>
                    <a:effectLst/>
                    <a:uLnTx/>
                    <a:uFillTx/>
                    <a:latin typeface="Tahoma"/>
                    <a:ea typeface="+mn-ea"/>
                    <a:cs typeface="+mn-cs"/>
                  </a:rPr>
                  <a:t>Errors</a:t>
                </a:r>
                <a:endParaRPr kumimoji="0" lang="en-US" sz="1200" b="0" i="0" u="none" strike="noStrike" kern="1200" cap="none" spc="0" normalizeH="0" baseline="0" noProof="0">
                  <a:ln>
                    <a:noFill/>
                  </a:ln>
                  <a:solidFill>
                    <a:srgbClr val="FCFCFC"/>
                  </a:solidFill>
                  <a:effectLst/>
                  <a:uLnTx/>
                  <a:uFillTx/>
                  <a:latin typeface="Arial Black"/>
                  <a:ea typeface="+mn-ea"/>
                  <a:cs typeface="+mn-cs"/>
                </a:endParaRPr>
              </a:p>
            </p:txBody>
          </p:sp>
          <p:sp>
            <p:nvSpPr>
              <p:cNvPr id="73" name="TextBox 72">
                <a:extLst>
                  <a:ext uri="{FF2B5EF4-FFF2-40B4-BE49-F238E27FC236}">
                    <a16:creationId xmlns:a16="http://schemas.microsoft.com/office/drawing/2014/main" id="{87EF53C1-5F56-AC78-C2C9-E606ED33CE6B}"/>
                  </a:ext>
                </a:extLst>
              </p:cNvPr>
              <p:cNvSpPr txBox="1"/>
              <p:nvPr/>
            </p:nvSpPr>
            <p:spPr>
              <a:xfrm>
                <a:off x="375827" y="4601645"/>
                <a:ext cx="19536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715B"/>
                    </a:solidFill>
                    <a:effectLst/>
                    <a:uLnTx/>
                    <a:uFillTx/>
                    <a:latin typeface="Tahoma"/>
                    <a:ea typeface="+mn-ea"/>
                    <a:cs typeface="+mn-cs"/>
                  </a:rPr>
                  <a:t>*Recommended date for zero errors</a:t>
                </a:r>
              </a:p>
            </p:txBody>
          </p:sp>
          <p:sp>
            <p:nvSpPr>
              <p:cNvPr id="74" name="TextBox 73">
                <a:extLst>
                  <a:ext uri="{FF2B5EF4-FFF2-40B4-BE49-F238E27FC236}">
                    <a16:creationId xmlns:a16="http://schemas.microsoft.com/office/drawing/2014/main" id="{4E077B17-AB31-8193-87BD-4DB097EFEB25}"/>
                  </a:ext>
                </a:extLst>
              </p:cNvPr>
              <p:cNvSpPr txBox="1"/>
              <p:nvPr/>
            </p:nvSpPr>
            <p:spPr>
              <a:xfrm>
                <a:off x="395294" y="4226299"/>
                <a:ext cx="19536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715B"/>
                    </a:solidFill>
                    <a:effectLst/>
                    <a:uLnTx/>
                    <a:uFillTx/>
                    <a:latin typeface="Tahoma"/>
                    <a:ea typeface="+mn-ea"/>
                    <a:cs typeface="+mn-cs"/>
                  </a:rPr>
                  <a:t>Feb 6, 2026</a:t>
                </a:r>
                <a:r>
                  <a:rPr kumimoji="0" lang="en-US" sz="1600" b="0" i="0" u="none" strike="noStrike" kern="1200" cap="none" spc="0" normalizeH="0" baseline="0" noProof="0">
                    <a:ln>
                      <a:noFill/>
                    </a:ln>
                    <a:solidFill>
                      <a:srgbClr val="FF715B"/>
                    </a:solidFill>
                    <a:effectLst/>
                    <a:uLnTx/>
                    <a:uFillTx/>
                    <a:latin typeface="Tahoma"/>
                    <a:ea typeface="+mn-ea"/>
                    <a:cs typeface="+mn-cs"/>
                  </a:rPr>
                  <a:t>*</a:t>
                </a:r>
              </a:p>
            </p:txBody>
          </p:sp>
          <p:pic>
            <p:nvPicPr>
              <p:cNvPr id="75" name="Picture 74" descr="A hand with a bow&#10;&#10;Description automatically generated">
                <a:extLst>
                  <a:ext uri="{FF2B5EF4-FFF2-40B4-BE49-F238E27FC236}">
                    <a16:creationId xmlns:a16="http://schemas.microsoft.com/office/drawing/2014/main" id="{333BAF3A-41FA-2951-86D3-1C5F26B3E87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30210" y="1874723"/>
                <a:ext cx="1401420" cy="1747653"/>
              </a:xfrm>
              <a:prstGeom prst="rect">
                <a:avLst/>
              </a:prstGeom>
            </p:spPr>
          </p:pic>
          <p:sp>
            <p:nvSpPr>
              <p:cNvPr id="76" name="TextBox 75">
                <a:extLst>
                  <a:ext uri="{FF2B5EF4-FFF2-40B4-BE49-F238E27FC236}">
                    <a16:creationId xmlns:a16="http://schemas.microsoft.com/office/drawing/2014/main" id="{E83CAB41-7D86-4D5D-2688-46EF1BDA27CD}"/>
                  </a:ext>
                </a:extLst>
              </p:cNvPr>
              <p:cNvSpPr txBox="1"/>
              <p:nvPr/>
            </p:nvSpPr>
            <p:spPr>
              <a:xfrm>
                <a:off x="987733" y="3147387"/>
                <a:ext cx="934065" cy="235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715C"/>
                    </a:solidFill>
                    <a:effectLst/>
                    <a:uLnTx/>
                    <a:uFillTx/>
                    <a:latin typeface="Tahoma"/>
                    <a:ea typeface="+mn-ea"/>
                    <a:cs typeface="+mn-cs"/>
                  </a:rPr>
                  <a:t>Don’t Forget!</a:t>
                </a:r>
              </a:p>
            </p:txBody>
          </p:sp>
        </p:grpSp>
      </p:grpSp>
      <p:sp>
        <p:nvSpPr>
          <p:cNvPr id="23" name="Footer Placeholder 45">
            <a:extLst>
              <a:ext uri="{FF2B5EF4-FFF2-40B4-BE49-F238E27FC236}">
                <a16:creationId xmlns:a16="http://schemas.microsoft.com/office/drawing/2014/main" id="{ACD2D74F-AC46-0735-44A0-F59DD24D4BF6}"/>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Advanced Reporting and Certification v1.0 - Jan 8, 2026</a:t>
            </a:r>
          </a:p>
        </p:txBody>
      </p:sp>
    </p:spTree>
    <p:extLst>
      <p:ext uri="{BB962C8B-B14F-4D97-AF65-F5344CB8AC3E}">
        <p14:creationId xmlns:p14="http://schemas.microsoft.com/office/powerpoint/2010/main" val="4078514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a:t>
            </a:fld>
            <a:endParaRPr lang="en-US" dirty="0"/>
          </a:p>
        </p:txBody>
      </p:sp>
      <p:pic>
        <p:nvPicPr>
          <p:cNvPr id="23" name="Picture Placeholder 22" descr="A person writing in a notebook&#10;">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5930598" y="4946955"/>
            <a:ext cx="2138655" cy="360000"/>
          </a:xfrm>
        </p:spPr>
        <p:txBody>
          <a:bodyPr/>
          <a:lstStyle/>
          <a:p>
            <a:pPr>
              <a:spcBef>
                <a:spcPts val="0"/>
              </a:spcBef>
              <a:spcAft>
                <a:spcPts val="0"/>
              </a:spcAft>
            </a:pPr>
            <a:r>
              <a:rPr lang="en-US" sz="1400" dirty="0">
                <a:solidFill>
                  <a:schemeClr val="tx1">
                    <a:lumMod val="75000"/>
                    <a:lumOff val="25000"/>
                  </a:schemeClr>
                </a:solidFill>
              </a:rPr>
              <a:t>Mis-Assignment</a:t>
            </a:r>
          </a:p>
          <a:p>
            <a:pPr>
              <a:spcBef>
                <a:spcPts val="0"/>
              </a:spcBef>
              <a:spcAft>
                <a:spcPts val="0"/>
              </a:spcAft>
            </a:pPr>
            <a:r>
              <a:rPr lang="en-US" sz="1400" dirty="0">
                <a:solidFill>
                  <a:schemeClr val="tx1">
                    <a:lumMod val="75000"/>
                    <a:lumOff val="25000"/>
                  </a:schemeClr>
                </a:solidFill>
              </a:rPr>
              <a:t>Scenarios</a:t>
            </a: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4"/>
          </p:nvPr>
        </p:nvSpPr>
        <p:spPr>
          <a:xfrm>
            <a:off x="8069253" y="4946955"/>
            <a:ext cx="2012655" cy="360000"/>
          </a:xfrm>
        </p:spPr>
        <p:txBody>
          <a:bodyPr/>
          <a:lstStyle/>
          <a:p>
            <a:r>
              <a:rPr lang="en-US" dirty="0"/>
              <a:t>Common Problems</a:t>
            </a:r>
            <a:endParaRPr lang="en-US"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999926" y="2020510"/>
            <a:ext cx="1800000" cy="360000"/>
          </a:xfrm>
        </p:spPr>
        <p:txBody>
          <a:bodyPr/>
          <a:lstStyle/>
          <a:p>
            <a:r>
              <a:rPr lang="en-US" sz="1400" dirty="0">
                <a:solidFill>
                  <a:schemeClr val="tx1">
                    <a:lumMod val="75000"/>
                    <a:lumOff val="25000"/>
                  </a:schemeClr>
                </a:solidFill>
              </a:rPr>
              <a:t>Fall-2</a:t>
            </a:r>
            <a:r>
              <a:rPr lang="en-US" dirty="0">
                <a:solidFill>
                  <a:schemeClr val="tx1">
                    <a:lumMod val="75000"/>
                    <a:lumOff val="25000"/>
                  </a:schemeClr>
                </a:solidFill>
              </a:rPr>
              <a:t> </a:t>
            </a:r>
            <a:r>
              <a:rPr lang="en-US" sz="1400" dirty="0">
                <a:solidFill>
                  <a:schemeClr val="tx1">
                    <a:lumMod val="75000"/>
                    <a:lumOff val="25000"/>
                  </a:schemeClr>
                </a:solidFill>
              </a:rPr>
              <a:t>Highlights</a:t>
            </a:r>
            <a:r>
              <a:rPr lang="en-US" dirty="0">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9340370" y="2020510"/>
            <a:ext cx="1800000" cy="360000"/>
          </a:xfrm>
        </p:spPr>
        <p:txBody>
          <a:bodyPr/>
          <a:lstStyle/>
          <a:p>
            <a:r>
              <a:rPr lang="en-US" dirty="0">
                <a:solidFill>
                  <a:schemeClr val="tx1">
                    <a:lumMod val="75000"/>
                    <a:lumOff val="25000"/>
                  </a:schemeClr>
                </a:solidFill>
              </a:rPr>
              <a:t>2025-26 Changes</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342715"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2526" y="1068699"/>
            <a:ext cx="514800" cy="514800"/>
          </a:xfrm>
          <a:prstGeom prst="rect">
            <a:avLst/>
          </a:prstGeom>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125926" y="251771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681430"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81241" y="106869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464641" y="2517710"/>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6428477" y="365695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Network" title="Placeholder Icon">
            <a:extLst>
              <a:ext uri="{FF2B5EF4-FFF2-40B4-BE49-F238E27FC236}">
                <a16:creationId xmlns:a16="http://schemas.microsoft.com/office/drawing/2014/main" id="{E34FD3C6-9F01-4A17-AD96-054AF500405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28288" y="395676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211688" y="5405776"/>
            <a:ext cx="15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8525759" y="367794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25570" y="3977755"/>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8331394" y="5426766"/>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10623041" y="367794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10280253" y="4883176"/>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400" dirty="0"/>
              <a:t>Wrap-Up</a:t>
            </a:r>
            <a:r>
              <a:rPr lang="en-US" dirty="0"/>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10406252" y="5426766"/>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82991" y="3923434"/>
            <a:ext cx="594521" cy="594521"/>
          </a:xfrm>
          <a:prstGeom prst="rect">
            <a:avLst/>
          </a:prstGeom>
        </p:spPr>
      </p:pic>
    </p:spTree>
    <p:extLst>
      <p:ext uri="{BB962C8B-B14F-4D97-AF65-F5344CB8AC3E}">
        <p14:creationId xmlns:p14="http://schemas.microsoft.com/office/powerpoint/2010/main" val="45286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210760" y="463165"/>
            <a:ext cx="5007508" cy="5754656"/>
          </a:xfrm>
        </p:spPr>
        <p:txBody>
          <a:bodyPr/>
          <a:lstStyle/>
          <a:p>
            <a:pPr>
              <a:buFont typeface="Courier New" panose="02070309020205020404" pitchFamily="49" charset="0"/>
              <a:buChar char="o"/>
            </a:pPr>
            <a:r>
              <a:rPr lang="en-US" dirty="0"/>
              <a:t>Review the Fall-2 Changes again and ensure you </a:t>
            </a:r>
            <a:r>
              <a:rPr lang="en-US" b="1" dirty="0">
                <a:solidFill>
                  <a:srgbClr val="FD7C62"/>
                </a:solidFill>
              </a:rPr>
              <a:t>share with others </a:t>
            </a:r>
            <a:r>
              <a:rPr lang="en-US" dirty="0"/>
              <a:t>in your LEA</a:t>
            </a:r>
          </a:p>
          <a:p>
            <a:pPr>
              <a:buFont typeface="Courier New" panose="02070309020205020404" pitchFamily="49" charset="0"/>
              <a:buChar char="o"/>
            </a:pPr>
            <a:r>
              <a:rPr lang="en-US" dirty="0">
                <a:solidFill>
                  <a:schemeClr val="tx1"/>
                </a:solidFill>
              </a:rPr>
              <a:t>Make sure </a:t>
            </a:r>
            <a:r>
              <a:rPr lang="en-US" b="1" dirty="0">
                <a:solidFill>
                  <a:srgbClr val="42C1BD"/>
                </a:solidFill>
              </a:rPr>
              <a:t>assignment monitoring errors </a:t>
            </a:r>
            <a:r>
              <a:rPr lang="en-US" dirty="0">
                <a:solidFill>
                  <a:schemeClr val="tx1"/>
                </a:solidFill>
              </a:rPr>
              <a:t>are addressed</a:t>
            </a:r>
          </a:p>
          <a:p>
            <a:pPr>
              <a:buFont typeface="Courier New" panose="02070309020205020404" pitchFamily="49" charset="0"/>
              <a:buChar char="o"/>
            </a:pPr>
            <a:r>
              <a:rPr lang="en-US" dirty="0"/>
              <a:t>Review reports 4.3 and 4.5 related to </a:t>
            </a:r>
            <a:r>
              <a:rPr lang="en-US" b="1" dirty="0">
                <a:solidFill>
                  <a:srgbClr val="FF735E"/>
                </a:solidFill>
              </a:rPr>
              <a:t>Assignment Monitoring</a:t>
            </a:r>
            <a:r>
              <a:rPr lang="en-US" dirty="0"/>
              <a:t> </a:t>
            </a:r>
          </a:p>
          <a:p>
            <a:pPr>
              <a:buFont typeface="Courier New" panose="02070309020205020404" pitchFamily="49" charset="0"/>
              <a:buChar char="o"/>
            </a:pPr>
            <a:r>
              <a:rPr lang="en-US" b="1" dirty="0">
                <a:solidFill>
                  <a:srgbClr val="42C1BD"/>
                </a:solidFill>
              </a:rPr>
              <a:t>Ensure </a:t>
            </a:r>
            <a:r>
              <a:rPr lang="en-US" dirty="0"/>
              <a:t>FTE percentage is greater than zero for staff on leave </a:t>
            </a:r>
          </a:p>
          <a:p>
            <a:pPr>
              <a:buFont typeface="Courier New" panose="02070309020205020404" pitchFamily="49" charset="0"/>
              <a:buChar char="o"/>
            </a:pPr>
            <a:r>
              <a:rPr lang="en-US" dirty="0">
                <a:solidFill>
                  <a:schemeClr val="tx1"/>
                </a:solidFill>
              </a:rPr>
              <a:t>Ensure all Fatal Certification and CDDs are resolved to be able to approve Fall-2</a:t>
            </a:r>
          </a:p>
          <a:p>
            <a:pPr>
              <a:defRPr/>
            </a:pPr>
            <a:r>
              <a:rPr lang="en-US" dirty="0">
                <a:solidFill>
                  <a:schemeClr val="tx1"/>
                </a:solidFill>
              </a:rPr>
              <a:t>Fall-2 Certification is a </a:t>
            </a:r>
            <a:r>
              <a:rPr lang="en-US" b="1" dirty="0">
                <a:solidFill>
                  <a:srgbClr val="FD7C62"/>
                </a:solidFill>
              </a:rPr>
              <a:t>one step </a:t>
            </a:r>
            <a:r>
              <a:rPr lang="en-US" dirty="0">
                <a:solidFill>
                  <a:schemeClr val="tx1"/>
                </a:solidFill>
              </a:rPr>
              <a:t>approval process</a:t>
            </a:r>
            <a:endParaRPr lang="en-US" b="1" dirty="0">
              <a:solidFill>
                <a:srgbClr val="FF735D"/>
              </a:solidFill>
            </a:endParaRPr>
          </a:p>
          <a:p>
            <a:pPr>
              <a:defRPr/>
            </a:pPr>
            <a:r>
              <a:rPr lang="en-US" b="1" dirty="0">
                <a:solidFill>
                  <a:srgbClr val="FF735D"/>
                </a:solidFill>
              </a:rPr>
              <a:t>Communicate, Collaborate and Coordinate!!</a:t>
            </a:r>
          </a:p>
          <a:p>
            <a:pPr>
              <a:defRPr/>
            </a:pP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8CFACDF-9E04-4412-89F5-EA362056D7F8}"/>
              </a:ext>
            </a:extLst>
          </p:cNvPr>
          <p:cNvSpPr>
            <a:spLocks noGrp="1"/>
          </p:cNvSpPr>
          <p:nvPr>
            <p:ph type="sldNum" sz="quarter" idx="11"/>
          </p:nvPr>
        </p:nvSpPr>
        <p:spPr/>
        <p:txBody>
          <a:bodyPr/>
          <a:lstStyle/>
          <a:p>
            <a:fld id="{4B73C415-D670-4716-A5EC-CC4D52CA2BAC}" type="slidenum">
              <a:rPr lang="en-US" smtClean="0"/>
              <a:pPr/>
              <a:t>50</a:t>
            </a:fld>
            <a:endParaRPr lang="en-US" dirty="0"/>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pic>
        <p:nvPicPr>
          <p:cNvPr id="12" name="Picture Placeholder 11">
            <a:extLst>
              <a:ext uri="{FF2B5EF4-FFF2-40B4-BE49-F238E27FC236}">
                <a16:creationId xmlns:a16="http://schemas.microsoft.com/office/drawing/2014/main" id="{495C7C6A-6EEF-CA43-A4A6-62CE9B02CD77}"/>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a:xfrm>
            <a:off x="5353050" y="0"/>
            <a:ext cx="6406950" cy="3714747"/>
          </a:xfrm>
        </p:spPr>
      </p:pic>
      <p:sp>
        <p:nvSpPr>
          <p:cNvPr id="2" name="Footer Placeholder 1">
            <a:extLst>
              <a:ext uri="{FF2B5EF4-FFF2-40B4-BE49-F238E27FC236}">
                <a16:creationId xmlns:a16="http://schemas.microsoft.com/office/drawing/2014/main" id="{ADCB71B4-2503-4953-8994-5A240876E23A}"/>
              </a:ext>
            </a:extLst>
          </p:cNvPr>
          <p:cNvSpPr>
            <a:spLocks noGrp="1"/>
          </p:cNvSpPr>
          <p:nvPr>
            <p:ph type="ftr" sz="quarter" idx="13"/>
          </p:nvPr>
        </p:nvSpPr>
        <p:spPr>
          <a:xfrm>
            <a:off x="432000" y="6365363"/>
            <a:ext cx="4786268" cy="412431"/>
          </a:xfrm>
        </p:spPr>
        <p:txBody>
          <a:bodyPr/>
          <a:lstStyle/>
          <a:p>
            <a:r>
              <a:rPr lang="en-US" noProof="0"/>
              <a:t>Fall 2 - Advanced Reporting and Certification v1.0 - Jan 8, 2026</a:t>
            </a:r>
            <a:endParaRPr lang="en-US" noProof="0" dirty="0"/>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dirty="0"/>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
        <p:nvSpPr>
          <p:cNvPr id="4" name="Slide Number Placeholder 3">
            <a:extLst>
              <a:ext uri="{FF2B5EF4-FFF2-40B4-BE49-F238E27FC236}">
                <a16:creationId xmlns:a16="http://schemas.microsoft.com/office/drawing/2014/main" id="{27A106A1-5BFA-4033-8A49-0E0F2A688C19}"/>
              </a:ext>
            </a:extLst>
          </p:cNvPr>
          <p:cNvSpPr>
            <a:spLocks noGrp="1"/>
          </p:cNvSpPr>
          <p:nvPr>
            <p:ph type="sldNum" sz="quarter" idx="11"/>
          </p:nvPr>
        </p:nvSpPr>
        <p:spPr/>
        <p:txBody>
          <a:bodyPr/>
          <a:lstStyle/>
          <a:p>
            <a:fld id="{4B73C415-D670-4716-A5EC-CC4D52CA2BAC}" type="slidenum">
              <a:rPr lang="en-US" smtClean="0"/>
              <a:pPr/>
              <a:t>51</a:t>
            </a:fld>
            <a:endParaRPr lang="en-US" dirty="0"/>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2000" y="1841666"/>
            <a:ext cx="3975100" cy="1174135"/>
          </a:xfrm>
        </p:spPr>
        <p:txBody>
          <a:bodyPr/>
          <a:lstStyle/>
          <a:p>
            <a:r>
              <a:rPr lang="en-US" sz="2400" dirty="0"/>
              <a:t>Here are some important resources related to Fall-2 reporting.</a:t>
            </a:r>
          </a:p>
        </p:txBody>
      </p:sp>
      <p:sp>
        <p:nvSpPr>
          <p:cNvPr id="11" name="Rectangle: Rounded Corners 10">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8" y="1455777"/>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4281" y="3190627"/>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632981" y="3260632"/>
            <a:ext cx="4904586" cy="307777"/>
          </a:xfrm>
          <a:prstGeom prst="rect">
            <a:avLst/>
          </a:prstGeom>
        </p:spPr>
        <p:txBody>
          <a:bodyPr wrap="square">
            <a:spAutoFit/>
          </a:bodyPr>
          <a:lstStyle/>
          <a:p>
            <a:r>
              <a:rPr lang="en-US" sz="1400" dirty="0">
                <a:hlinkClick r:id="rId4"/>
              </a:rPr>
              <a:t>https://www.youtube.com/c/CSISCALPADSTrainingChannel</a:t>
            </a:r>
            <a:endParaRPr lang="en-US" sz="1400" dirty="0"/>
          </a:p>
        </p:txBody>
      </p:sp>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42840" y="3953302"/>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24152" y="4023599"/>
            <a:ext cx="4547848" cy="307777"/>
          </a:xfrm>
          <a:prstGeom prst="rect">
            <a:avLst/>
          </a:prstGeom>
        </p:spPr>
        <p:txBody>
          <a:bodyPr wrap="none">
            <a:spAutoFit/>
          </a:bodyPr>
          <a:lstStyle/>
          <a:p>
            <a:r>
              <a:rPr lang="en-US" sz="1400" dirty="0">
                <a:hlinkClick r:id="rId7"/>
              </a:rPr>
              <a:t>https://documentation.calpads.org/Support/References</a:t>
            </a:r>
            <a:endParaRPr lang="en-US" sz="1400" dirty="0"/>
          </a:p>
        </p:txBody>
      </p:sp>
      <p:sp>
        <p:nvSpPr>
          <p:cNvPr id="24" name="Rectangle 23">
            <a:extLst>
              <a:ext uri="{FF2B5EF4-FFF2-40B4-BE49-F238E27FC236}">
                <a16:creationId xmlns:a16="http://schemas.microsoft.com/office/drawing/2014/main" id="{FB9E612D-DF25-43BC-B5FB-C91904C48C75}"/>
              </a:ext>
            </a:extLst>
          </p:cNvPr>
          <p:cNvSpPr/>
          <p:nvPr/>
        </p:nvSpPr>
        <p:spPr>
          <a:xfrm>
            <a:off x="5816362" y="2204472"/>
            <a:ext cx="6044155" cy="584775"/>
          </a:xfrm>
          <a:prstGeom prst="rect">
            <a:avLst/>
          </a:prstGeom>
        </p:spPr>
        <p:txBody>
          <a:bodyPr wrap="none">
            <a:spAutoFit/>
          </a:bodyPr>
          <a:lstStyle/>
          <a:p>
            <a:pPr marL="285750" indent="-285750">
              <a:buFont typeface="Arial" panose="020B0604020202020204" pitchFamily="34" charset="0"/>
              <a:buChar char="•"/>
            </a:pPr>
            <a:r>
              <a:rPr lang="en-US" sz="1600" dirty="0">
                <a:solidFill>
                  <a:schemeClr val="tx2"/>
                </a:solidFill>
              </a:rPr>
              <a:t>Training Resources </a:t>
            </a:r>
            <a:r>
              <a:rPr lang="en-US" sz="1600" dirty="0"/>
              <a:t>- </a:t>
            </a:r>
            <a:r>
              <a:rPr lang="en-US" sz="1600" dirty="0">
                <a:hlinkClick r:id="rId8"/>
              </a:rPr>
              <a:t>https://csis.fcmat.org/resources/</a:t>
            </a:r>
            <a:endParaRPr lang="en-US" sz="1600" dirty="0"/>
          </a:p>
          <a:p>
            <a:pPr marL="285750" indent="-285750">
              <a:buFont typeface="Arial" panose="020B0604020202020204" pitchFamily="34" charset="0"/>
              <a:buChar char="•"/>
            </a:pPr>
            <a:r>
              <a:rPr lang="en-US" sz="1600" dirty="0">
                <a:solidFill>
                  <a:schemeClr val="tx2"/>
                </a:solidFill>
              </a:rPr>
              <a:t>Live Training Registration </a:t>
            </a:r>
            <a:r>
              <a:rPr lang="en-US" sz="1600" dirty="0"/>
              <a:t>- </a:t>
            </a:r>
            <a:r>
              <a:rPr lang="en-US" sz="1600" dirty="0">
                <a:hlinkClick r:id="rId9"/>
              </a:rPr>
              <a:t>https://csis.fcmat.org/csis-training</a:t>
            </a:r>
            <a:endParaRPr lang="en-US" sz="1600" dirty="0"/>
          </a:p>
        </p:txBody>
      </p:sp>
      <p:sp>
        <p:nvSpPr>
          <p:cNvPr id="3" name="Rectangle 2">
            <a:extLst>
              <a:ext uri="{FF2B5EF4-FFF2-40B4-BE49-F238E27FC236}">
                <a16:creationId xmlns:a16="http://schemas.microsoft.com/office/drawing/2014/main" id="{EF78A688-9034-1E4F-8AAC-F47C7AE5004F}"/>
              </a:ext>
              <a:ext uri="{C183D7F6-B498-43B3-948B-1728B52AA6E4}">
                <adec:decorative xmlns:adec="http://schemas.microsoft.com/office/drawing/2017/decorative" val="1"/>
              </a:ext>
            </a:extLst>
          </p:cNvPr>
          <p:cNvSpPr>
            <a:spLocks noChangeArrowheads="1"/>
          </p:cNvSpPr>
          <p:nvPr/>
        </p:nvSpPr>
        <p:spPr bwMode="auto">
          <a:xfrm>
            <a:off x="5504079" y="4491224"/>
            <a:ext cx="47948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025" name="Picture 1" descr="signature_568657889">
            <a:extLst>
              <a:ext uri="{FF2B5EF4-FFF2-40B4-BE49-F238E27FC236}">
                <a16:creationId xmlns:a16="http://schemas.microsoft.com/office/drawing/2014/main" id="{AD8E2365-F662-E349-9330-EF7D9BE78EB5}"/>
              </a:ext>
            </a:extLst>
          </p:cNvPr>
          <p:cNvPicPr>
            <a:picLocks noChangeAspect="1" noChangeArrowheads="1"/>
          </p:cNvPicPr>
          <p:nvPr/>
        </p:nvPicPr>
        <p:blipFill>
          <a:blip r:embed="rId10" r:link="rId11">
            <a:extLst>
              <a:ext uri="{28A0092B-C50C-407E-A947-70E740481C1C}">
                <a14:useLocalDpi xmlns:a14="http://schemas.microsoft.com/office/drawing/2010/main"/>
              </a:ext>
            </a:extLst>
          </a:blip>
          <a:srcRect/>
          <a:stretch>
            <a:fillRect/>
          </a:stretch>
        </p:blipFill>
        <p:spPr bwMode="auto">
          <a:xfrm>
            <a:off x="5423258" y="1776704"/>
            <a:ext cx="2326266" cy="32343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descr="CTC Logo">
            <a:extLst>
              <a:ext uri="{FF2B5EF4-FFF2-40B4-BE49-F238E27FC236}">
                <a16:creationId xmlns:a16="http://schemas.microsoft.com/office/drawing/2014/main" id="{8A1FC656-7901-1535-EF09-0F7709E6CE61}"/>
              </a:ext>
            </a:extLst>
          </p:cNvPr>
          <p:cNvGrpSpPr/>
          <p:nvPr/>
        </p:nvGrpSpPr>
        <p:grpSpPr>
          <a:xfrm>
            <a:off x="5452136" y="4704203"/>
            <a:ext cx="4045940" cy="358502"/>
            <a:chOff x="5337581" y="4471273"/>
            <a:chExt cx="4045940" cy="358502"/>
          </a:xfrm>
        </p:grpSpPr>
        <p:grpSp>
          <p:nvGrpSpPr>
            <p:cNvPr id="8" name="Group 7">
              <a:extLst>
                <a:ext uri="{FF2B5EF4-FFF2-40B4-BE49-F238E27FC236}">
                  <a16:creationId xmlns:a16="http://schemas.microsoft.com/office/drawing/2014/main" id="{56ED726E-C12D-E4EE-5429-BD9036260DD3}"/>
                </a:ext>
              </a:extLst>
            </p:cNvPr>
            <p:cNvGrpSpPr>
              <a:grpSpLocks noChangeAspect="1"/>
            </p:cNvGrpSpPr>
            <p:nvPr/>
          </p:nvGrpSpPr>
          <p:grpSpPr>
            <a:xfrm>
              <a:off x="5337581" y="4471273"/>
              <a:ext cx="1828800" cy="334780"/>
              <a:chOff x="1005825" y="4447704"/>
              <a:chExt cx="3486150" cy="638175"/>
            </a:xfrm>
          </p:grpSpPr>
          <p:pic>
            <p:nvPicPr>
              <p:cNvPr id="10" name="Picture 9" descr="A close up of a sign&#10;&#10;Description automatically generated">
                <a:extLst>
                  <a:ext uri="{FF2B5EF4-FFF2-40B4-BE49-F238E27FC236}">
                    <a16:creationId xmlns:a16="http://schemas.microsoft.com/office/drawing/2014/main" id="{403000D1-092C-8037-340F-810B0271C0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5825" y="4447704"/>
                <a:ext cx="838200" cy="609600"/>
              </a:xfrm>
              <a:prstGeom prst="rect">
                <a:avLst/>
              </a:prstGeom>
            </p:spPr>
          </p:pic>
          <p:pic>
            <p:nvPicPr>
              <p:cNvPr id="12" name="Picture 11" descr="A close up of a sign&#10;&#10;Description automatically generated">
                <a:extLst>
                  <a:ext uri="{FF2B5EF4-FFF2-40B4-BE49-F238E27FC236}">
                    <a16:creationId xmlns:a16="http://schemas.microsoft.com/office/drawing/2014/main" id="{6F9F381B-6AB0-2630-EE59-B79FFB0494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4025" y="4447704"/>
                <a:ext cx="2647950" cy="638175"/>
              </a:xfrm>
              <a:prstGeom prst="rect">
                <a:avLst/>
              </a:prstGeom>
            </p:spPr>
          </p:pic>
        </p:grpSp>
        <p:sp>
          <p:nvSpPr>
            <p:cNvPr id="9" name="Rectangle 8">
              <a:extLst>
                <a:ext uri="{FF2B5EF4-FFF2-40B4-BE49-F238E27FC236}">
                  <a16:creationId xmlns:a16="http://schemas.microsoft.com/office/drawing/2014/main" id="{EBC318DE-E08F-8667-614A-51AC5B4513F5}"/>
                </a:ext>
              </a:extLst>
            </p:cNvPr>
            <p:cNvSpPr/>
            <p:nvPr/>
          </p:nvSpPr>
          <p:spPr>
            <a:xfrm>
              <a:off x="7285254" y="4521998"/>
              <a:ext cx="209826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ahoma"/>
                  <a:ea typeface="+mn-ea"/>
                  <a:cs typeface="+mn-cs"/>
                  <a:hlinkClick r:id="rId14"/>
                </a:rPr>
                <a:t>https://www.ctc.ca.gov/</a:t>
              </a:r>
              <a:endParaRPr kumimoji="0" lang="en-US" sz="1400" b="0" i="0" u="none" strike="noStrike" kern="1200" cap="none" spc="0" normalizeH="0" baseline="0" noProof="0" dirty="0">
                <a:ln>
                  <a:noFill/>
                </a:ln>
                <a:solidFill>
                  <a:prstClr val="black"/>
                </a:solidFill>
                <a:effectLst/>
                <a:uLnTx/>
                <a:uFillTx/>
                <a:latin typeface="Tahoma"/>
                <a:ea typeface="+mn-ea"/>
                <a:cs typeface="+mn-cs"/>
              </a:endParaRPr>
            </a:p>
          </p:txBody>
        </p:sp>
      </p:grpSp>
    </p:spTree>
    <p:extLst>
      <p:ext uri="{BB962C8B-B14F-4D97-AF65-F5344CB8AC3E}">
        <p14:creationId xmlns:p14="http://schemas.microsoft.com/office/powerpoint/2010/main" val="3548033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52</a:t>
            </a:fld>
            <a:endParaRPr lang="en-US" dirty="0"/>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990246" cy="720000"/>
          </a:xfrm>
        </p:spPr>
        <p:txBody>
          <a:bodyPr/>
          <a:lstStyle/>
          <a:p>
            <a:pPr lvl="0" algn="l"/>
            <a:r>
              <a:rPr lang="en-US" sz="1600" dirty="0"/>
              <a:t>http://</a:t>
            </a:r>
            <a:r>
              <a:rPr lang="en-US" sz="1600" dirty="0" err="1"/>
              <a:t>www.cde.ca.gov</a:t>
            </a:r>
            <a:r>
              <a:rPr lang="en-US" sz="1600" dirty="0"/>
              <a:t>/ds/</a:t>
            </a:r>
            <a:r>
              <a:rPr lang="en-US" sz="1600" dirty="0" err="1"/>
              <a:t>sp</a:t>
            </a:r>
            <a:r>
              <a:rPr lang="en-US" sz="1600" dirty="0"/>
              <a:t>/cl/</a:t>
            </a:r>
            <a:r>
              <a:rPr lang="en-US" sz="1600" dirty="0" err="1"/>
              <a:t>listservs.asp#listservs</a:t>
            </a:r>
            <a:endParaRPr lang="en-US" sz="1600" dirty="0"/>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A890259-E52C-3443-AA96-C6540A909A89}"/>
              </a:ext>
              <a:ext uri="{C183D7F6-B498-43B3-948B-1728B52AA6E4}">
                <adec:decorative xmlns:adec="http://schemas.microsoft.com/office/drawing/2017/decorative" val="1"/>
              </a:ext>
            </a:extLst>
          </p:cNvPr>
          <p:cNvSpPr>
            <a:spLocks noGrp="1"/>
          </p:cNvSpPr>
          <p:nvPr>
            <p:ph type="pic" sz="quarter" idx="12"/>
          </p:nvPr>
        </p:nvSpPr>
        <p:spPr/>
        <p:txBody>
          <a:bodyPr/>
          <a:lstStyle/>
          <a:p>
            <a:endParaRPr lang="en-US"/>
          </a:p>
        </p:txBody>
      </p:sp>
      <p:pic>
        <p:nvPicPr>
          <p:cNvPr id="31" name="Picture Placeholder 26">
            <a:extLst>
              <a:ext uri="{FF2B5EF4-FFF2-40B4-BE49-F238E27FC236}">
                <a16:creationId xmlns:a16="http://schemas.microsoft.com/office/drawing/2014/main" id="{C3E5F55B-23E5-DB47-A102-54F21136A3C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rot="10800000">
            <a:off x="1536584" y="14979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dirty="0">
                <a:solidFill>
                  <a:schemeClr val="tx1">
                    <a:lumMod val="75000"/>
                    <a:lumOff val="25000"/>
                  </a:schemeClr>
                </a:solidFill>
              </a:rPr>
              <a:t> </a:t>
            </a: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a:extLst>
              <a:ext uri="{FF2B5EF4-FFF2-40B4-BE49-F238E27FC236}">
                <a16:creationId xmlns:a16="http://schemas.microsoft.com/office/drawing/2014/main" id="{36D1E065-62B5-4D94-BE31-531E357C79F1}"/>
              </a:ext>
              <a:ext uri="{C183D7F6-B498-43B3-948B-1728B52AA6E4}">
                <adec:decorative xmlns:adec="http://schemas.microsoft.com/office/drawing/2017/decorative" val="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Fall 2 - Advanced Reporting and Certification v1.0 - Jan 8,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65004B2E-C8DE-44C3-8D21-B4CA5E2EB3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8" name="Picture 7" descr="A qr code for the training survey pointing to This URL: https://bit.ly/2MXsECg&#10;">
            <a:extLst>
              <a:ext uri="{FF2B5EF4-FFF2-40B4-BE49-F238E27FC236}">
                <a16:creationId xmlns:a16="http://schemas.microsoft.com/office/drawing/2014/main" id="{B24F3654-94F6-CF3D-2E52-75D6075EC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679" y="2019814"/>
            <a:ext cx="1919372" cy="1919372"/>
          </a:xfrm>
          <a:prstGeom prst="rect">
            <a:avLst/>
          </a:prstGeom>
        </p:spPr>
      </p:pic>
    </p:spTree>
    <p:extLst>
      <p:ext uri="{BB962C8B-B14F-4D97-AF65-F5344CB8AC3E}">
        <p14:creationId xmlns:p14="http://schemas.microsoft.com/office/powerpoint/2010/main" val="1273063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4" y="2377000"/>
            <a:ext cx="3571782" cy="2387600"/>
          </a:xfrm>
        </p:spPr>
        <p:txBody>
          <a:bodyPr/>
          <a:lstStyle/>
          <a:p>
            <a:r>
              <a:rPr lang="en-US" dirty="0">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2" y="5057775"/>
            <a:ext cx="3206053" cy="247650"/>
          </a:xfrm>
        </p:spPr>
        <p:txBody>
          <a:bodyPr/>
          <a:lstStyle/>
          <a:p>
            <a:r>
              <a:rPr lang="en-US" dirty="0"/>
              <a:t>CSIS Training Team</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3" y="5412943"/>
            <a:ext cx="3206750" cy="247650"/>
          </a:xfrm>
        </p:spPr>
        <p:txBody>
          <a:bodyPr/>
          <a:lstStyle/>
          <a:p>
            <a:r>
              <a:rPr lang="en-US" dirty="0"/>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3" y="5768111"/>
            <a:ext cx="3206750" cy="247650"/>
          </a:xfrm>
        </p:spPr>
        <p:txBody>
          <a:bodyPr/>
          <a:lstStyle/>
          <a:p>
            <a:r>
              <a:rPr lang="en-US" dirty="0"/>
              <a:t>calpads-support@cde.ca.gov</a:t>
            </a:r>
            <a:endParaRPr lang="en-US" dirty="0">
              <a:solidFill>
                <a:schemeClr val="tx1">
                  <a:lumMod val="75000"/>
                  <a:lumOff val="25000"/>
                </a:schemeClr>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4"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48"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48"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48"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1"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3"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735D"/>
                </a:solidFill>
                <a:hlinkClick r:id="rId12">
                  <a:extLst>
                    <a:ext uri="{A12FA001-AC4F-418D-AE19-62706E023703}">
                      <ahyp:hlinkClr xmlns:ahyp="http://schemas.microsoft.com/office/drawing/2018/hyperlinkcolor" val="tx"/>
                    </a:ext>
                  </a:extLst>
                </a:hlinkClick>
              </a:rPr>
              <a:t>https://csis.fcmat.org/</a:t>
            </a:r>
            <a:endParaRPr lang="en-US" dirty="0">
              <a:solidFill>
                <a:srgbClr val="FF735D"/>
              </a:solidFill>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4"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hotograph by Jeff Woodward">
            <a:extLst>
              <a:ext uri="{FF2B5EF4-FFF2-40B4-BE49-F238E27FC236}">
                <a16:creationId xmlns:a16="http://schemas.microsoft.com/office/drawing/2014/main" id="{3B422673-F459-46A4-8B6A-634AFB1F02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71" b="614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939B6BA-1A25-C040-9235-4C8F273C2D2D}"/>
              </a:ext>
            </a:extLst>
          </p:cNvPr>
          <p:cNvSpPr>
            <a:spLocks noGrp="1"/>
          </p:cNvSpPr>
          <p:nvPr>
            <p:ph type="sldNum" sz="quarter" idx="11"/>
          </p:nvPr>
        </p:nvSpPr>
        <p:spPr/>
        <p:txBody>
          <a:bodyPr/>
          <a:lstStyle/>
          <a:p>
            <a:fld id="{4B73C415-D670-4716-A5EC-CC4D52CA2BAC}" type="slidenum">
              <a:rPr lang="en-US" noProof="0" smtClean="0"/>
              <a:pPr/>
              <a:t>6</a:t>
            </a:fld>
            <a:endParaRPr lang="en-US" noProof="0"/>
          </a:p>
        </p:txBody>
      </p:sp>
      <p:sp>
        <p:nvSpPr>
          <p:cNvPr id="6" name="Oval 5">
            <a:extLst>
              <a:ext uri="{FF2B5EF4-FFF2-40B4-BE49-F238E27FC236}">
                <a16:creationId xmlns:a16="http://schemas.microsoft.com/office/drawing/2014/main" id="{BE5C62E3-4639-5449-AFDD-DEDCBEC2A0F9}"/>
              </a:ext>
              <a:ext uri="{C183D7F6-B498-43B3-948B-1728B52AA6E4}">
                <adec:decorative xmlns:adec="http://schemas.microsoft.com/office/drawing/2017/decorative" val="1"/>
              </a:ext>
            </a:extLst>
          </p:cNvPr>
          <p:cNvSpPr/>
          <p:nvPr/>
        </p:nvSpPr>
        <p:spPr>
          <a:xfrm>
            <a:off x="-724480" y="813816"/>
            <a:ext cx="6265743" cy="6365353"/>
          </a:xfrm>
          <a:prstGeom prst="ellipse">
            <a:avLst/>
          </a:prstGeom>
          <a:solidFill>
            <a:schemeClr val="bg1">
              <a:lumMod val="9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E45D29-D164-48B0-A4A9-973EFB56248B}"/>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solidFill>
                  <a:schemeClr val="tx1"/>
                </a:solidFill>
              </a:rPr>
              <a:t>Fall 2 Highlights</a:t>
            </a:r>
          </a:p>
        </p:txBody>
      </p:sp>
      <p:sp>
        <p:nvSpPr>
          <p:cNvPr id="3" name="Content Placeholder 2">
            <a:extLst>
              <a:ext uri="{FF2B5EF4-FFF2-40B4-BE49-F238E27FC236}">
                <a16:creationId xmlns:a16="http://schemas.microsoft.com/office/drawing/2014/main" id="{E17249B0-92BC-4725-9A4F-C87DBFB832EB}"/>
              </a:ext>
            </a:extLst>
          </p:cNvPr>
          <p:cNvSpPr>
            <a:spLocks noGrp="1"/>
          </p:cNvSpPr>
          <p:nvPr>
            <p:ph idx="1"/>
          </p:nvPr>
        </p:nvSpPr>
        <p:spPr>
          <a:xfrm>
            <a:off x="525516" y="3417573"/>
            <a:ext cx="4593021" cy="2619839"/>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dirty="0">
                <a:solidFill>
                  <a:schemeClr val="tx1"/>
                </a:solidFill>
              </a:rPr>
              <a:t>Staff Assignments</a:t>
            </a:r>
          </a:p>
          <a:p>
            <a:pPr indent="-228600">
              <a:lnSpc>
                <a:spcPct val="90000"/>
              </a:lnSpc>
              <a:buFont typeface="Arial" panose="020B0604020202020204" pitchFamily="34" charset="0"/>
              <a:buChar char="•"/>
            </a:pPr>
            <a:r>
              <a:rPr lang="en-US" dirty="0">
                <a:solidFill>
                  <a:schemeClr val="tx1"/>
                </a:solidFill>
              </a:rPr>
              <a:t>Course Enrollment</a:t>
            </a:r>
          </a:p>
          <a:p>
            <a:pPr indent="-228600">
              <a:lnSpc>
                <a:spcPct val="90000"/>
              </a:lnSpc>
              <a:buFont typeface="Arial" panose="020B0604020202020204" pitchFamily="34" charset="0"/>
              <a:buChar char="•"/>
            </a:pPr>
            <a:r>
              <a:rPr lang="en-US" dirty="0">
                <a:solidFill>
                  <a:schemeClr val="tx1"/>
                </a:solidFill>
              </a:rPr>
              <a:t>Postsecondary Status Survey</a:t>
            </a:r>
          </a:p>
        </p:txBody>
      </p:sp>
      <p:sp>
        <p:nvSpPr>
          <p:cNvPr id="4" name="Footer Placeholder 3">
            <a:extLst>
              <a:ext uri="{FF2B5EF4-FFF2-40B4-BE49-F238E27FC236}">
                <a16:creationId xmlns:a16="http://schemas.microsoft.com/office/drawing/2014/main" id="{EB9B375E-928E-C24D-9DAC-0F43FEF697DF}"/>
              </a:ext>
            </a:extLst>
          </p:cNvPr>
          <p:cNvSpPr>
            <a:spLocks noGrp="1"/>
          </p:cNvSpPr>
          <p:nvPr>
            <p:ph type="ftr" sz="quarter" idx="10"/>
          </p:nvPr>
        </p:nvSpPr>
        <p:spPr/>
        <p:txBody>
          <a:bodyPr/>
          <a:lstStyle/>
          <a:p>
            <a:r>
              <a:rPr lang="en-US" noProof="0"/>
              <a:t>Fall 2 - Advanced Reporting and Certification v1.0 - Jan 8, 2026</a:t>
            </a:r>
            <a:endParaRPr lang="en-US" noProof="0" dirty="0"/>
          </a:p>
        </p:txBody>
      </p:sp>
    </p:spTree>
    <p:extLst>
      <p:ext uri="{BB962C8B-B14F-4D97-AF65-F5344CB8AC3E}">
        <p14:creationId xmlns:p14="http://schemas.microsoft.com/office/powerpoint/2010/main" val="3017079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4817F-4C76-4725-9D77-5A5201A74346}"/>
              </a:ext>
            </a:extLst>
          </p:cNvPr>
          <p:cNvSpPr>
            <a:spLocks noGrp="1"/>
          </p:cNvSpPr>
          <p:nvPr>
            <p:ph type="title"/>
          </p:nvPr>
        </p:nvSpPr>
        <p:spPr>
          <a:xfrm>
            <a:off x="338196" y="411773"/>
            <a:ext cx="10906008" cy="583000"/>
          </a:xfrm>
        </p:spPr>
        <p:txBody>
          <a:bodyPr vert="horz" lIns="91440" tIns="45720" rIns="91440" bIns="45720" rtlCol="0" anchor="b">
            <a:noAutofit/>
          </a:bodyPr>
          <a:lstStyle/>
          <a:p>
            <a:r>
              <a:rPr lang="en-US" sz="4400" dirty="0"/>
              <a:t>Information Reported in Fall 2</a:t>
            </a:r>
            <a:endParaRPr lang="en-US" sz="4400" dirty="0">
              <a:solidFill>
                <a:schemeClr val="tx1"/>
              </a:solidFill>
            </a:endParaRPr>
          </a:p>
        </p:txBody>
      </p:sp>
      <p:sp>
        <p:nvSpPr>
          <p:cNvPr id="3" name="Footer Placeholder 2">
            <a:extLst>
              <a:ext uri="{FF2B5EF4-FFF2-40B4-BE49-F238E27FC236}">
                <a16:creationId xmlns:a16="http://schemas.microsoft.com/office/drawing/2014/main" id="{7376C6CC-3CD7-8F4F-B10E-3E51F29E72AF}"/>
              </a:ext>
            </a:extLst>
          </p:cNvPr>
          <p:cNvSpPr>
            <a:spLocks noGrp="1"/>
          </p:cNvSpPr>
          <p:nvPr>
            <p:ph type="ftr" sz="quarter" idx="10"/>
          </p:nvPr>
        </p:nvSpPr>
        <p:spPr/>
        <p:txBody>
          <a:bodyPr/>
          <a:lstStyle/>
          <a:p>
            <a:r>
              <a:rPr lang="en-US" noProof="0"/>
              <a:t>Fall 2 - Advanced Reporting and Certification v1.0 - Jan 8, 2026</a:t>
            </a:r>
          </a:p>
        </p:txBody>
      </p:sp>
      <p:sp>
        <p:nvSpPr>
          <p:cNvPr id="4" name="Slide Number Placeholder 3">
            <a:extLst>
              <a:ext uri="{FF2B5EF4-FFF2-40B4-BE49-F238E27FC236}">
                <a16:creationId xmlns:a16="http://schemas.microsoft.com/office/drawing/2014/main" id="{3FC400FC-8828-F445-9CF1-16CA298B710E}"/>
              </a:ext>
            </a:extLst>
          </p:cNvPr>
          <p:cNvSpPr>
            <a:spLocks noGrp="1"/>
          </p:cNvSpPr>
          <p:nvPr>
            <p:ph type="sldNum" sz="quarter" idx="11"/>
          </p:nvPr>
        </p:nvSpPr>
        <p:spPr/>
        <p:txBody>
          <a:bodyPr/>
          <a:lstStyle/>
          <a:p>
            <a:fld id="{4B73C415-D670-4716-A5EC-CC4D52CA2BAC}" type="slidenum">
              <a:rPr lang="en-US" noProof="0" smtClean="0"/>
              <a:pPr/>
              <a:t>7</a:t>
            </a:fld>
            <a:endParaRPr lang="en-US" noProof="0"/>
          </a:p>
        </p:txBody>
      </p:sp>
      <p:grpSp>
        <p:nvGrpSpPr>
          <p:cNvPr id="20" name="Group 19">
            <a:extLst>
              <a:ext uri="{FF2B5EF4-FFF2-40B4-BE49-F238E27FC236}">
                <a16:creationId xmlns:a16="http://schemas.microsoft.com/office/drawing/2014/main" id="{8A63F8FC-93C5-AD4F-B4A3-74B861AB0475}"/>
              </a:ext>
              <a:ext uri="{C183D7F6-B498-43B3-948B-1728B52AA6E4}">
                <adec:decorative xmlns:adec="http://schemas.microsoft.com/office/drawing/2017/decorative" val="1"/>
              </a:ext>
            </a:extLst>
          </p:cNvPr>
          <p:cNvGrpSpPr/>
          <p:nvPr/>
        </p:nvGrpSpPr>
        <p:grpSpPr>
          <a:xfrm>
            <a:off x="427066" y="1331679"/>
            <a:ext cx="2667564" cy="4425591"/>
            <a:chOff x="668790" y="494679"/>
            <a:chExt cx="2667564" cy="4425591"/>
          </a:xfrm>
        </p:grpSpPr>
        <p:grpSp>
          <p:nvGrpSpPr>
            <p:cNvPr id="21" name="Group 20">
              <a:extLst>
                <a:ext uri="{FF2B5EF4-FFF2-40B4-BE49-F238E27FC236}">
                  <a16:creationId xmlns:a16="http://schemas.microsoft.com/office/drawing/2014/main" id="{6E5F303D-C9FE-4E4E-9636-4FD836D94486}"/>
                </a:ext>
              </a:extLst>
            </p:cNvPr>
            <p:cNvGrpSpPr/>
            <p:nvPr/>
          </p:nvGrpSpPr>
          <p:grpSpPr>
            <a:xfrm>
              <a:off x="668790" y="1187333"/>
              <a:ext cx="2667564" cy="3732937"/>
              <a:chOff x="9030733" y="476572"/>
              <a:chExt cx="2667564" cy="4358091"/>
            </a:xfrm>
          </p:grpSpPr>
          <p:pic>
            <p:nvPicPr>
              <p:cNvPr id="23" name="Picture 22">
                <a:extLst>
                  <a:ext uri="{FF2B5EF4-FFF2-40B4-BE49-F238E27FC236}">
                    <a16:creationId xmlns:a16="http://schemas.microsoft.com/office/drawing/2014/main" id="{8DA2C898-71E6-CE4F-A802-E4A8CFC33ED4}"/>
                  </a:ext>
                </a:extLst>
              </p:cNvPr>
              <p:cNvPicPr>
                <a:picLocks noChangeAspect="1"/>
              </p:cNvPicPr>
              <p:nvPr/>
            </p:nvPicPr>
            <p:blipFill>
              <a:blip r:embed="rId3">
                <a:extLst>
                  <a:ext uri="{28A0092B-C50C-407E-A947-70E740481C1C}">
                    <a14:useLocalDpi xmlns:a14="http://schemas.microsoft.com/office/drawing/2010/main" val="0"/>
                  </a:ext>
                </a:extLst>
              </a:blip>
              <a:srcRect l="1279" r="1279"/>
              <a:stretch/>
            </p:blipFill>
            <p:spPr>
              <a:xfrm>
                <a:off x="9030733" y="476572"/>
                <a:ext cx="2667564" cy="3196025"/>
              </a:xfrm>
              <a:prstGeom prst="rect">
                <a:avLst/>
              </a:prstGeom>
            </p:spPr>
          </p:pic>
          <p:sp>
            <p:nvSpPr>
              <p:cNvPr id="24" name="Rectangle 23">
                <a:extLst>
                  <a:ext uri="{FF2B5EF4-FFF2-40B4-BE49-F238E27FC236}">
                    <a16:creationId xmlns:a16="http://schemas.microsoft.com/office/drawing/2014/main" id="{9A8E8B40-7CF5-2748-B204-025F545B4138}"/>
                  </a:ext>
                </a:extLst>
              </p:cNvPr>
              <p:cNvSpPr/>
              <p:nvPr/>
            </p:nvSpPr>
            <p:spPr>
              <a:xfrm>
                <a:off x="9030733" y="3756703"/>
                <a:ext cx="2667564" cy="1077960"/>
              </a:xfrm>
              <a:prstGeom prst="rect">
                <a:avLst/>
              </a:prstGeom>
            </p:spPr>
            <p:txBody>
              <a:bodyPr wrap="square">
                <a:spAutoFit/>
              </a:bodyPr>
              <a:lstStyle/>
              <a:p>
                <a:pPr marL="6350" algn="ctr" eaLnBrk="0" fontAlgn="base" hangingPunct="0">
                  <a:spcBef>
                    <a:spcPct val="0"/>
                  </a:spcBef>
                  <a:spcAft>
                    <a:spcPct val="0"/>
                  </a:spcAft>
                  <a:defRPr/>
                </a:pPr>
                <a:r>
                  <a:rPr lang="en-US">
                    <a:solidFill>
                      <a:prstClr val="black"/>
                    </a:solidFill>
                    <a:latin typeface="Tahoma"/>
                    <a:cs typeface="Arial" charset="0"/>
                  </a:rPr>
                  <a:t>Certificated teachers, administrators and pupil service staff</a:t>
                </a:r>
              </a:p>
            </p:txBody>
          </p:sp>
        </p:grpSp>
        <p:sp>
          <p:nvSpPr>
            <p:cNvPr id="22" name="Rectangle 21">
              <a:extLst>
                <a:ext uri="{FF2B5EF4-FFF2-40B4-BE49-F238E27FC236}">
                  <a16:creationId xmlns:a16="http://schemas.microsoft.com/office/drawing/2014/main" id="{6E072373-6B80-214A-B04D-2C1787EC8268}"/>
                </a:ext>
              </a:extLst>
            </p:cNvPr>
            <p:cNvSpPr/>
            <p:nvPr/>
          </p:nvSpPr>
          <p:spPr>
            <a:xfrm>
              <a:off x="690002" y="494679"/>
              <a:ext cx="2625142" cy="646331"/>
            </a:xfrm>
            <a:prstGeom prst="rect">
              <a:avLst/>
            </a:prstGeom>
          </p:spPr>
          <p:txBody>
            <a:bodyPr wrap="none">
              <a:spAutoFit/>
            </a:bodyPr>
            <a:lstStyle/>
            <a:p>
              <a:pPr algn="ctr" fontAlgn="base">
                <a:spcBef>
                  <a:spcPct val="0"/>
                </a:spcBef>
                <a:spcAft>
                  <a:spcPct val="0"/>
                </a:spcAft>
                <a:defRPr/>
              </a:pPr>
              <a:r>
                <a:rPr lang="en-US" b="1">
                  <a:solidFill>
                    <a:srgbClr val="2B3358"/>
                  </a:solidFill>
                  <a:latin typeface="Arial Black" pitchFamily="34" charset="0"/>
                  <a:cs typeface="Arial" pitchFamily="34" charset="0"/>
                </a:rPr>
                <a:t>Staff Demographic/</a:t>
              </a:r>
            </a:p>
            <a:p>
              <a:pPr algn="ctr" fontAlgn="base">
                <a:spcBef>
                  <a:spcPct val="0"/>
                </a:spcBef>
                <a:spcAft>
                  <a:spcPct val="0"/>
                </a:spcAft>
                <a:defRPr/>
              </a:pPr>
              <a:r>
                <a:rPr lang="en-US" b="1">
                  <a:solidFill>
                    <a:srgbClr val="2B3358"/>
                  </a:solidFill>
                  <a:latin typeface="Arial Black" pitchFamily="34" charset="0"/>
                  <a:cs typeface="Arial" pitchFamily="34" charset="0"/>
                </a:rPr>
                <a:t>Assignments</a:t>
              </a:r>
            </a:p>
          </p:txBody>
        </p:sp>
      </p:grpSp>
      <p:grpSp>
        <p:nvGrpSpPr>
          <p:cNvPr id="25" name="Group 24">
            <a:extLst>
              <a:ext uri="{FF2B5EF4-FFF2-40B4-BE49-F238E27FC236}">
                <a16:creationId xmlns:a16="http://schemas.microsoft.com/office/drawing/2014/main" id="{5B645D69-C509-4240-BC73-9EF424B4BDB7}"/>
              </a:ext>
              <a:ext uri="{C183D7F6-B498-43B3-948B-1728B52AA6E4}">
                <adec:decorative xmlns:adec="http://schemas.microsoft.com/office/drawing/2017/decorative" val="1"/>
              </a:ext>
            </a:extLst>
          </p:cNvPr>
          <p:cNvGrpSpPr/>
          <p:nvPr/>
        </p:nvGrpSpPr>
        <p:grpSpPr>
          <a:xfrm>
            <a:off x="3339378" y="1320462"/>
            <a:ext cx="2790908" cy="4462597"/>
            <a:chOff x="3360334" y="513933"/>
            <a:chExt cx="2790908" cy="4462597"/>
          </a:xfrm>
        </p:grpSpPr>
        <p:grpSp>
          <p:nvGrpSpPr>
            <p:cNvPr id="26" name="Group 25">
              <a:extLst>
                <a:ext uri="{FF2B5EF4-FFF2-40B4-BE49-F238E27FC236}">
                  <a16:creationId xmlns:a16="http://schemas.microsoft.com/office/drawing/2014/main" id="{5CE8A9F6-71AE-7449-87E0-D442A413C91B}"/>
                </a:ext>
              </a:extLst>
            </p:cNvPr>
            <p:cNvGrpSpPr/>
            <p:nvPr/>
          </p:nvGrpSpPr>
          <p:grpSpPr>
            <a:xfrm>
              <a:off x="3360334" y="1205071"/>
              <a:ext cx="2790908" cy="3771459"/>
              <a:chOff x="3277815" y="268576"/>
              <a:chExt cx="2790908" cy="3620760"/>
            </a:xfrm>
          </p:grpSpPr>
          <p:pic>
            <p:nvPicPr>
              <p:cNvPr id="28" name="Picture 27">
                <a:extLst>
                  <a:ext uri="{FF2B5EF4-FFF2-40B4-BE49-F238E27FC236}">
                    <a16:creationId xmlns:a16="http://schemas.microsoft.com/office/drawing/2014/main" id="{A0A8B0C0-772E-FA4A-B227-2DEB6273305C}"/>
                  </a:ext>
                </a:extLst>
              </p:cNvPr>
              <p:cNvPicPr>
                <a:picLocks noChangeAspect="1"/>
              </p:cNvPicPr>
              <p:nvPr/>
            </p:nvPicPr>
            <p:blipFill>
              <a:blip r:embed="rId4">
                <a:extLst>
                  <a:ext uri="{28A0092B-C50C-407E-A947-70E740481C1C}">
                    <a14:useLocalDpi xmlns:a14="http://schemas.microsoft.com/office/drawing/2010/main" val="0"/>
                  </a:ext>
                </a:extLst>
              </a:blip>
              <a:srcRect l="1324" r="1324"/>
              <a:stretch/>
            </p:blipFill>
            <p:spPr>
              <a:xfrm>
                <a:off x="3277815" y="268576"/>
                <a:ext cx="2665100" cy="2628179"/>
              </a:xfrm>
              <a:prstGeom prst="rect">
                <a:avLst/>
              </a:prstGeom>
            </p:spPr>
          </p:pic>
          <p:sp>
            <p:nvSpPr>
              <p:cNvPr id="29" name="Rectangle 28">
                <a:extLst>
                  <a:ext uri="{FF2B5EF4-FFF2-40B4-BE49-F238E27FC236}">
                    <a16:creationId xmlns:a16="http://schemas.microsoft.com/office/drawing/2014/main" id="{1D0EEF0E-4D0E-D745-99E5-31B88CD8EFB0}"/>
                  </a:ext>
                </a:extLst>
              </p:cNvPr>
              <p:cNvSpPr/>
              <p:nvPr/>
            </p:nvSpPr>
            <p:spPr>
              <a:xfrm>
                <a:off x="3401158" y="3002900"/>
                <a:ext cx="2667565" cy="886436"/>
              </a:xfrm>
              <a:prstGeom prst="rect">
                <a:avLst/>
              </a:prstGeom>
            </p:spPr>
            <p:txBody>
              <a:bodyPr wrap="square">
                <a:spAutoFit/>
              </a:bodyPr>
              <a:lstStyle/>
              <a:p>
                <a:pPr algn="ctr" eaLnBrk="0" fontAlgn="base" hangingPunct="0">
                  <a:spcBef>
                    <a:spcPct val="0"/>
                  </a:spcBef>
                  <a:spcAft>
                    <a:spcPct val="0"/>
                  </a:spcAft>
                  <a:defRPr/>
                </a:pPr>
                <a:r>
                  <a:rPr lang="en-US">
                    <a:solidFill>
                      <a:prstClr val="black"/>
                    </a:solidFill>
                    <a:latin typeface="Tahoma"/>
                  </a:rPr>
                  <a:t>Course sections of students enrolled on Census Day</a:t>
                </a:r>
              </a:p>
            </p:txBody>
          </p:sp>
        </p:grpSp>
        <p:sp>
          <p:nvSpPr>
            <p:cNvPr id="27" name="TextBox 14">
              <a:extLst>
                <a:ext uri="{FF2B5EF4-FFF2-40B4-BE49-F238E27FC236}">
                  <a16:creationId xmlns:a16="http://schemas.microsoft.com/office/drawing/2014/main" id="{AFAD5251-0E77-B14F-AD7E-E77D7AC7E310}"/>
                </a:ext>
              </a:extLst>
            </p:cNvPr>
            <p:cNvSpPr txBox="1">
              <a:spLocks noChangeArrowheads="1"/>
            </p:cNvSpPr>
            <p:nvPr/>
          </p:nvSpPr>
          <p:spPr bwMode="auto">
            <a:xfrm>
              <a:off x="3542962" y="513933"/>
              <a:ext cx="2528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b="1">
                  <a:solidFill>
                    <a:srgbClr val="2B3358"/>
                  </a:solidFill>
                  <a:latin typeface="Arial Black" pitchFamily="34" charset="0"/>
                </a:rPr>
                <a:t>Course Enrollment</a:t>
              </a:r>
            </a:p>
          </p:txBody>
        </p:sp>
      </p:grpSp>
      <p:grpSp>
        <p:nvGrpSpPr>
          <p:cNvPr id="40" name="Group 39">
            <a:extLst>
              <a:ext uri="{FF2B5EF4-FFF2-40B4-BE49-F238E27FC236}">
                <a16:creationId xmlns:a16="http://schemas.microsoft.com/office/drawing/2014/main" id="{A41AE1C2-D0CE-904F-90EF-4EC21171358B}"/>
              </a:ext>
              <a:ext uri="{C183D7F6-B498-43B3-948B-1728B52AA6E4}">
                <adec:decorative xmlns:adec="http://schemas.microsoft.com/office/drawing/2017/decorative" val="1"/>
              </a:ext>
            </a:extLst>
          </p:cNvPr>
          <p:cNvGrpSpPr/>
          <p:nvPr/>
        </p:nvGrpSpPr>
        <p:grpSpPr>
          <a:xfrm>
            <a:off x="6195266" y="1331679"/>
            <a:ext cx="2755947" cy="4503717"/>
            <a:chOff x="6179487" y="494679"/>
            <a:chExt cx="2755947" cy="4503717"/>
          </a:xfrm>
        </p:grpSpPr>
        <p:grpSp>
          <p:nvGrpSpPr>
            <p:cNvPr id="41" name="Group 40">
              <a:extLst>
                <a:ext uri="{FF2B5EF4-FFF2-40B4-BE49-F238E27FC236}">
                  <a16:creationId xmlns:a16="http://schemas.microsoft.com/office/drawing/2014/main" id="{281CAC60-0001-CD47-ACAD-21A150A48F76}"/>
                </a:ext>
              </a:extLst>
            </p:cNvPr>
            <p:cNvGrpSpPr/>
            <p:nvPr/>
          </p:nvGrpSpPr>
          <p:grpSpPr>
            <a:xfrm>
              <a:off x="6181916" y="1187333"/>
              <a:ext cx="2753518" cy="3811063"/>
              <a:chOff x="476710" y="497882"/>
              <a:chExt cx="2753518" cy="4129461"/>
            </a:xfrm>
          </p:grpSpPr>
          <p:pic>
            <p:nvPicPr>
              <p:cNvPr id="43" name="Picture 42">
                <a:extLst>
                  <a:ext uri="{FF2B5EF4-FFF2-40B4-BE49-F238E27FC236}">
                    <a16:creationId xmlns:a16="http://schemas.microsoft.com/office/drawing/2014/main" id="{49C11B17-83F9-394F-BEA7-68EB20939CE7}"/>
                  </a:ext>
                </a:extLst>
              </p:cNvPr>
              <p:cNvPicPr>
                <a:picLocks noChangeAspect="1"/>
              </p:cNvPicPr>
              <p:nvPr/>
            </p:nvPicPr>
            <p:blipFill>
              <a:blip r:embed="rId5">
                <a:extLst>
                  <a:ext uri="{28A0092B-C50C-407E-A947-70E740481C1C}">
                    <a14:useLocalDpi xmlns:a14="http://schemas.microsoft.com/office/drawing/2010/main" val="0"/>
                  </a:ext>
                </a:extLst>
              </a:blip>
              <a:srcRect l="961" r="961"/>
              <a:stretch/>
            </p:blipFill>
            <p:spPr>
              <a:xfrm>
                <a:off x="476710" y="497882"/>
                <a:ext cx="2665136" cy="2951607"/>
              </a:xfrm>
              <a:prstGeom prst="rect">
                <a:avLst/>
              </a:prstGeom>
            </p:spPr>
          </p:pic>
          <p:sp>
            <p:nvSpPr>
              <p:cNvPr id="44" name="Rectangle 43">
                <a:extLst>
                  <a:ext uri="{FF2B5EF4-FFF2-40B4-BE49-F238E27FC236}">
                    <a16:creationId xmlns:a16="http://schemas.microsoft.com/office/drawing/2014/main" id="{82AFA8EF-4BF2-064F-96E5-B66F31D49830}"/>
                  </a:ext>
                </a:extLst>
              </p:cNvPr>
              <p:cNvSpPr/>
              <p:nvPr/>
            </p:nvSpPr>
            <p:spPr>
              <a:xfrm>
                <a:off x="565128" y="3626873"/>
                <a:ext cx="2665100" cy="1000470"/>
              </a:xfrm>
              <a:prstGeom prst="rect">
                <a:avLst/>
              </a:prstGeom>
            </p:spPr>
            <p:txBody>
              <a:bodyPr wrap="square">
                <a:spAutoFit/>
              </a:bodyPr>
              <a:lstStyle/>
              <a:p>
                <a:pPr algn="ctr" eaLnBrk="0" fontAlgn="base" hangingPunct="0">
                  <a:spcBef>
                    <a:spcPct val="0"/>
                  </a:spcBef>
                  <a:spcAft>
                    <a:spcPct val="0"/>
                  </a:spcAft>
                  <a:defRPr/>
                </a:pPr>
                <a:r>
                  <a:rPr lang="en-US">
                    <a:solidFill>
                      <a:prstClr val="black"/>
                    </a:solidFill>
                    <a:latin typeface="Tahoma"/>
                  </a:rPr>
                  <a:t>Classroom services provided to English Learners</a:t>
                </a:r>
              </a:p>
            </p:txBody>
          </p:sp>
        </p:grpSp>
        <p:sp>
          <p:nvSpPr>
            <p:cNvPr id="42" name="TextBox 31">
              <a:extLst>
                <a:ext uri="{FF2B5EF4-FFF2-40B4-BE49-F238E27FC236}">
                  <a16:creationId xmlns:a16="http://schemas.microsoft.com/office/drawing/2014/main" id="{055B7A3B-5E63-AC4E-B1A4-B56948E85DA1}"/>
                </a:ext>
              </a:extLst>
            </p:cNvPr>
            <p:cNvSpPr txBox="1">
              <a:spLocks noChangeArrowheads="1"/>
            </p:cNvSpPr>
            <p:nvPr/>
          </p:nvSpPr>
          <p:spPr bwMode="auto">
            <a:xfrm>
              <a:off x="6179487" y="494679"/>
              <a:ext cx="26675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b="1">
                  <a:solidFill>
                    <a:srgbClr val="2B3358"/>
                  </a:solidFill>
                  <a:latin typeface="Arial Black" pitchFamily="34" charset="0"/>
                </a:rPr>
                <a:t>English Learner (EL) Services</a:t>
              </a:r>
            </a:p>
          </p:txBody>
        </p:sp>
      </p:grpSp>
      <p:grpSp>
        <p:nvGrpSpPr>
          <p:cNvPr id="50" name="Group 49">
            <a:extLst>
              <a:ext uri="{FF2B5EF4-FFF2-40B4-BE49-F238E27FC236}">
                <a16:creationId xmlns:a16="http://schemas.microsoft.com/office/drawing/2014/main" id="{6CF2B864-90BD-2441-B9A1-4B39BCD8BC9B}"/>
              </a:ext>
              <a:ext uri="{C183D7F6-B498-43B3-948B-1728B52AA6E4}">
                <adec:decorative xmlns:adec="http://schemas.microsoft.com/office/drawing/2017/decorative" val="1"/>
              </a:ext>
            </a:extLst>
          </p:cNvPr>
          <p:cNvGrpSpPr/>
          <p:nvPr/>
        </p:nvGrpSpPr>
        <p:grpSpPr>
          <a:xfrm>
            <a:off x="8951213" y="1349997"/>
            <a:ext cx="2721244" cy="4531737"/>
            <a:chOff x="8935434" y="512354"/>
            <a:chExt cx="2721244" cy="4531737"/>
          </a:xfrm>
        </p:grpSpPr>
        <p:grpSp>
          <p:nvGrpSpPr>
            <p:cNvPr id="51" name="Group 50">
              <a:extLst>
                <a:ext uri="{FF2B5EF4-FFF2-40B4-BE49-F238E27FC236}">
                  <a16:creationId xmlns:a16="http://schemas.microsoft.com/office/drawing/2014/main" id="{BB339FD8-6562-1046-9F7E-C5A768B35612}"/>
                </a:ext>
              </a:extLst>
            </p:cNvPr>
            <p:cNvGrpSpPr/>
            <p:nvPr/>
          </p:nvGrpSpPr>
          <p:grpSpPr>
            <a:xfrm>
              <a:off x="8935434" y="1141011"/>
              <a:ext cx="2721244" cy="3903080"/>
              <a:chOff x="10034902" y="3049092"/>
              <a:chExt cx="2721244" cy="3895450"/>
            </a:xfrm>
          </p:grpSpPr>
          <p:pic>
            <p:nvPicPr>
              <p:cNvPr id="53" name="Picture 2">
                <a:extLst>
                  <a:ext uri="{FF2B5EF4-FFF2-40B4-BE49-F238E27FC236}">
                    <a16:creationId xmlns:a16="http://schemas.microsoft.com/office/drawing/2014/main" id="{F5DB8FD0-9EBB-A04C-A140-D8B5E1E07B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24" r="2624"/>
              <a:stretch/>
            </p:blipFill>
            <p:spPr bwMode="auto">
              <a:xfrm>
                <a:off x="10118351" y="3049092"/>
                <a:ext cx="2637795" cy="2778448"/>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34515C2B-CA6C-5B43-8017-0D4CE7ED068B}"/>
                  </a:ext>
                </a:extLst>
              </p:cNvPr>
              <p:cNvSpPr/>
              <p:nvPr/>
            </p:nvSpPr>
            <p:spPr>
              <a:xfrm>
                <a:off x="10034902" y="6023017"/>
                <a:ext cx="2665100" cy="921525"/>
              </a:xfrm>
              <a:prstGeom prst="rect">
                <a:avLst/>
              </a:prstGeom>
            </p:spPr>
            <p:txBody>
              <a:bodyPr wrap="square">
                <a:spAutoFit/>
              </a:bodyPr>
              <a:lstStyle/>
              <a:p>
                <a:pPr algn="ctr">
                  <a:spcBef>
                    <a:spcPts val="1200"/>
                  </a:spcBef>
                  <a:spcAft>
                    <a:spcPts val="1200"/>
                  </a:spcAft>
                  <a:tabLst>
                    <a:tab pos="628650" algn="l"/>
                  </a:tabLst>
                  <a:defRPr/>
                </a:pPr>
                <a:r>
                  <a:rPr lang="en-US" dirty="0">
                    <a:solidFill>
                      <a:prstClr val="black"/>
                    </a:solidFill>
                    <a:latin typeface="Tahoma"/>
                    <a:ea typeface="Times New Roman" panose="02020603050405020304" pitchFamily="18" charset="0"/>
                    <a:cs typeface="Times New Roman" panose="02020603050405020304" pitchFamily="18" charset="0"/>
                  </a:rPr>
                  <a:t>Postsecondary survey status of CPA program or CTE completers</a:t>
                </a:r>
                <a:endParaRPr lang="en-US" dirty="0">
                  <a:solidFill>
                    <a:prstClr val="black"/>
                  </a:solidFill>
                  <a:latin typeface="Tahoma"/>
                  <a:ea typeface="Calibri" panose="020F0502020204030204" pitchFamily="34" charset="0"/>
                  <a:cs typeface="Times New Roman" panose="02020603050405020304" pitchFamily="18" charset="0"/>
                </a:endParaRPr>
              </a:p>
            </p:txBody>
          </p:sp>
        </p:grpSp>
        <p:sp>
          <p:nvSpPr>
            <p:cNvPr id="52" name="TextBox 31">
              <a:extLst>
                <a:ext uri="{FF2B5EF4-FFF2-40B4-BE49-F238E27FC236}">
                  <a16:creationId xmlns:a16="http://schemas.microsoft.com/office/drawing/2014/main" id="{CD03DBF6-3E35-A448-BC9D-EF9421F2D00E}"/>
                </a:ext>
              </a:extLst>
            </p:cNvPr>
            <p:cNvSpPr txBox="1">
              <a:spLocks noChangeArrowheads="1"/>
            </p:cNvSpPr>
            <p:nvPr/>
          </p:nvSpPr>
          <p:spPr bwMode="auto">
            <a:xfrm>
              <a:off x="8935434" y="512354"/>
              <a:ext cx="26675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b="1" dirty="0">
                  <a:solidFill>
                    <a:srgbClr val="2B3358"/>
                  </a:solidFill>
                  <a:latin typeface="Arial Black" pitchFamily="34" charset="0"/>
                </a:rPr>
                <a:t>Postsecondary Status</a:t>
              </a:r>
            </a:p>
          </p:txBody>
        </p:sp>
      </p:grpSp>
    </p:spTree>
    <p:extLst>
      <p:ext uri="{BB962C8B-B14F-4D97-AF65-F5344CB8AC3E}">
        <p14:creationId xmlns:p14="http://schemas.microsoft.com/office/powerpoint/2010/main" val="2931079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Grp="1" noChangeArrowheads="1"/>
          </p:cNvSpPr>
          <p:nvPr>
            <p:ph type="title"/>
          </p:nvPr>
        </p:nvSpPr>
        <p:spPr>
          <a:xfrm>
            <a:off x="432000" y="405542"/>
            <a:ext cx="3572109" cy="1009371"/>
          </a:xfrm>
        </p:spPr>
        <p:txBody>
          <a:bodyPr/>
          <a:lstStyle/>
          <a:p>
            <a:r>
              <a:rPr lang="en-US" b="1" dirty="0">
                <a:solidFill>
                  <a:srgbClr val="2B3358"/>
                </a:solidFill>
                <a:latin typeface="Arial Black" panose="020B0A04020102020204" pitchFamily="34" charset="0"/>
              </a:rPr>
              <a:t>Data Submission</a:t>
            </a:r>
            <a:br>
              <a:rPr lang="en-US" b="1" dirty="0">
                <a:solidFill>
                  <a:srgbClr val="2B3358"/>
                </a:solidFill>
                <a:latin typeface="Arial Black" panose="020B0A04020102020204" pitchFamily="34" charset="0"/>
              </a:rPr>
            </a:br>
            <a:r>
              <a:rPr lang="en-US" b="1" dirty="0">
                <a:solidFill>
                  <a:srgbClr val="2B3358"/>
                </a:solidFill>
                <a:latin typeface="Arial Black" panose="020B0A04020102020204" pitchFamily="34" charset="0"/>
              </a:rPr>
              <a:t> Sequence</a:t>
            </a:r>
            <a:endParaRPr lang="en-US" dirty="0"/>
          </a:p>
        </p:txBody>
      </p:sp>
      <p:sp>
        <p:nvSpPr>
          <p:cNvPr id="12292" name="Slide Number Placeholder 5">
            <a:extLst>
              <a:ext uri="{C183D7F6-B498-43B3-948B-1728B52AA6E4}">
                <adec:decorative xmlns:adec="http://schemas.microsoft.com/office/drawing/2017/decorative" val="1"/>
              </a:ext>
            </a:extLst>
          </p:cNvPr>
          <p:cNvSpPr txBox="1">
            <a:spLocks noGrp="1"/>
          </p:cNvSpPr>
          <p:nvPr/>
        </p:nvSpPr>
        <p:spPr bwMode="auto">
          <a:xfrm>
            <a:off x="1671639" y="6492875"/>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a:p>
        </p:txBody>
      </p:sp>
      <p:sp>
        <p:nvSpPr>
          <p:cNvPr id="2" name="Footer Placeholder 1">
            <a:extLst>
              <a:ext uri="{FF2B5EF4-FFF2-40B4-BE49-F238E27FC236}">
                <a16:creationId xmlns:a16="http://schemas.microsoft.com/office/drawing/2014/main" id="{A20A1CC6-3FFC-DE4C-BA96-98F8E6D87E77}"/>
              </a:ext>
            </a:extLst>
          </p:cNvPr>
          <p:cNvSpPr>
            <a:spLocks noGrp="1"/>
          </p:cNvSpPr>
          <p:nvPr>
            <p:ph type="ftr" sz="quarter" idx="10"/>
          </p:nvPr>
        </p:nvSpPr>
        <p:spPr/>
        <p:txBody>
          <a:bodyPr/>
          <a:lstStyle/>
          <a:p>
            <a:r>
              <a:rPr lang="en-US" noProof="0"/>
              <a:t>Fall 2 - Advanced Reporting and Certification v1.0 - Jan 8, 2026</a:t>
            </a:r>
          </a:p>
        </p:txBody>
      </p:sp>
      <p:sp>
        <p:nvSpPr>
          <p:cNvPr id="3" name="Slide Number Placeholder 2">
            <a:extLst>
              <a:ext uri="{FF2B5EF4-FFF2-40B4-BE49-F238E27FC236}">
                <a16:creationId xmlns:a16="http://schemas.microsoft.com/office/drawing/2014/main" id="{A5C6A6A1-80C6-D04E-B924-87ECBB84AA1A}"/>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graphicFrame>
        <p:nvGraphicFramePr>
          <p:cNvPr id="50" name="Diagram 49">
            <a:extLst>
              <a:ext uri="{FF2B5EF4-FFF2-40B4-BE49-F238E27FC236}">
                <a16:creationId xmlns:a16="http://schemas.microsoft.com/office/drawing/2014/main" id="{7AFDE14B-727F-9340-BA41-E38FD1297D2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8210309"/>
              </p:ext>
            </p:extLst>
          </p:nvPr>
        </p:nvGraphicFramePr>
        <p:xfrm>
          <a:off x="3727965" y="545805"/>
          <a:ext cx="4754065" cy="5459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 name="Rectangle: Rounded Corners 2">
            <a:extLst>
              <a:ext uri="{FF2B5EF4-FFF2-40B4-BE49-F238E27FC236}">
                <a16:creationId xmlns:a16="http://schemas.microsoft.com/office/drawing/2014/main" id="{C909571A-8490-4F41-8278-C6EFF9365BE4}"/>
              </a:ext>
            </a:extLst>
          </p:cNvPr>
          <p:cNvSpPr/>
          <p:nvPr/>
        </p:nvSpPr>
        <p:spPr>
          <a:xfrm>
            <a:off x="592023" y="2186882"/>
            <a:ext cx="2949387" cy="3246120"/>
          </a:xfrm>
          <a:prstGeom prst="roundRect">
            <a:avLst>
              <a:gd name="adj" fmla="val 3885"/>
            </a:avLst>
          </a:prstGeom>
          <a:solidFill>
            <a:srgbClr val="0070C0"/>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File types must be submitted in this sequence. </a:t>
            </a:r>
          </a:p>
          <a:p>
            <a:pPr marL="285750" indent="-285750">
              <a:buFont typeface="Wingdings" panose="05000000000000000000" pitchFamily="2" charset="2"/>
              <a:buChar char="§"/>
            </a:pP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Records for each file needs to be posted first before uploading the next.</a:t>
            </a:r>
          </a:p>
        </p:txBody>
      </p:sp>
      <p:sp>
        <p:nvSpPr>
          <p:cNvPr id="57" name="Rectangle: Rounded Corners 1">
            <a:extLst>
              <a:ext uri="{FF2B5EF4-FFF2-40B4-BE49-F238E27FC236}">
                <a16:creationId xmlns:a16="http://schemas.microsoft.com/office/drawing/2014/main" id="{1FE12383-7E72-094D-8C69-6806A79C0ED4}"/>
              </a:ext>
              <a:ext uri="{C183D7F6-B498-43B3-948B-1728B52AA6E4}">
                <adec:decorative xmlns:adec="http://schemas.microsoft.com/office/drawing/2017/decorative" val="1"/>
              </a:ext>
            </a:extLst>
          </p:cNvPr>
          <p:cNvSpPr/>
          <p:nvPr/>
        </p:nvSpPr>
        <p:spPr>
          <a:xfrm>
            <a:off x="8122277" y="545805"/>
            <a:ext cx="3459306" cy="4017486"/>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rgbClr val="2B3358"/>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8" name="Table 57">
            <a:extLst>
              <a:ext uri="{FF2B5EF4-FFF2-40B4-BE49-F238E27FC236}">
                <a16:creationId xmlns:a16="http://schemas.microsoft.com/office/drawing/2014/main" id="{DC0217EA-71EA-7F44-B73E-8B7BB79BDED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11778490"/>
              </p:ext>
            </p:extLst>
          </p:nvPr>
        </p:nvGraphicFramePr>
        <p:xfrm>
          <a:off x="8313778" y="1020908"/>
          <a:ext cx="3076304" cy="3033152"/>
        </p:xfrm>
        <a:graphic>
          <a:graphicData uri="http://schemas.openxmlformats.org/drawingml/2006/table">
            <a:tbl>
              <a:tblPr>
                <a:tableStyleId>{7DF18680-E054-41AD-8BC1-D1AEF772440D}</a:tableStyleId>
              </a:tblPr>
              <a:tblGrid>
                <a:gridCol w="1378132">
                  <a:extLst>
                    <a:ext uri="{9D8B030D-6E8A-4147-A177-3AD203B41FA5}">
                      <a16:colId xmlns:a16="http://schemas.microsoft.com/office/drawing/2014/main" val="385956685"/>
                    </a:ext>
                  </a:extLst>
                </a:gridCol>
                <a:gridCol w="1698172">
                  <a:extLst>
                    <a:ext uri="{9D8B030D-6E8A-4147-A177-3AD203B41FA5}">
                      <a16:colId xmlns:a16="http://schemas.microsoft.com/office/drawing/2014/main" val="1323869308"/>
                    </a:ext>
                  </a:extLst>
                </a:gridCol>
              </a:tblGrid>
              <a:tr h="288032">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File Type</a:t>
                      </a:r>
                    </a:p>
                  </a:txBody>
                  <a:tcPr marL="32232" marR="32232" marT="16116" marB="16116" anchor="ctr"/>
                </a:tc>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Operational Keys</a:t>
                      </a:r>
                    </a:p>
                  </a:txBody>
                  <a:tcPr marL="32232" marR="32232" marT="16116" marB="16116" anchor="ctr"/>
                </a:tc>
                <a:extLst>
                  <a:ext uri="{0D108BD9-81ED-4DB2-BD59-A6C34878D82A}">
                    <a16:rowId xmlns:a16="http://schemas.microsoft.com/office/drawing/2014/main" val="1325569375"/>
                  </a:ext>
                </a:extLst>
              </a:tr>
              <a:tr h="435620">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SASS</a:t>
                      </a:r>
                    </a:p>
                  </a:txBody>
                  <a:tcPr marL="32232" marR="32232" marT="16116" marB="16116" anchor="ctr"/>
                </a:tc>
                <a:tc>
                  <a:txBody>
                    <a:bodyPr/>
                    <a:lstStyle/>
                    <a:p>
                      <a:pPr fontAlgn="t"/>
                      <a:r>
                        <a:rPr lang="en-US" sz="1200" dirty="0">
                          <a:effectLst/>
                          <a:latin typeface="Tahoma" panose="020B0604030504040204" pitchFamily="34" charset="0"/>
                          <a:ea typeface="Tahoma" panose="020B0604030504040204" pitchFamily="34" charset="0"/>
                          <a:cs typeface="Tahoma" panose="020B0604030504040204" pitchFamily="34" charset="0"/>
                        </a:rPr>
                        <a:t>School of Assignment, Academic Year ID</a:t>
                      </a:r>
                    </a:p>
                  </a:txBody>
                  <a:tcPr marL="32232" marR="32232" marT="16116" marB="16116" anchor="ctr"/>
                </a:tc>
                <a:extLst>
                  <a:ext uri="{0D108BD9-81ED-4DB2-BD59-A6C34878D82A}">
                    <a16:rowId xmlns:a16="http://schemas.microsoft.com/office/drawing/2014/main" val="784781501"/>
                  </a:ext>
                </a:extLst>
              </a:tr>
              <a:tr h="757525">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CRSE</a:t>
                      </a:r>
                    </a:p>
                  </a:txBody>
                  <a:tcPr marL="32232" marR="32232" marT="16116" marB="16116" anchor="ctr"/>
                </a:tc>
                <a:tc>
                  <a:txBody>
                    <a:bodyPr/>
                    <a:lstStyle/>
                    <a:p>
                      <a:pPr fontAlgn="t"/>
                      <a:r>
                        <a:rPr lang="en-US" sz="1200" dirty="0">
                          <a:effectLst/>
                          <a:latin typeface="Tahoma" panose="020B0604030504040204" pitchFamily="34" charset="0"/>
                          <a:ea typeface="Tahoma" panose="020B0604030504040204" pitchFamily="34" charset="0"/>
                          <a:cs typeface="Tahoma" panose="020B0604030504040204" pitchFamily="34" charset="0"/>
                        </a:rPr>
                        <a:t>School of Course Delivery, Academic Year ID, Academic Term Code</a:t>
                      </a:r>
                    </a:p>
                  </a:txBody>
                  <a:tcPr marL="32232" marR="32232" marT="16116" marB="16116" anchor="ctr"/>
                </a:tc>
                <a:extLst>
                  <a:ext uri="{0D108BD9-81ED-4DB2-BD59-A6C34878D82A}">
                    <a16:rowId xmlns:a16="http://schemas.microsoft.com/office/drawing/2014/main" val="2415203756"/>
                  </a:ext>
                </a:extLst>
              </a:tr>
              <a:tr h="772874">
                <a:tc>
                  <a:txBody>
                    <a:bodyPr/>
                    <a:lstStyle/>
                    <a:p>
                      <a:pPr algn="ctr" fontAlgn="t"/>
                      <a:r>
                        <a:rPr lang="en-US" sz="1200" b="1">
                          <a:effectLst/>
                          <a:latin typeface="Tahoma" panose="020B0604030504040204" pitchFamily="34" charset="0"/>
                          <a:ea typeface="Tahoma" panose="020B0604030504040204" pitchFamily="34" charset="0"/>
                          <a:cs typeface="Tahoma" panose="020B0604030504040204" pitchFamily="34" charset="0"/>
                        </a:rPr>
                        <a:t>SCSE</a:t>
                      </a:r>
                    </a:p>
                  </a:txBody>
                  <a:tcPr marL="32232" marR="32232" marT="16116" marB="16116" anchor="ctr"/>
                </a:tc>
                <a:tc>
                  <a:txBody>
                    <a:bodyPr/>
                    <a:lstStyle/>
                    <a:p>
                      <a:pPr fontAlgn="t"/>
                      <a:r>
                        <a:rPr lang="en-US" sz="1200">
                          <a:effectLst/>
                          <a:latin typeface="Tahoma" panose="020B0604030504040204" pitchFamily="34" charset="0"/>
                          <a:ea typeface="Tahoma" panose="020B0604030504040204" pitchFamily="34" charset="0"/>
                          <a:cs typeface="Tahoma" panose="020B0604030504040204" pitchFamily="34" charset="0"/>
                        </a:rPr>
                        <a:t>SSID, School of Course Delivery, Academic Year ID, Academic Term Code</a:t>
                      </a:r>
                    </a:p>
                  </a:txBody>
                  <a:tcPr marL="32232" marR="32232" marT="16116" marB="16116" anchor="ctr"/>
                </a:tc>
                <a:extLst>
                  <a:ext uri="{0D108BD9-81ED-4DB2-BD59-A6C34878D82A}">
                    <a16:rowId xmlns:a16="http://schemas.microsoft.com/office/drawing/2014/main" val="2989926299"/>
                  </a:ext>
                </a:extLst>
              </a:tr>
              <a:tr h="772874">
                <a:tc>
                  <a:txBody>
                    <a:bodyPr/>
                    <a:lstStyle/>
                    <a:p>
                      <a:pPr algn="ctr" fontAlgn="t"/>
                      <a:r>
                        <a:rPr lang="en-US" sz="1200" b="1" dirty="0">
                          <a:effectLst/>
                          <a:latin typeface="Tahoma" panose="020B0604030504040204" pitchFamily="34" charset="0"/>
                          <a:ea typeface="Tahoma" panose="020B0604030504040204" pitchFamily="34" charset="0"/>
                          <a:cs typeface="Tahoma" panose="020B0604030504040204" pitchFamily="34" charset="0"/>
                        </a:rPr>
                        <a:t>PSTS</a:t>
                      </a:r>
                    </a:p>
                  </a:txBody>
                  <a:tcPr marL="32232" marR="32232" marT="16116" marB="16116" anchor="ctr"/>
                </a:tc>
                <a:tc>
                  <a:txBody>
                    <a:bodyPr/>
                    <a:lstStyle/>
                    <a:p>
                      <a:pPr fontAlgn="t"/>
                      <a:r>
                        <a:rPr lang="en-US" sz="1200" b="0" i="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Reporting LEA, Education Program Participation Type, Academic Year</a:t>
                      </a:r>
                      <a:endParaRPr lang="en-US" sz="1200" dirty="0">
                        <a:effectLst/>
                        <a:latin typeface="Tahoma" panose="020B0604030504040204" pitchFamily="34" charset="0"/>
                        <a:ea typeface="Tahoma" panose="020B0604030504040204" pitchFamily="34" charset="0"/>
                        <a:cs typeface="Tahoma" panose="020B0604030504040204" pitchFamily="34" charset="0"/>
                      </a:endParaRPr>
                    </a:p>
                  </a:txBody>
                  <a:tcPr marL="32232" marR="32232" marT="16116" marB="16116" anchor="ctr"/>
                </a:tc>
                <a:extLst>
                  <a:ext uri="{0D108BD9-81ED-4DB2-BD59-A6C34878D82A}">
                    <a16:rowId xmlns:a16="http://schemas.microsoft.com/office/drawing/2014/main" val="1996225897"/>
                  </a:ext>
                </a:extLst>
              </a:tr>
            </a:tbl>
          </a:graphicData>
        </a:graphic>
      </p:graphicFrame>
      <p:sp>
        <p:nvSpPr>
          <p:cNvPr id="10" name="Rectangle: Rounded Corners 1">
            <a:extLst>
              <a:ext uri="{FF2B5EF4-FFF2-40B4-BE49-F238E27FC236}">
                <a16:creationId xmlns:a16="http://schemas.microsoft.com/office/drawing/2014/main" id="{16B1639B-317A-D34D-ACB8-EBFFB50CBA64}"/>
              </a:ext>
            </a:extLst>
          </p:cNvPr>
          <p:cNvSpPr/>
          <p:nvPr/>
        </p:nvSpPr>
        <p:spPr>
          <a:xfrm>
            <a:off x="8122278" y="5038394"/>
            <a:ext cx="3459306" cy="700718"/>
          </a:xfrm>
          <a:prstGeom prst="roundRect">
            <a:avLst>
              <a:gd name="adj" fmla="val 3885"/>
            </a:avLst>
          </a:prstGeom>
          <a:solidFill>
            <a:srgbClr val="F8F5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2B3358"/>
                </a:solidFill>
                <a:latin typeface="Tahoma" panose="020B0604030504040204" pitchFamily="34" charset="0"/>
                <a:ea typeface="Tahoma" panose="020B0604030504040204" pitchFamily="34" charset="0"/>
                <a:cs typeface="Tahoma" panose="020B0604030504040204" pitchFamily="34" charset="0"/>
              </a:rPr>
              <a:t>* File types in asterisk(*) are full replacement type files </a:t>
            </a:r>
          </a:p>
        </p:txBody>
      </p:sp>
    </p:spTree>
    <p:extLst>
      <p:ext uri="{BB962C8B-B14F-4D97-AF65-F5344CB8AC3E}">
        <p14:creationId xmlns:p14="http://schemas.microsoft.com/office/powerpoint/2010/main" val="896014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8498" y="2128806"/>
            <a:ext cx="1587523" cy="1384995"/>
          </a:xfrm>
          <a:prstGeom prst="rect">
            <a:avLst/>
          </a:prstGeom>
          <a:noFill/>
        </p:spPr>
        <p:txBody>
          <a:bodyPr wrap="square" rtlCol="0">
            <a:spAutoFit/>
          </a:bodyPr>
          <a:lstStyle/>
          <a:p>
            <a:pPr>
              <a:spcAft>
                <a:spcPts val="600"/>
              </a:spcAft>
            </a:pPr>
            <a:r>
              <a:rPr lang="en-US" sz="1400" dirty="0">
                <a:solidFill>
                  <a:prstClr val="black"/>
                </a:solidFill>
                <a:latin typeface="Tahoma"/>
              </a:rPr>
              <a:t>SEID, names, birthdates, gender, race/ethnicity, employment start date, etc.</a:t>
            </a:r>
          </a:p>
        </p:txBody>
      </p:sp>
      <p:sp>
        <p:nvSpPr>
          <p:cNvPr id="8" name="TextBox 7"/>
          <p:cNvSpPr txBox="1"/>
          <p:nvPr/>
        </p:nvSpPr>
        <p:spPr>
          <a:xfrm>
            <a:off x="669316" y="4295063"/>
            <a:ext cx="1587523" cy="1384995"/>
          </a:xfrm>
          <a:prstGeom prst="rect">
            <a:avLst/>
          </a:prstGeom>
          <a:noFill/>
        </p:spPr>
        <p:txBody>
          <a:bodyPr wrap="square" rtlCol="0">
            <a:spAutoFit/>
          </a:bodyPr>
          <a:lstStyle/>
          <a:p>
            <a:pPr>
              <a:spcAft>
                <a:spcPts val="600"/>
              </a:spcAft>
            </a:pPr>
            <a:r>
              <a:rPr lang="en-US" sz="1400" dirty="0">
                <a:solidFill>
                  <a:prstClr val="black"/>
                </a:solidFill>
                <a:latin typeface="Tahoma"/>
              </a:rPr>
              <a:t>Which courses are being taught at a school, which teachers are teaching them</a:t>
            </a:r>
            <a:endParaRPr lang="en-US" sz="1400">
              <a:solidFill>
                <a:prstClr val="black"/>
              </a:solidFill>
              <a:latin typeface="Tahoma"/>
            </a:endParaRPr>
          </a:p>
        </p:txBody>
      </p:sp>
      <p:sp>
        <p:nvSpPr>
          <p:cNvPr id="9" name="TextBox 8"/>
          <p:cNvSpPr txBox="1"/>
          <p:nvPr/>
        </p:nvSpPr>
        <p:spPr>
          <a:xfrm>
            <a:off x="10067090" y="2021084"/>
            <a:ext cx="1694448" cy="1600438"/>
          </a:xfrm>
          <a:prstGeom prst="rect">
            <a:avLst/>
          </a:prstGeom>
          <a:noFill/>
        </p:spPr>
        <p:txBody>
          <a:bodyPr wrap="square" rtlCol="0">
            <a:spAutoFit/>
          </a:bodyPr>
          <a:lstStyle/>
          <a:p>
            <a:pPr>
              <a:spcAft>
                <a:spcPts val="600"/>
              </a:spcAft>
            </a:pPr>
            <a:r>
              <a:rPr lang="en-US" sz="1400" dirty="0">
                <a:solidFill>
                  <a:prstClr val="black"/>
                </a:solidFill>
                <a:latin typeface="Tahoma"/>
              </a:rPr>
              <a:t>Staff job classification (teacher, administrator, pupil services), specific non-classroom based assignments</a:t>
            </a:r>
            <a:endParaRPr lang="en-US" sz="1400">
              <a:solidFill>
                <a:prstClr val="black"/>
              </a:solidFill>
              <a:latin typeface="Tahoma"/>
            </a:endParaRPr>
          </a:p>
        </p:txBody>
      </p:sp>
      <p:sp>
        <p:nvSpPr>
          <p:cNvPr id="10" name="TextBox 9"/>
          <p:cNvSpPr txBox="1"/>
          <p:nvPr/>
        </p:nvSpPr>
        <p:spPr>
          <a:xfrm>
            <a:off x="10067090" y="4725950"/>
            <a:ext cx="1842169" cy="738664"/>
          </a:xfrm>
          <a:prstGeom prst="rect">
            <a:avLst/>
          </a:prstGeom>
          <a:noFill/>
        </p:spPr>
        <p:txBody>
          <a:bodyPr wrap="square" rtlCol="0">
            <a:spAutoFit/>
          </a:bodyPr>
          <a:lstStyle/>
          <a:p>
            <a:pPr>
              <a:spcAft>
                <a:spcPts val="600"/>
              </a:spcAft>
            </a:pPr>
            <a:r>
              <a:rPr lang="en-US" sz="1400" dirty="0">
                <a:solidFill>
                  <a:prstClr val="black"/>
                </a:solidFill>
                <a:latin typeface="Tahoma"/>
              </a:rPr>
              <a:t>Which students are enrolled in each course?</a:t>
            </a:r>
            <a:endParaRPr lang="en-US" sz="1400">
              <a:solidFill>
                <a:prstClr val="black"/>
              </a:solidFill>
              <a:latin typeface="Tahoma"/>
            </a:endParaRPr>
          </a:p>
        </p:txBody>
      </p:sp>
      <p:sp>
        <p:nvSpPr>
          <p:cNvPr id="4" name="Title 3"/>
          <p:cNvSpPr>
            <a:spLocks noGrp="1"/>
          </p:cNvSpPr>
          <p:nvPr>
            <p:ph type="title" idx="4294967295"/>
          </p:nvPr>
        </p:nvSpPr>
        <p:spPr>
          <a:xfrm>
            <a:off x="477709" y="339315"/>
            <a:ext cx="8501063" cy="681037"/>
          </a:xfrm>
        </p:spPr>
        <p:txBody>
          <a:bodyPr>
            <a:normAutofit/>
          </a:bodyPr>
          <a:lstStyle/>
          <a:p>
            <a:r>
              <a:rPr lang="en-US" sz="3200" dirty="0">
                <a:latin typeface="Arial Black" panose="020B0A04020102020204" pitchFamily="34" charset="0"/>
              </a:rPr>
              <a:t>Assignment Monitoring Data</a:t>
            </a:r>
          </a:p>
        </p:txBody>
      </p:sp>
      <p:graphicFrame>
        <p:nvGraphicFramePr>
          <p:cNvPr id="6" name="Content Placeholder 5">
            <a:extLst>
              <a:ext uri="{C183D7F6-B498-43B3-948B-1728B52AA6E4}">
                <adec:decorative xmlns:adec="http://schemas.microsoft.com/office/drawing/2017/decorative" val="1"/>
              </a:ext>
            </a:extLst>
          </p:cNvPr>
          <p:cNvGraphicFramePr>
            <a:graphicFrameLocks noGrp="1"/>
          </p:cNvGraphicFramePr>
          <p:nvPr>
            <p:ph idx="4294967295"/>
            <p:extLst>
              <p:ext uri="{D42A27DB-BD31-4B8C-83A1-F6EECF244321}">
                <p14:modId xmlns:p14="http://schemas.microsoft.com/office/powerpoint/2010/main" val="4127627704"/>
              </p:ext>
            </p:extLst>
          </p:nvPr>
        </p:nvGraphicFramePr>
        <p:xfrm>
          <a:off x="1977189" y="1832309"/>
          <a:ext cx="839403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a:extLst>
              <a:ext uri="{FF2B5EF4-FFF2-40B4-BE49-F238E27FC236}">
                <a16:creationId xmlns:a16="http://schemas.microsoft.com/office/drawing/2014/main" id="{A5D9CE5B-CD23-4DD7-9817-0C09612A84C1}"/>
              </a:ext>
              <a:ext uri="{C183D7F6-B498-43B3-948B-1728B52AA6E4}">
                <adec:decorative xmlns:adec="http://schemas.microsoft.com/office/drawing/2017/decorative" val="1"/>
              </a:ext>
            </a:extLst>
          </p:cNvPr>
          <p:cNvGrpSpPr/>
          <p:nvPr/>
        </p:nvGrpSpPr>
        <p:grpSpPr>
          <a:xfrm>
            <a:off x="0" y="6365364"/>
            <a:ext cx="12192001" cy="492636"/>
            <a:chOff x="0" y="6399536"/>
            <a:chExt cx="12192001" cy="492636"/>
          </a:xfrm>
        </p:grpSpPr>
        <p:sp>
          <p:nvSpPr>
            <p:cNvPr id="18" name="Rectangle 17">
              <a:extLst>
                <a:ext uri="{FF2B5EF4-FFF2-40B4-BE49-F238E27FC236}">
                  <a16:creationId xmlns:a16="http://schemas.microsoft.com/office/drawing/2014/main" id="{91F90EF4-C114-44ED-A6CF-65C9727FC1A0}"/>
                </a:ext>
              </a:extLst>
            </p:cNvPr>
            <p:cNvSpPr/>
            <p:nvPr/>
          </p:nvSpPr>
          <p:spPr>
            <a:xfrm>
              <a:off x="1" y="6399536"/>
              <a:ext cx="12192000" cy="421200"/>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sp>
          <p:nvSpPr>
            <p:cNvPr id="20" name="Slide Number Placeholder 5">
              <a:extLst>
                <a:ext uri="{FF2B5EF4-FFF2-40B4-BE49-F238E27FC236}">
                  <a16:creationId xmlns:a16="http://schemas.microsoft.com/office/drawing/2014/main" id="{1931B388-8DD5-41B9-BF53-F552162DABD3}"/>
                </a:ext>
              </a:extLst>
            </p:cNvPr>
            <p:cNvSpPr txBox="1">
              <a:spLocks/>
            </p:cNvSpPr>
            <p:nvPr/>
          </p:nvSpPr>
          <p:spPr>
            <a:xfrm>
              <a:off x="11772000" y="6435254"/>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B73C415-D670-4716-A5EC-CC4D52CA2BAC}" type="slidenum">
                <a:rPr lang="en-US" smtClean="0"/>
                <a:pPr algn="ctr"/>
                <a:t>9</a:t>
              </a:fld>
              <a:endParaRPr lang="en-US" dirty="0"/>
            </a:p>
          </p:txBody>
        </p:sp>
        <p:sp>
          <p:nvSpPr>
            <p:cNvPr id="22" name="Rectangle 21">
              <a:extLst>
                <a:ext uri="{FF2B5EF4-FFF2-40B4-BE49-F238E27FC236}">
                  <a16:creationId xmlns:a16="http://schemas.microsoft.com/office/drawing/2014/main" id="{DC28D917-32B6-4301-A572-634C85330580}"/>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sp>
          <p:nvSpPr>
            <p:cNvPr id="24" name="Rectangle 23">
              <a:extLst>
                <a:ext uri="{FF2B5EF4-FFF2-40B4-BE49-F238E27FC236}">
                  <a16:creationId xmlns:a16="http://schemas.microsoft.com/office/drawing/2014/main" id="{9ABFF6FE-946C-4A7F-8145-1B9112A077A7}"/>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26" name="Graphic 30">
              <a:extLst>
                <a:ext uri="{FF2B5EF4-FFF2-40B4-BE49-F238E27FC236}">
                  <a16:creationId xmlns:a16="http://schemas.microsoft.com/office/drawing/2014/main" id="{765A441F-843D-4B52-A47A-02D308E26C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96526" y="6441996"/>
              <a:ext cx="1218014" cy="336404"/>
            </a:xfrm>
            <a:prstGeom prst="rect">
              <a:avLst/>
            </a:prstGeom>
          </p:spPr>
        </p:pic>
        <p:sp>
          <p:nvSpPr>
            <p:cNvPr id="28" name="Rectangle 27">
              <a:extLst>
                <a:ext uri="{FF2B5EF4-FFF2-40B4-BE49-F238E27FC236}">
                  <a16:creationId xmlns:a16="http://schemas.microsoft.com/office/drawing/2014/main" id="{11A5DF10-5D74-4B5F-BD77-0BEEFD2ED6BF}"/>
                </a:ext>
              </a:extLst>
            </p:cNvPr>
            <p:cNvSpPr/>
            <p:nvPr/>
          </p:nvSpPr>
          <p:spPr>
            <a:xfrm>
              <a:off x="0" y="6820735"/>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sp>
          <p:nvSpPr>
            <p:cNvPr id="29" name="Rectangle 28">
              <a:extLst>
                <a:ext uri="{FF2B5EF4-FFF2-40B4-BE49-F238E27FC236}">
                  <a16:creationId xmlns:a16="http://schemas.microsoft.com/office/drawing/2014/main" id="{A3733374-ECC2-4A8A-A304-970D39549984}"/>
                </a:ext>
              </a:extLst>
            </p:cNvPr>
            <p:cNvSpPr/>
            <p:nvPr/>
          </p:nvSpPr>
          <p:spPr>
            <a:xfrm>
              <a:off x="11772000" y="6820735"/>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a:p>
          </p:txBody>
        </p:sp>
        <p:pic>
          <p:nvPicPr>
            <p:cNvPr id="30" name="Graphic 33">
              <a:extLst>
                <a:ext uri="{FF2B5EF4-FFF2-40B4-BE49-F238E27FC236}">
                  <a16:creationId xmlns:a16="http://schemas.microsoft.com/office/drawing/2014/main" id="{52B8A17A-81F0-478A-971B-84F323CA89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96526" y="6441996"/>
              <a:ext cx="1218014" cy="336404"/>
            </a:xfrm>
            <a:prstGeom prst="rect">
              <a:avLst/>
            </a:prstGeom>
          </p:spPr>
        </p:pic>
      </p:grpSp>
      <p:sp>
        <p:nvSpPr>
          <p:cNvPr id="2" name="Footer Placeholder 1">
            <a:extLst>
              <a:ext uri="{FF2B5EF4-FFF2-40B4-BE49-F238E27FC236}">
                <a16:creationId xmlns:a16="http://schemas.microsoft.com/office/drawing/2014/main" id="{5272D466-8822-4FDC-B3F8-447C935E187B}"/>
              </a:ext>
            </a:extLst>
          </p:cNvPr>
          <p:cNvSpPr>
            <a:spLocks noGrp="1"/>
          </p:cNvSpPr>
          <p:nvPr>
            <p:ph type="ftr" sz="quarter" idx="11"/>
          </p:nvPr>
        </p:nvSpPr>
        <p:spPr>
          <a:xfrm>
            <a:off x="-1" y="6501889"/>
            <a:ext cx="4632158" cy="365125"/>
          </a:xfrm>
        </p:spPr>
        <p:txBody>
          <a:bodyPr/>
          <a:lstStyle/>
          <a:p>
            <a:r>
              <a:rPr lang="en-US" noProof="0">
                <a:solidFill>
                  <a:schemeClr val="tx1"/>
                </a:solidFill>
              </a:rPr>
              <a:t>Fall 2 - Advanced Reporting and Certification v1.0 - Jan 8, 2026</a:t>
            </a:r>
            <a:endParaRPr lang="en-US" dirty="0">
              <a:solidFill>
                <a:schemeClr val="tx1"/>
              </a:solidFill>
            </a:endParaRPr>
          </a:p>
        </p:txBody>
      </p:sp>
      <p:sp>
        <p:nvSpPr>
          <p:cNvPr id="3" name="Slide Number Placeholder 2">
            <a:extLst>
              <a:ext uri="{FF2B5EF4-FFF2-40B4-BE49-F238E27FC236}">
                <a16:creationId xmlns:a16="http://schemas.microsoft.com/office/drawing/2014/main" id="{29D0D922-9AAF-4F3B-99AC-BE1D851C7CF9}"/>
              </a:ext>
            </a:extLst>
          </p:cNvPr>
          <p:cNvSpPr>
            <a:spLocks noGrp="1"/>
          </p:cNvSpPr>
          <p:nvPr>
            <p:ph type="sldNum" sz="quarter" idx="12"/>
          </p:nvPr>
        </p:nvSpPr>
        <p:spPr/>
        <p:txBody>
          <a:bodyPr/>
          <a:lstStyle/>
          <a:p>
            <a:fld id="{9B61E5D5-8AFD-435F-9228-06EFE93AAD4B}" type="slidenum">
              <a:rPr lang="en-US" smtClean="0"/>
              <a:t>9</a:t>
            </a:fld>
            <a:endParaRPr lang="en-US"/>
          </a:p>
        </p:txBody>
      </p:sp>
    </p:spTree>
    <p:extLst>
      <p:ext uri="{BB962C8B-B14F-4D97-AF65-F5344CB8AC3E}">
        <p14:creationId xmlns:p14="http://schemas.microsoft.com/office/powerpoint/2010/main" val="1624251185"/>
      </p:ext>
    </p:extLst>
  </p:cSld>
  <p:clrMapOvr>
    <a:masterClrMapping/>
  </p:clrMapOvr>
</p:sld>
</file>

<file path=ppt/theme/theme1.xml><?xml version="1.0" encoding="utf-8"?>
<a:theme xmlns:a="http://schemas.openxmlformats.org/drawingml/2006/main" name="CALPADS-PowerPoint-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3C7B8BAE-4AEB-4147-8F53-DF880FA21DFA}" vid="{DA6E5E0A-6147-DC40-A2DF-BF4AC2DA34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2034fb-4666-4cb2-aacd-159b1af3bd6a" xsi:nil="true"/>
    <lcf76f155ced4ddcb4097134ff3c332f xmlns="43b4253e-c274-4962-85a2-d8f7662acfe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FB13394A926C4F94ABE88F2502A1E9" ma:contentTypeVersion="13" ma:contentTypeDescription="Create a new document." ma:contentTypeScope="" ma:versionID="ed45d4a2eace81af8135f4bd78a1fc90">
  <xsd:schema xmlns:xsd="http://www.w3.org/2001/XMLSchema" xmlns:xs="http://www.w3.org/2001/XMLSchema" xmlns:p="http://schemas.microsoft.com/office/2006/metadata/properties" xmlns:ns2="43b4253e-c274-4962-85a2-d8f7662acfe4" xmlns:ns3="b92034fb-4666-4cb2-aacd-159b1af3bd6a" targetNamespace="http://schemas.microsoft.com/office/2006/metadata/properties" ma:root="true" ma:fieldsID="ac08f3adad1f0815e48d48d2db30186e" ns2:_="" ns3:_="">
    <xsd:import namespace="43b4253e-c274-4962-85a2-d8f7662acfe4"/>
    <xsd:import namespace="b92034fb-4666-4cb2-aacd-159b1af3bd6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b4253e-c274-4962-85a2-d8f7662acf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2487d89-012e-44bc-975c-10dd49798f8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2034fb-4666-4cb2-aacd-159b1af3bd6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1af4811-fd2e-4160-a72d-ae72d29816ec}" ma:internalName="TaxCatchAll" ma:showField="CatchAllData" ma:web="b92034fb-4666-4cb2-aacd-159b1af3bd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C0BFDF-D948-4F4A-854E-477525F57792}">
  <ds:schemaRefs>
    <ds:schemaRef ds:uri="http://purl.org/dc/terms/"/>
    <ds:schemaRef ds:uri="http://purl.org/dc/elements/1.1/"/>
    <ds:schemaRef ds:uri="http://schemas.microsoft.com/office/2006/metadata/properties"/>
    <ds:schemaRef ds:uri="http://www.w3.org/XML/1998/namespace"/>
    <ds:schemaRef ds:uri="http://schemas.microsoft.com/office/2006/documentManagement/types"/>
    <ds:schemaRef ds:uri="b92034fb-4666-4cb2-aacd-159b1af3bd6a"/>
    <ds:schemaRef ds:uri="http://schemas.microsoft.com/office/infopath/2007/PartnerControls"/>
    <ds:schemaRef ds:uri="http://schemas.openxmlformats.org/package/2006/metadata/core-properties"/>
    <ds:schemaRef ds:uri="43b4253e-c274-4962-85a2-d8f7662acfe4"/>
    <ds:schemaRef ds:uri="http://purl.org/dc/dcmitype/"/>
  </ds:schemaRefs>
</ds:datastoreItem>
</file>

<file path=customXml/itemProps2.xml><?xml version="1.0" encoding="utf-8"?>
<ds:datastoreItem xmlns:ds="http://schemas.openxmlformats.org/officeDocument/2006/customXml" ds:itemID="{BE93E785-B3CA-4D6A-887F-F6D1C3379A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b4253e-c274-4962-85a2-d8f7662acfe4"/>
    <ds:schemaRef ds:uri="b92034fb-4666-4cb2-aacd-159b1af3bd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E3E58C-5E8A-4781-9921-C2B23BC09E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CALPADS-PowerPoint-Template</Template>
  <TotalTime>213</TotalTime>
  <Words>6788</Words>
  <Application>Microsoft Office PowerPoint</Application>
  <PresentationFormat>Widescreen</PresentationFormat>
  <Paragraphs>824</Paragraphs>
  <Slides>54</Slides>
  <Notes>53</Notes>
  <HiddenSlides>10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54</vt:i4>
      </vt:variant>
    </vt:vector>
  </HeadingPairs>
  <TitlesOfParts>
    <vt:vector size="69" baseType="lpstr">
      <vt:lpstr>Aptos</vt:lpstr>
      <vt:lpstr>Arial</vt:lpstr>
      <vt:lpstr>Arial Black</vt:lpstr>
      <vt:lpstr>Calibri</vt:lpstr>
      <vt:lpstr>Calibri Light</vt:lpstr>
      <vt:lpstr>Courier New</vt:lpstr>
      <vt:lpstr>Poppins</vt:lpstr>
      <vt:lpstr>Poppins SemiBold</vt:lpstr>
      <vt:lpstr>Segoe UI</vt:lpstr>
      <vt:lpstr>Tahoma</vt:lpstr>
      <vt:lpstr>Times</vt:lpstr>
      <vt:lpstr>Times New Roman</vt:lpstr>
      <vt:lpstr>Wingdings</vt:lpstr>
      <vt:lpstr>CALPADS-PowerPoint-Template</vt:lpstr>
      <vt:lpstr>Office Theme</vt:lpstr>
      <vt:lpstr>FALL - 2  Advanced Reports and Certification</vt:lpstr>
      <vt:lpstr>Target Audience</vt:lpstr>
      <vt:lpstr>CALPADS Training Road Map</vt:lpstr>
      <vt:lpstr>Objective</vt:lpstr>
      <vt:lpstr>Agenda</vt:lpstr>
      <vt:lpstr>Fall 2 Highlights</vt:lpstr>
      <vt:lpstr>Information Reported in Fall 2</vt:lpstr>
      <vt:lpstr>Data Submission  Sequence</vt:lpstr>
      <vt:lpstr>Assignment Monitoring Data</vt:lpstr>
      <vt:lpstr> Fall 2 Preparation</vt:lpstr>
      <vt:lpstr>CHANGES</vt:lpstr>
      <vt:lpstr>Key Dates</vt:lpstr>
      <vt:lpstr>2025 - 26 – Summary of Changes - Code Set</vt:lpstr>
      <vt:lpstr>2025 - 26 – Summary of Changes</vt:lpstr>
      <vt:lpstr>2025 - 26 – Summary of Changes</vt:lpstr>
      <vt:lpstr>2024 - 25 – New CDDs</vt:lpstr>
      <vt:lpstr>2024 - 25 – Modified CDDs</vt:lpstr>
      <vt:lpstr>Certification Trend Warnings Disabled</vt:lpstr>
      <vt:lpstr>MISASSIGNMENTS</vt:lpstr>
      <vt:lpstr>Reporting Pull-Out and Push-In Teachers</vt:lpstr>
      <vt:lpstr>Reporting Courses Taught by Teachers NOT Employed by the LEA</vt:lpstr>
      <vt:lpstr>Generic SEID # 9999999999</vt:lpstr>
      <vt:lpstr>Reporting College Credit Courses Code 23 or 24</vt:lpstr>
      <vt:lpstr>Teacher of Record</vt:lpstr>
      <vt:lpstr>Reporting Local Assignment Options</vt:lpstr>
      <vt:lpstr>Reporting Middle School Core Settings</vt:lpstr>
      <vt:lpstr>Reporting English Learner Services</vt:lpstr>
      <vt:lpstr>Reporting Nonclassroom Based or Support Assignment Code 6020</vt:lpstr>
      <vt:lpstr>Fall 2 Assignment Monitoring Resources</vt:lpstr>
      <vt:lpstr>CalSAAS Support</vt:lpstr>
      <vt:lpstr>CalSAAS Support Cont.</vt:lpstr>
      <vt:lpstr>Common Problems</vt:lpstr>
      <vt:lpstr>Fall 2 Common Problems - 1</vt:lpstr>
      <vt:lpstr>Fall 2 Common Problems - 2</vt:lpstr>
      <vt:lpstr>Fall 2 Common Problems - 3 </vt:lpstr>
      <vt:lpstr>Fall 2 Common Problems - 4 </vt:lpstr>
      <vt:lpstr>Fall 2 Common Problems - 5 </vt:lpstr>
      <vt:lpstr>Fall 2 Common Problems - 6 </vt:lpstr>
      <vt:lpstr>Fall 2 Common Problems - 7 </vt:lpstr>
      <vt:lpstr>Fall 2 Common Problems - 8 </vt:lpstr>
      <vt:lpstr>Fall 2 Common Problems - 9 </vt:lpstr>
      <vt:lpstr>Fall 2 Common Problems - 10 </vt:lpstr>
      <vt:lpstr>Fall 2 Common Problems - 11 </vt:lpstr>
      <vt:lpstr>Reporting Staff on Leave/No Longer employed</vt:lpstr>
      <vt:lpstr>Staff Years of Service</vt:lpstr>
      <vt:lpstr>Teacher Reporting Scenarios</vt:lpstr>
      <vt:lpstr>Wrap Up</vt:lpstr>
      <vt:lpstr>Certification Process</vt:lpstr>
      <vt:lpstr>Suggested Milestones</vt:lpstr>
      <vt:lpstr>Summary</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2 Advanced Reporting &amp; Certification PowerPoint with Notes v1.1</dc:title>
  <dc:creator>Slymon Ahmed</dc:creator>
  <cp:lastModifiedBy>Kyran Pagulayan</cp:lastModifiedBy>
  <cp:revision>10</cp:revision>
  <cp:lastPrinted>2020-01-31T00:07:05Z</cp:lastPrinted>
  <dcterms:created xsi:type="dcterms:W3CDTF">2019-06-11T23:43:51Z</dcterms:created>
  <dcterms:modified xsi:type="dcterms:W3CDTF">2026-01-07T00:19:38Z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0x01010082FB13394A926C4F94ABE88F2502A1E9</vt:lpwstr>
  </property>
  <property fmtid="{D5CDD505-2E9C-101B-9397-08002B2CF9AE}" pid="3" name="_dlc_DocIdItemGuid">
    <vt:lpwstr>f1a2eca5-a640-4892-9261-862e75fa8e42</vt:lpwstr>
  </property>
  <property fmtid="{D5CDD505-2E9C-101B-9397-08002B2CF9AE}" pid="4" name="MediaServiceImageTags">
    <vt:lpwstr/>
  </property>
</Properties>
</file>