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81" r:id="rId5"/>
    <p:sldMasterId id="2147483760" r:id="rId6"/>
    <p:sldMasterId id="2147483792" r:id="rId7"/>
  </p:sldMasterIdLst>
  <p:notesMasterIdLst>
    <p:notesMasterId r:id="rId70"/>
  </p:notesMasterIdLst>
  <p:handoutMasterIdLst>
    <p:handoutMasterId r:id="rId71"/>
  </p:handoutMasterIdLst>
  <p:sldIdLst>
    <p:sldId id="2959" r:id="rId8"/>
    <p:sldId id="2887" r:id="rId9"/>
    <p:sldId id="4557" r:id="rId10"/>
    <p:sldId id="853" r:id="rId11"/>
    <p:sldId id="1314" r:id="rId12"/>
    <p:sldId id="2889" r:id="rId13"/>
    <p:sldId id="4513" r:id="rId14"/>
    <p:sldId id="2919" r:id="rId15"/>
    <p:sldId id="2908" r:id="rId16"/>
    <p:sldId id="2909" r:id="rId17"/>
    <p:sldId id="2929" r:id="rId18"/>
    <p:sldId id="4543" r:id="rId19"/>
    <p:sldId id="4487" r:id="rId20"/>
    <p:sldId id="2956" r:id="rId21"/>
    <p:sldId id="4533" r:id="rId22"/>
    <p:sldId id="4536" r:id="rId23"/>
    <p:sldId id="4552" r:id="rId24"/>
    <p:sldId id="2938" r:id="rId25"/>
    <p:sldId id="4553" r:id="rId26"/>
    <p:sldId id="2903" r:id="rId27"/>
    <p:sldId id="2943" r:id="rId28"/>
    <p:sldId id="2945" r:id="rId29"/>
    <p:sldId id="2904" r:id="rId30"/>
    <p:sldId id="2946" r:id="rId31"/>
    <p:sldId id="4397" r:id="rId32"/>
    <p:sldId id="2944" r:id="rId33"/>
    <p:sldId id="2905" r:id="rId34"/>
    <p:sldId id="2934" r:id="rId35"/>
    <p:sldId id="2935" r:id="rId36"/>
    <p:sldId id="2936" r:id="rId37"/>
    <p:sldId id="260" r:id="rId38"/>
    <p:sldId id="4546" r:id="rId39"/>
    <p:sldId id="4538" r:id="rId40"/>
    <p:sldId id="4544" r:id="rId41"/>
    <p:sldId id="4537" r:id="rId42"/>
    <p:sldId id="4492" r:id="rId43"/>
    <p:sldId id="2947" r:id="rId44"/>
    <p:sldId id="2937" r:id="rId45"/>
    <p:sldId id="2910" r:id="rId46"/>
    <p:sldId id="2941" r:id="rId47"/>
    <p:sldId id="2940" r:id="rId48"/>
    <p:sldId id="4556" r:id="rId49"/>
    <p:sldId id="4539" r:id="rId50"/>
    <p:sldId id="2949" r:id="rId51"/>
    <p:sldId id="4516" r:id="rId52"/>
    <p:sldId id="2948" r:id="rId53"/>
    <p:sldId id="4555" r:id="rId54"/>
    <p:sldId id="2917" r:id="rId55"/>
    <p:sldId id="2307" r:id="rId56"/>
    <p:sldId id="2300" r:id="rId57"/>
    <p:sldId id="4509" r:id="rId58"/>
    <p:sldId id="2358" r:id="rId59"/>
    <p:sldId id="4540" r:id="rId60"/>
    <p:sldId id="2950" r:id="rId61"/>
    <p:sldId id="2918" r:id="rId62"/>
    <p:sldId id="4445" r:id="rId63"/>
    <p:sldId id="4542" r:id="rId64"/>
    <p:sldId id="2958" r:id="rId65"/>
    <p:sldId id="2923" r:id="rId66"/>
    <p:sldId id="2924" r:id="rId67"/>
    <p:sldId id="2925" r:id="rId68"/>
    <p:sldId id="292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E8F4F4"/>
    <a:srgbClr val="CEE9E8"/>
    <a:srgbClr val="81E7CF"/>
    <a:srgbClr val="FCFCFC"/>
    <a:srgbClr val="FF735D"/>
    <a:srgbClr val="AFDDDB"/>
    <a:srgbClr val="3DC1BD"/>
    <a:srgbClr val="F8F8FD"/>
    <a:srgbClr val="F7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2" autoAdjust="0"/>
    <p:restoredTop sz="45871" autoAdjust="0"/>
  </p:normalViewPr>
  <p:slideViewPr>
    <p:cSldViewPr snapToGrid="0">
      <p:cViewPr varScale="1">
        <p:scale>
          <a:sx n="121" d="100"/>
          <a:sy n="121" d="100"/>
        </p:scale>
        <p:origin x="456" y="91"/>
      </p:cViewPr>
      <p:guideLst/>
    </p:cSldViewPr>
  </p:slideViewPr>
  <p:outlineViewPr>
    <p:cViewPr>
      <p:scale>
        <a:sx n="33" d="100"/>
        <a:sy n="33" d="100"/>
      </p:scale>
      <p:origin x="0" y="-21342"/>
    </p:cViewPr>
  </p:outlineViewPr>
  <p:notesTextViewPr>
    <p:cViewPr>
      <p:scale>
        <a:sx n="3" d="2"/>
        <a:sy n="3" d="2"/>
      </p:scale>
      <p:origin x="0" y="0"/>
    </p:cViewPr>
  </p:notesText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2.xml"/></Relationships>
</file>

<file path=ppt/diagrams/_rels/data15.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ata16.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ata17.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ata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22.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ata23.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ata24.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ata25.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ata26.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ata27.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ata28.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ata29.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ata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ata30.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ata31.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ata32.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rawing15.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rawing16.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rawing17.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rawing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22.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rawing23.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rawing24.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rawing25.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rawing26.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rawing27.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28.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rawing29.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rawing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rawing30.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rawing31.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rawing32.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8CFBC3-B4F9-487F-AFB9-197BDE400E3F}" type="doc">
      <dgm:prSet loTypeId="urn:microsoft.com/office/officeart/2005/8/layout/lProcess2" loCatId="list" qsTypeId="urn:microsoft.com/office/officeart/2005/8/quickstyle/simple2" qsCatId="simple" csTypeId="urn:microsoft.com/office/officeart/2005/8/colors/accent2_2" csCatId="accent2" phldr="1"/>
      <dgm:spPr/>
      <dgm:t>
        <a:bodyPr/>
        <a:lstStyle/>
        <a:p>
          <a:endParaRPr lang="en-US"/>
        </a:p>
      </dgm:t>
    </dgm:pt>
    <dgm:pt modelId="{28458FB2-1555-435D-B941-49BB5970BC3D}">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1600" b="0" i="0" u="none" dirty="0"/>
            <a:t>EOY 3</a:t>
          </a:r>
        </a:p>
        <a:p>
          <a:pPr>
            <a:spcAft>
              <a:spcPts val="600"/>
            </a:spcAft>
          </a:pPr>
          <a:r>
            <a:rPr lang="en-US" sz="1600" dirty="0"/>
            <a:t>July 1–June 30</a:t>
          </a:r>
          <a:endParaRPr lang="en-US" sz="1600" b="0" i="0" u="none" dirty="0"/>
        </a:p>
      </dgm:t>
    </dgm:pt>
    <dgm:pt modelId="{9C613142-F86E-46CC-B996-8696A7C46ECA}" type="parTrans" cxnId="{65070E39-6D8A-408F-8077-FC1F84D33C75}">
      <dgm:prSet/>
      <dgm:spPr/>
      <dgm:t>
        <a:bodyPr/>
        <a:lstStyle/>
        <a:p>
          <a:endParaRPr lang="en-US" sz="2000"/>
        </a:p>
      </dgm:t>
    </dgm:pt>
    <dgm:pt modelId="{D9830C12-8E3E-499D-8A3D-53F537788086}" type="sibTrans" cxnId="{65070E39-6D8A-408F-8077-FC1F84D33C75}">
      <dgm:prSet/>
      <dgm:spPr/>
      <dgm:t>
        <a:bodyPr/>
        <a:lstStyle/>
        <a:p>
          <a:endParaRPr lang="en-US" sz="2000"/>
        </a:p>
      </dgm:t>
    </dgm:pt>
    <dgm:pt modelId="{599EC2A3-5B1B-47BF-A8A4-541F43542213}">
      <dgm:prSet custT="1"/>
      <dgm:spPr>
        <a:solidFill>
          <a:srgbClr val="42C1BD"/>
        </a:solidFill>
        <a:ln>
          <a:noFill/>
        </a:ln>
        <a:effectLst>
          <a:outerShdw blurRad="63500" algn="ctr" rotWithShape="0">
            <a:prstClr val="black">
              <a:alpha val="40000"/>
            </a:prstClr>
          </a:outerShdw>
        </a:effectLst>
      </dgm:spPr>
      <dgm:t>
        <a:bodyPr/>
        <a:lstStyle/>
        <a:p>
          <a:r>
            <a:rPr lang="en-US" sz="1600" b="1" i="0" u="none" dirty="0">
              <a:solidFill>
                <a:schemeClr val="bg1"/>
              </a:solidFill>
              <a:latin typeface="Arial" panose="020B0604020202020204" pitchFamily="34" charset="0"/>
              <a:cs typeface="Arial" panose="020B0604020202020204" pitchFamily="34" charset="0"/>
            </a:rPr>
            <a:t>Student Behavioral Incidents</a:t>
          </a:r>
          <a:endParaRPr lang="en-US" sz="1600" b="1" dirty="0">
            <a:solidFill>
              <a:schemeClr val="bg1"/>
            </a:solidFill>
            <a:latin typeface="Arial" panose="020B0604020202020204" pitchFamily="34" charset="0"/>
            <a:cs typeface="Arial" panose="020B0604020202020204" pitchFamily="34" charset="0"/>
          </a:endParaRPr>
        </a:p>
      </dgm:t>
    </dgm:pt>
    <dgm:pt modelId="{B61568B5-064D-4275-8EB3-E6E9B7DF9A1B}" type="parTrans" cxnId="{14CDEA8A-C013-4ECB-8E4F-CD3077D314DD}">
      <dgm:prSet/>
      <dgm:spPr/>
      <dgm:t>
        <a:bodyPr/>
        <a:lstStyle/>
        <a:p>
          <a:endParaRPr lang="en-US" sz="2000"/>
        </a:p>
      </dgm:t>
    </dgm:pt>
    <dgm:pt modelId="{2BC841F4-2139-49F4-9B23-F876378FC536}" type="sibTrans" cxnId="{14CDEA8A-C013-4ECB-8E4F-CD3077D314DD}">
      <dgm:prSet/>
      <dgm:spPr/>
      <dgm:t>
        <a:bodyPr/>
        <a:lstStyle/>
        <a:p>
          <a:endParaRPr lang="en-US" sz="2000"/>
        </a:p>
      </dgm:t>
    </dgm:pt>
    <dgm:pt modelId="{A195FBE8-A0C7-43C7-87A0-3D71FCAC184B}">
      <dgm:prSet phldrT="[Text]" custT="1"/>
      <dgm:spPr>
        <a:solidFill>
          <a:srgbClr val="42C1BD"/>
        </a:solidFill>
        <a:ln>
          <a:noFill/>
        </a:ln>
        <a:effectLst>
          <a:outerShdw blurRad="63500" algn="ctr" rotWithShape="0">
            <a:prstClr val="black">
              <a:alpha val="40000"/>
            </a:prstClr>
          </a:outerShdw>
        </a:effectLst>
      </dgm:spPr>
      <dgm:t>
        <a:bodyPr anchor="ctr"/>
        <a:lstStyle/>
        <a:p>
          <a:pPr algn="ctr"/>
          <a:r>
            <a:rPr lang="en-US" sz="1600" b="1" i="0" u="none" dirty="0">
              <a:solidFill>
                <a:schemeClr val="bg1"/>
              </a:solidFill>
              <a:latin typeface="Arial" panose="020B0604020202020204" pitchFamily="34" charset="0"/>
              <a:cs typeface="Arial" panose="020B0604020202020204" pitchFamily="34" charset="0"/>
            </a:rPr>
            <a:t>Course completion</a:t>
          </a:r>
          <a:endParaRPr lang="en-US" sz="1600" b="1" dirty="0">
            <a:solidFill>
              <a:schemeClr val="bg1"/>
            </a:solidFill>
            <a:latin typeface="Arial" panose="020B0604020202020204" pitchFamily="34" charset="0"/>
            <a:cs typeface="Arial" panose="020B0604020202020204" pitchFamily="34" charset="0"/>
          </a:endParaRPr>
        </a:p>
      </dgm:t>
    </dgm:pt>
    <dgm:pt modelId="{FBD49AB6-4ACA-4980-AEB4-1D28CAA5721F}" type="parTrans" cxnId="{51D11B4A-E9EB-491B-8D89-B690C5D0DF93}">
      <dgm:prSet/>
      <dgm:spPr/>
      <dgm:t>
        <a:bodyPr/>
        <a:lstStyle/>
        <a:p>
          <a:endParaRPr lang="en-US" sz="2000"/>
        </a:p>
      </dgm:t>
    </dgm:pt>
    <dgm:pt modelId="{7278B09B-3F0C-4F72-94CF-4C11323B5243}" type="sibTrans" cxnId="{51D11B4A-E9EB-491B-8D89-B690C5D0DF93}">
      <dgm:prSet/>
      <dgm:spPr/>
      <dgm:t>
        <a:bodyPr/>
        <a:lstStyle/>
        <a:p>
          <a:endParaRPr lang="en-US" sz="2000"/>
        </a:p>
      </dgm:t>
    </dgm:pt>
    <dgm:pt modelId="{785D28F0-C229-417F-84DA-64F2CA742F0E}">
      <dgm:prSet phldrT="[Tex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1600" dirty="0"/>
            <a:t>EOY 1</a:t>
          </a:r>
        </a:p>
        <a:p>
          <a:pPr>
            <a:lnSpc>
              <a:spcPct val="100000"/>
            </a:lnSpc>
            <a:spcAft>
              <a:spcPts val="0"/>
            </a:spcAft>
          </a:pPr>
          <a:r>
            <a:rPr lang="en-US" sz="1600" dirty="0"/>
            <a:t>July 1–June 30</a:t>
          </a:r>
        </a:p>
        <a:p>
          <a:pPr>
            <a:lnSpc>
              <a:spcPct val="100000"/>
            </a:lnSpc>
            <a:spcAft>
              <a:spcPts val="0"/>
            </a:spcAft>
          </a:pPr>
          <a:r>
            <a:rPr lang="en-US" sz="1600" b="1" dirty="0">
              <a:solidFill>
                <a:schemeClr val="accent2"/>
              </a:solidFill>
              <a:latin typeface="Calibri" panose="020F0502020204030204" pitchFamily="34" charset="0"/>
              <a:ea typeface="Calibri" panose="020F0502020204030204" pitchFamily="34" charset="0"/>
              <a:cs typeface="Calibri" panose="020F0502020204030204" pitchFamily="34" charset="0"/>
            </a:rPr>
            <a:t>Grades 7-12</a:t>
          </a:r>
        </a:p>
      </dgm:t>
    </dgm:pt>
    <dgm:pt modelId="{25D94EDD-3475-4464-8972-1052AA1E5C01}" type="sibTrans" cxnId="{784883EF-2619-47D5-BF4A-41C4C8EE30C2}">
      <dgm:prSet/>
      <dgm:spPr/>
      <dgm:t>
        <a:bodyPr/>
        <a:lstStyle/>
        <a:p>
          <a:endParaRPr lang="en-US" sz="2000"/>
        </a:p>
      </dgm:t>
    </dgm:pt>
    <dgm:pt modelId="{D170F2B9-A5B5-4870-A071-79C62FD5829C}" type="parTrans" cxnId="{784883EF-2619-47D5-BF4A-41C4C8EE30C2}">
      <dgm:prSet/>
      <dgm:spPr/>
      <dgm:t>
        <a:bodyPr/>
        <a:lstStyle/>
        <a:p>
          <a:endParaRPr lang="en-US" sz="2000"/>
        </a:p>
      </dgm:t>
    </dgm:pt>
    <dgm:pt modelId="{C68C2FB1-7088-412C-96C2-5768C6939E15}">
      <dgm:prSe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1600" b="0" i="0" u="none" dirty="0"/>
            <a:t>EOY 2</a:t>
          </a:r>
        </a:p>
        <a:p>
          <a:pPr>
            <a:lnSpc>
              <a:spcPct val="100000"/>
            </a:lnSpc>
            <a:spcAft>
              <a:spcPts val="0"/>
            </a:spcAft>
          </a:pPr>
          <a:r>
            <a:rPr lang="en-US" sz="1600" b="0" i="0" u="none" dirty="0"/>
            <a:t> </a:t>
          </a:r>
          <a:r>
            <a:rPr lang="en-US" sz="1600" dirty="0"/>
            <a:t>July 1–June 30</a:t>
          </a:r>
        </a:p>
      </dgm:t>
    </dgm:pt>
    <dgm:pt modelId="{8FA4FE59-4403-49B9-85A7-889502C9F42D}" type="sibTrans" cxnId="{C5006C33-8674-4557-BA78-2D3D87113DB1}">
      <dgm:prSet/>
      <dgm:spPr/>
      <dgm:t>
        <a:bodyPr/>
        <a:lstStyle/>
        <a:p>
          <a:endParaRPr lang="en-US" sz="2000"/>
        </a:p>
      </dgm:t>
    </dgm:pt>
    <dgm:pt modelId="{74E611EA-236C-4AFE-9910-B5AD55CD7FAE}" type="parTrans" cxnId="{C5006C33-8674-4557-BA78-2D3D87113DB1}">
      <dgm:prSet/>
      <dgm:spPr/>
      <dgm:t>
        <a:bodyPr/>
        <a:lstStyle/>
        <a:p>
          <a:endParaRPr lang="en-US" sz="2000"/>
        </a:p>
      </dgm:t>
    </dgm:pt>
    <dgm:pt modelId="{FA88D103-2A16-44F4-8E66-C53BFAABF96F}">
      <dgm:prSet custT="1"/>
      <dgm:spPr>
        <a:solidFill>
          <a:srgbClr val="FF735D"/>
        </a:solidFill>
        <a:ln>
          <a:noFill/>
        </a:ln>
        <a:effectLst>
          <a:outerShdw blurRad="63500" algn="ctr" rotWithShape="0">
            <a:prstClr val="black">
              <a:alpha val="40000"/>
            </a:prstClr>
          </a:outerShdw>
        </a:effectLst>
      </dgm:spPr>
      <dgm:t>
        <a:bodyPr/>
        <a:lstStyle/>
        <a:p>
          <a:r>
            <a:rPr lang="en-US" sz="1600" b="1" i="0" u="none" dirty="0">
              <a:solidFill>
                <a:schemeClr val="bg1"/>
              </a:solidFill>
              <a:latin typeface="Arial" panose="020B0604020202020204" pitchFamily="34" charset="0"/>
              <a:cs typeface="Arial" panose="020B0604020202020204" pitchFamily="34" charset="0"/>
            </a:rPr>
            <a:t>Program</a:t>
          </a:r>
        </a:p>
        <a:p>
          <a:r>
            <a:rPr lang="en-US" sz="1600" b="1" i="0" u="none" dirty="0">
              <a:solidFill>
                <a:schemeClr val="bg1"/>
              </a:solidFill>
              <a:latin typeface="Arial" panose="020B0604020202020204" pitchFamily="34" charset="0"/>
              <a:cs typeface="Arial" panose="020B0604020202020204" pitchFamily="34" charset="0"/>
            </a:rPr>
            <a:t>Participation </a:t>
          </a:r>
          <a:endParaRPr lang="en-US" sz="1600" b="1" dirty="0">
            <a:solidFill>
              <a:schemeClr val="bg1"/>
            </a:solidFill>
            <a:latin typeface="Arial" panose="020B0604020202020204" pitchFamily="34" charset="0"/>
            <a:cs typeface="Arial" panose="020B0604020202020204" pitchFamily="34" charset="0"/>
          </a:endParaRPr>
        </a:p>
      </dgm:t>
    </dgm:pt>
    <dgm:pt modelId="{7B9DDEDD-A86E-4F3F-9C84-41C8B5C54B2D}" type="sibTrans" cxnId="{F204790D-C716-4B5F-B1EA-29E8224AE8D1}">
      <dgm:prSet/>
      <dgm:spPr/>
      <dgm:t>
        <a:bodyPr/>
        <a:lstStyle/>
        <a:p>
          <a:endParaRPr lang="en-US" sz="2000"/>
        </a:p>
      </dgm:t>
    </dgm:pt>
    <dgm:pt modelId="{ADE242E4-ACEF-43C0-8D9F-7AA405181590}" type="parTrans" cxnId="{F204790D-C716-4B5F-B1EA-29E8224AE8D1}">
      <dgm:prSet/>
      <dgm:spPr/>
      <dgm:t>
        <a:bodyPr/>
        <a:lstStyle/>
        <a:p>
          <a:endParaRPr lang="en-US" sz="2000"/>
        </a:p>
      </dgm:t>
    </dgm:pt>
    <dgm:pt modelId="{BB652E3B-53D6-4D07-A800-32AEAAF2DD69}">
      <dgm:prSet phldrT="[Text]" custT="1"/>
      <dgm:spPr>
        <a:solidFill>
          <a:srgbClr val="42C1BD"/>
        </a:solidFill>
        <a:ln>
          <a:noFill/>
        </a:ln>
        <a:effectLst>
          <a:outerShdw blurRad="63500" algn="ctr" rotWithShape="0">
            <a:prstClr val="black">
              <a:alpha val="40000"/>
            </a:prstClr>
          </a:outerShdw>
        </a:effectLst>
      </dgm:spPr>
      <dgm:t>
        <a:bodyPr/>
        <a:lstStyle/>
        <a:p>
          <a:r>
            <a:rPr lang="en-US" sz="1600" b="1" i="0" u="none" dirty="0">
              <a:solidFill>
                <a:schemeClr val="bg1"/>
              </a:solidFill>
              <a:latin typeface="Arial" panose="020B0604020202020204" pitchFamily="34" charset="0"/>
              <a:cs typeface="Arial" panose="020B0604020202020204" pitchFamily="34" charset="0"/>
            </a:rPr>
            <a:t>CTE participants and completers </a:t>
          </a:r>
          <a:endParaRPr lang="en-US" sz="1600" b="1" dirty="0">
            <a:solidFill>
              <a:schemeClr val="bg1"/>
            </a:solidFill>
            <a:latin typeface="Arial" panose="020B0604020202020204" pitchFamily="34" charset="0"/>
            <a:cs typeface="Arial" panose="020B0604020202020204" pitchFamily="34" charset="0"/>
          </a:endParaRPr>
        </a:p>
      </dgm:t>
    </dgm:pt>
    <dgm:pt modelId="{6658147E-72E9-4B51-B8F5-9B9C3B92CA66}" type="parTrans" cxnId="{2E54E1EA-A89F-4A00-90B5-86011F9172AB}">
      <dgm:prSet/>
      <dgm:spPr/>
      <dgm:t>
        <a:bodyPr/>
        <a:lstStyle/>
        <a:p>
          <a:endParaRPr lang="en-US"/>
        </a:p>
      </dgm:t>
    </dgm:pt>
    <dgm:pt modelId="{FC5B3518-82D2-41E0-BD0F-8E7E2124D6F8}" type="sibTrans" cxnId="{2E54E1EA-A89F-4A00-90B5-86011F9172AB}">
      <dgm:prSet/>
      <dgm:spPr/>
      <dgm:t>
        <a:bodyPr/>
        <a:lstStyle/>
        <a:p>
          <a:endParaRPr lang="en-US"/>
        </a:p>
      </dgm:t>
    </dgm:pt>
    <dgm:pt modelId="{A863B5AA-7306-40E5-BB03-608816440598}">
      <dgm:prSet custT="1"/>
      <dgm:spPr>
        <a:solidFill>
          <a:srgbClr val="42C1BD"/>
        </a:solidFill>
        <a:ln>
          <a:noFill/>
        </a:ln>
        <a:effectLst>
          <a:outerShdw blurRad="63500" algn="ctr" rotWithShape="0">
            <a:prstClr val="black">
              <a:alpha val="40000"/>
            </a:prstClr>
          </a:outerShdw>
        </a:effectLst>
      </dgm:spPr>
      <dgm:t>
        <a:bodyPr/>
        <a:lstStyle/>
        <a:p>
          <a:pPr rtl="0"/>
          <a:r>
            <a:rPr lang="en-US" sz="1600" b="1" i="0" u="none" dirty="0">
              <a:solidFill>
                <a:schemeClr val="bg1"/>
              </a:solidFill>
              <a:latin typeface="Arial" panose="020B0604020202020204" pitchFamily="34" charset="0"/>
              <a:cs typeface="Arial" panose="020B0604020202020204" pitchFamily="34" charset="0"/>
            </a:rPr>
            <a:t>Student Absence Summary</a:t>
          </a:r>
        </a:p>
      </dgm:t>
    </dgm:pt>
    <dgm:pt modelId="{207D340F-7D2C-4C78-A4CC-572AF246C32D}" type="parTrans" cxnId="{4525EB50-B97C-46C4-AFB2-724840BBDCC8}">
      <dgm:prSet/>
      <dgm:spPr/>
      <dgm:t>
        <a:bodyPr/>
        <a:lstStyle/>
        <a:p>
          <a:endParaRPr lang="en-US"/>
        </a:p>
      </dgm:t>
    </dgm:pt>
    <dgm:pt modelId="{C2554957-202E-4E21-AC0D-336D34396A45}" type="sibTrans" cxnId="{4525EB50-B97C-46C4-AFB2-724840BBDCC8}">
      <dgm:prSet/>
      <dgm:spPr/>
      <dgm:t>
        <a:bodyPr/>
        <a:lstStyle/>
        <a:p>
          <a:endParaRPr lang="en-US"/>
        </a:p>
      </dgm:t>
    </dgm:pt>
    <dgm:pt modelId="{3252BFDB-27B6-40F6-8973-27301BD0323B}">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1600" b="0" i="0" u="none"/>
            <a:t>EOY 4</a:t>
          </a:r>
        </a:p>
        <a:p>
          <a:pPr>
            <a:spcAft>
              <a:spcPct val="35000"/>
            </a:spcAft>
          </a:pPr>
          <a:r>
            <a:rPr lang="en-US" sz="1600"/>
            <a:t>July 1–June 30</a:t>
          </a:r>
          <a:endParaRPr lang="en-US" sz="1600" b="1" i="0" u="none" dirty="0">
            <a:solidFill>
              <a:schemeClr val="tx1">
                <a:lumMod val="75000"/>
                <a:lumOff val="25000"/>
              </a:schemeClr>
            </a:solidFill>
            <a:latin typeface="Arial" panose="020B0604020202020204" pitchFamily="34" charset="0"/>
            <a:cs typeface="Arial" panose="020B0604020202020204" pitchFamily="34" charset="0"/>
          </a:endParaRPr>
        </a:p>
      </dgm:t>
    </dgm:pt>
    <dgm:pt modelId="{ED899030-A21D-4E78-A209-27B98ACA7FD4}" type="parTrans" cxnId="{5302FF99-B94E-42D0-935F-47FC7EB480BE}">
      <dgm:prSet/>
      <dgm:spPr/>
      <dgm:t>
        <a:bodyPr/>
        <a:lstStyle/>
        <a:p>
          <a:endParaRPr lang="en-US"/>
        </a:p>
      </dgm:t>
    </dgm:pt>
    <dgm:pt modelId="{CC0AE028-5602-4F6C-8F5B-5078AB629091}" type="sibTrans" cxnId="{5302FF99-B94E-42D0-935F-47FC7EB480BE}">
      <dgm:prSet/>
      <dgm:spPr/>
      <dgm:t>
        <a:bodyPr/>
        <a:lstStyle/>
        <a:p>
          <a:endParaRPr lang="en-US"/>
        </a:p>
      </dgm:t>
    </dgm:pt>
    <dgm:pt modelId="{61888073-47FF-476A-981B-CAD6FBB76CCC}">
      <dgm:prSet custT="1"/>
      <dgm:spPr>
        <a:solidFill>
          <a:srgbClr val="FF735D"/>
        </a:solidFill>
        <a:ln>
          <a:noFill/>
        </a:ln>
        <a:effectLst>
          <a:outerShdw blurRad="63500" algn="ctr" rotWithShape="0">
            <a:prstClr val="black">
              <a:alpha val="40000"/>
            </a:prstClr>
          </a:outerShdw>
        </a:effectLst>
      </dgm:spPr>
      <dgm:t>
        <a:bodyPr/>
        <a:lstStyle/>
        <a:p>
          <a:r>
            <a:rPr lang="en-US" sz="1600" b="1" i="0" dirty="0">
              <a:solidFill>
                <a:schemeClr val="bg1"/>
              </a:solidFill>
              <a:latin typeface="Arial" panose="020B0604020202020204" pitchFamily="34" charset="0"/>
              <a:cs typeface="Arial" panose="020B0604020202020204" pitchFamily="34" charset="0"/>
            </a:rPr>
            <a:t>Special Education Plans</a:t>
          </a:r>
        </a:p>
      </dgm:t>
    </dgm:pt>
    <dgm:pt modelId="{0B8EE67C-6B6E-423E-A12F-92D9CAF633CB}" type="parTrans" cxnId="{FEDFEEA7-21CE-4F6D-B5B6-9428B83374E7}">
      <dgm:prSet/>
      <dgm:spPr/>
      <dgm:t>
        <a:bodyPr/>
        <a:lstStyle/>
        <a:p>
          <a:endParaRPr lang="en-US"/>
        </a:p>
      </dgm:t>
    </dgm:pt>
    <dgm:pt modelId="{4BF0A7F0-3FF2-4D36-9A24-23545BB27930}" type="sibTrans" cxnId="{FEDFEEA7-21CE-4F6D-B5B6-9428B83374E7}">
      <dgm:prSet/>
      <dgm:spPr/>
      <dgm:t>
        <a:bodyPr/>
        <a:lstStyle/>
        <a:p>
          <a:endParaRPr lang="en-US"/>
        </a:p>
      </dgm:t>
    </dgm:pt>
    <dgm:pt modelId="{D84AAF9C-60A9-4AC0-AA07-526414AE9FFE}">
      <dgm:prSet custT="1"/>
      <dgm:spPr>
        <a:solidFill>
          <a:srgbClr val="42C1BD"/>
        </a:solidFill>
        <a:ln>
          <a:noFill/>
        </a:ln>
        <a:effectLst>
          <a:outerShdw blurRad="63500" algn="ctr" rotWithShape="0">
            <a:prstClr val="black">
              <a:alpha val="40000"/>
            </a:prstClr>
          </a:outerShdw>
        </a:effectLst>
      </dgm:spPr>
      <dgm:t>
        <a:bodyPr/>
        <a:lstStyle/>
        <a:p>
          <a:pPr rtl="0"/>
          <a:r>
            <a:rPr lang="en-US" sz="1600" b="1" i="0" u="none" dirty="0">
              <a:solidFill>
                <a:schemeClr val="bg1"/>
              </a:solidFill>
              <a:latin typeface="Arial" panose="020B0604020202020204" pitchFamily="34" charset="0"/>
              <a:cs typeface="Arial" panose="020B0604020202020204" pitchFamily="34" charset="0"/>
            </a:rPr>
            <a:t>Homeless Program</a:t>
          </a:r>
        </a:p>
      </dgm:t>
    </dgm:pt>
    <dgm:pt modelId="{474D35BB-5069-4E5A-9813-92B51E10050D}" type="parTrans" cxnId="{447422EB-12A5-496C-8987-4AD3E7F34DA9}">
      <dgm:prSet/>
      <dgm:spPr/>
      <dgm:t>
        <a:bodyPr/>
        <a:lstStyle/>
        <a:p>
          <a:endParaRPr lang="en-US"/>
        </a:p>
      </dgm:t>
    </dgm:pt>
    <dgm:pt modelId="{72C713C5-70FD-4533-8CE7-A6A1989D85BE}" type="sibTrans" cxnId="{447422EB-12A5-496C-8987-4AD3E7F34DA9}">
      <dgm:prSet/>
      <dgm:spPr/>
      <dgm:t>
        <a:bodyPr/>
        <a:lstStyle/>
        <a:p>
          <a:endParaRPr lang="en-US"/>
        </a:p>
      </dgm:t>
    </dgm:pt>
    <dgm:pt modelId="{96BEDDE9-71FC-454F-8367-BDEE82E96A3F}">
      <dgm:prSet custT="1"/>
      <dgm:spPr>
        <a:solidFill>
          <a:schemeClr val="accent1"/>
        </a:solidFill>
      </dgm:spPr>
      <dgm:t>
        <a:bodyPr/>
        <a:lstStyle/>
        <a:p>
          <a:r>
            <a:rPr lang="en-US" sz="1600" b="1" dirty="0">
              <a:solidFill>
                <a:schemeClr val="bg1"/>
              </a:solidFill>
              <a:latin typeface="Arial" panose="020B0604020202020204" pitchFamily="34" charset="0"/>
              <a:cs typeface="Arial" panose="020B0604020202020204" pitchFamily="34" charset="0"/>
            </a:rPr>
            <a:t>Work-Based Learning</a:t>
          </a:r>
        </a:p>
      </dgm:t>
    </dgm:pt>
    <dgm:pt modelId="{4090E204-98FA-E042-90FA-17B702FCB3BA}" type="parTrans" cxnId="{A2321A3F-42DE-814F-B473-ABB79BA891FE}">
      <dgm:prSet/>
      <dgm:spPr/>
      <dgm:t>
        <a:bodyPr/>
        <a:lstStyle/>
        <a:p>
          <a:endParaRPr lang="en-US"/>
        </a:p>
      </dgm:t>
    </dgm:pt>
    <dgm:pt modelId="{9D48F5FB-949F-EB4A-94C4-BFBBB096D739}" type="sibTrans" cxnId="{A2321A3F-42DE-814F-B473-ABB79BA891FE}">
      <dgm:prSet/>
      <dgm:spPr/>
      <dgm:t>
        <a:bodyPr/>
        <a:lstStyle/>
        <a:p>
          <a:endParaRPr lang="en-US"/>
        </a:p>
      </dgm:t>
    </dgm:pt>
    <dgm:pt modelId="{A23519B9-7575-F748-8BD8-76B4AE83860A}">
      <dgm:prSet custT="1"/>
      <dgm:spPr>
        <a:solidFill>
          <a:srgbClr val="42C1BD"/>
        </a:solidFill>
        <a:ln>
          <a:noFill/>
        </a:ln>
        <a:effectLst>
          <a:outerShdw blurRad="63500" algn="ctr" rotWithShape="0">
            <a:prstClr val="black">
              <a:alpha val="40000"/>
            </a:prstClr>
          </a:outerShdw>
        </a:effectLst>
      </dgm:spPr>
      <dgm:t>
        <a:bodyPr/>
        <a:lstStyle/>
        <a:p>
          <a:r>
            <a:rPr lang="en-US" sz="1600" b="1" i="0" u="none" dirty="0">
              <a:solidFill>
                <a:schemeClr val="bg1"/>
              </a:solidFill>
              <a:latin typeface="Arial" panose="020B0604020202020204" pitchFamily="34" charset="0"/>
              <a:cs typeface="Arial" panose="020B0604020202020204" pitchFamily="34" charset="0"/>
            </a:rPr>
            <a:t>Cumulative Enrollment</a:t>
          </a:r>
        </a:p>
      </dgm:t>
    </dgm:pt>
    <dgm:pt modelId="{8950B255-1749-A24E-9147-2D33A723C3AA}" type="parTrans" cxnId="{5E71F617-4184-8A4B-BFB0-ED48661972A0}">
      <dgm:prSet/>
      <dgm:spPr/>
      <dgm:t>
        <a:bodyPr/>
        <a:lstStyle/>
        <a:p>
          <a:endParaRPr lang="en-US"/>
        </a:p>
      </dgm:t>
    </dgm:pt>
    <dgm:pt modelId="{ECFFCD7B-9BF7-9A49-ABB0-0266EF1EB62A}" type="sibTrans" cxnId="{5E71F617-4184-8A4B-BFB0-ED48661972A0}">
      <dgm:prSet/>
      <dgm:spPr/>
      <dgm:t>
        <a:bodyPr/>
        <a:lstStyle/>
        <a:p>
          <a:endParaRPr lang="en-US"/>
        </a:p>
      </dgm:t>
    </dgm:pt>
    <dgm:pt modelId="{BDE5A831-7E12-C94B-A69B-E1EE9186263E}">
      <dgm:prSet custT="1"/>
      <dgm:spPr>
        <a:solidFill>
          <a:srgbClr val="42C1BD"/>
        </a:solidFill>
        <a:ln>
          <a:noFill/>
        </a:ln>
        <a:effectLst>
          <a:outerShdw blurRad="63500" algn="ctr" rotWithShape="0">
            <a:prstClr val="black">
              <a:alpha val="40000"/>
            </a:prstClr>
          </a:outerShdw>
        </a:effectLst>
      </dgm:spPr>
      <dgm:t>
        <a:bodyPr/>
        <a:lstStyle/>
        <a:p>
          <a:pPr rtl="0"/>
          <a:r>
            <a:rPr lang="en-US" sz="1600" b="1" i="0" u="none" dirty="0">
              <a:solidFill>
                <a:schemeClr val="bg1"/>
              </a:solidFill>
              <a:latin typeface="Arial" panose="020B0604020202020204" pitchFamily="34" charset="0"/>
              <a:cs typeface="Arial" panose="020B0604020202020204" pitchFamily="34" charset="0"/>
            </a:rPr>
            <a:t>RFEP</a:t>
          </a:r>
        </a:p>
      </dgm:t>
    </dgm:pt>
    <dgm:pt modelId="{F77B556E-ACF7-114C-8354-FEF93B48B64E}" type="parTrans" cxnId="{EC682951-24A7-2D46-969A-E0A71EFBC6FC}">
      <dgm:prSet/>
      <dgm:spPr/>
      <dgm:t>
        <a:bodyPr/>
        <a:lstStyle/>
        <a:p>
          <a:endParaRPr lang="en-US"/>
        </a:p>
      </dgm:t>
    </dgm:pt>
    <dgm:pt modelId="{2CB691B0-23AC-5A47-A808-1D47CD77DAE8}" type="sibTrans" cxnId="{EC682951-24A7-2D46-969A-E0A71EFBC6FC}">
      <dgm:prSet/>
      <dgm:spPr/>
      <dgm:t>
        <a:bodyPr/>
        <a:lstStyle/>
        <a:p>
          <a:endParaRPr lang="en-US"/>
        </a:p>
      </dgm:t>
    </dgm:pt>
    <dgm:pt modelId="{BE45C8E1-6B77-9842-BDF3-F757B30BAA0D}">
      <dgm:prSet custT="1"/>
      <dgm:spPr>
        <a:solidFill>
          <a:srgbClr val="42C1BD"/>
        </a:solidFill>
        <a:ln>
          <a:noFill/>
        </a:ln>
        <a:effectLst>
          <a:outerShdw blurRad="63500" algn="ctr" rotWithShape="0">
            <a:prstClr val="black">
              <a:alpha val="40000"/>
            </a:prstClr>
          </a:outerShdw>
        </a:effectLst>
      </dgm:spPr>
      <dgm:t>
        <a:bodyPr/>
        <a:lstStyle/>
        <a:p>
          <a:r>
            <a:rPr lang="en-US" sz="1600" b="1" dirty="0">
              <a:latin typeface="Arial" panose="020B0604020202020204" pitchFamily="34" charset="0"/>
              <a:cs typeface="Arial" panose="020B0604020202020204" pitchFamily="34" charset="0"/>
            </a:rPr>
            <a:t>Grads and Completers</a:t>
          </a:r>
          <a:endParaRPr lang="en-US" sz="1600" b="1" i="0" u="none" dirty="0">
            <a:solidFill>
              <a:schemeClr val="bg1"/>
            </a:solidFill>
            <a:latin typeface="Arial" panose="020B0604020202020204" pitchFamily="34" charset="0"/>
            <a:cs typeface="Arial" panose="020B0604020202020204" pitchFamily="34" charset="0"/>
          </a:endParaRPr>
        </a:p>
      </dgm:t>
    </dgm:pt>
    <dgm:pt modelId="{E61A7F86-7425-8842-934B-AA512B5C312B}" type="parTrans" cxnId="{45B1F8AC-5A9D-ED46-AC5C-B10692B5D096}">
      <dgm:prSet/>
      <dgm:spPr/>
      <dgm:t>
        <a:bodyPr/>
        <a:lstStyle/>
        <a:p>
          <a:endParaRPr lang="en-US"/>
        </a:p>
      </dgm:t>
    </dgm:pt>
    <dgm:pt modelId="{D59275C1-D287-5B4F-9CEC-1F5AA1718006}" type="sibTrans" cxnId="{45B1F8AC-5A9D-ED46-AC5C-B10692B5D096}">
      <dgm:prSet/>
      <dgm:spPr/>
      <dgm:t>
        <a:bodyPr/>
        <a:lstStyle/>
        <a:p>
          <a:endParaRPr lang="en-US"/>
        </a:p>
      </dgm:t>
    </dgm:pt>
    <dgm:pt modelId="{BF20069B-F9F6-43C3-99D9-B9EF783C6C63}">
      <dgm:prSet custT="1"/>
      <dgm:spPr/>
      <dgm:t>
        <a:bodyPr/>
        <a:lstStyle/>
        <a:p>
          <a:r>
            <a:rPr lang="en-US" sz="1600" b="1" dirty="0">
              <a:latin typeface="Arial" panose="020B0604020202020204" pitchFamily="34" charset="0"/>
              <a:cs typeface="Arial" panose="020B0604020202020204" pitchFamily="34" charset="0"/>
            </a:rPr>
            <a:t>Postsecondary Outcomes</a:t>
          </a:r>
        </a:p>
      </dgm:t>
    </dgm:pt>
    <dgm:pt modelId="{7C5305CB-9F61-4CEB-8826-2DA247A93DF7}" type="parTrans" cxnId="{CEB3FC2A-8648-4E47-BE42-BE00630911FB}">
      <dgm:prSet/>
      <dgm:spPr/>
      <dgm:t>
        <a:bodyPr/>
        <a:lstStyle/>
        <a:p>
          <a:endParaRPr lang="en-US"/>
        </a:p>
      </dgm:t>
    </dgm:pt>
    <dgm:pt modelId="{720E4329-2DA7-43F7-9C2D-C855D8D37C2A}" type="sibTrans" cxnId="{CEB3FC2A-8648-4E47-BE42-BE00630911FB}">
      <dgm:prSet/>
      <dgm:spPr/>
      <dgm:t>
        <a:bodyPr/>
        <a:lstStyle/>
        <a:p>
          <a:endParaRPr lang="en-US"/>
        </a:p>
      </dgm:t>
    </dgm:pt>
    <dgm:pt modelId="{96DC4034-5858-43DD-934C-09FD0DB38A67}">
      <dgm:prSet custT="1"/>
      <dgm:spPr/>
      <dgm:t>
        <a:bodyPr/>
        <a:lstStyle/>
        <a:p>
          <a:r>
            <a:rPr lang="en-US" sz="1600" b="1" dirty="0">
              <a:latin typeface="Arial" panose="020B0604020202020204" pitchFamily="34" charset="0"/>
              <a:cs typeface="Arial" panose="020B0604020202020204" pitchFamily="34" charset="0"/>
            </a:rPr>
            <a:t>Nonparticipation Status</a:t>
          </a:r>
        </a:p>
      </dgm:t>
    </dgm:pt>
    <dgm:pt modelId="{CE041B7E-7D35-4F23-9A15-2CFAB71FD1C0}" type="parTrans" cxnId="{D04F438D-33AF-48C6-8476-787022472E3E}">
      <dgm:prSet/>
      <dgm:spPr/>
      <dgm:t>
        <a:bodyPr/>
        <a:lstStyle/>
        <a:p>
          <a:endParaRPr lang="en-US"/>
        </a:p>
      </dgm:t>
    </dgm:pt>
    <dgm:pt modelId="{8283068D-8A53-4387-9316-D47B4B31A9AF}" type="sibTrans" cxnId="{D04F438D-33AF-48C6-8476-787022472E3E}">
      <dgm:prSet/>
      <dgm:spPr/>
      <dgm:t>
        <a:bodyPr/>
        <a:lstStyle/>
        <a:p>
          <a:endParaRPr lang="en-US"/>
        </a:p>
      </dgm:t>
    </dgm:pt>
    <dgm:pt modelId="{F72CDD2D-83D4-43AA-983A-0DF4249E72E3}" type="pres">
      <dgm:prSet presAssocID="{198CFBC3-B4F9-487F-AFB9-197BDE400E3F}" presName="theList" presStyleCnt="0">
        <dgm:presLayoutVars>
          <dgm:dir/>
          <dgm:animLvl val="lvl"/>
          <dgm:resizeHandles val="exact"/>
        </dgm:presLayoutVars>
      </dgm:prSet>
      <dgm:spPr/>
    </dgm:pt>
    <dgm:pt modelId="{735E9025-061B-48B7-9BB7-0AC28100543C}" type="pres">
      <dgm:prSet presAssocID="{785D28F0-C229-417F-84DA-64F2CA742F0E}" presName="compNode" presStyleCnt="0"/>
      <dgm:spPr/>
    </dgm:pt>
    <dgm:pt modelId="{6700A3AD-A4CD-4270-A862-E5A3D25973CD}" type="pres">
      <dgm:prSet presAssocID="{785D28F0-C229-417F-84DA-64F2CA742F0E}" presName="aNode" presStyleLbl="bgShp" presStyleIdx="0" presStyleCnt="4"/>
      <dgm:spPr/>
    </dgm:pt>
    <dgm:pt modelId="{5ED1DE2B-01E3-43CF-86B3-9D9582249A43}" type="pres">
      <dgm:prSet presAssocID="{785D28F0-C229-417F-84DA-64F2CA742F0E}" presName="textNode" presStyleLbl="bgShp" presStyleIdx="0" presStyleCnt="4"/>
      <dgm:spPr/>
    </dgm:pt>
    <dgm:pt modelId="{DF7DB7F4-1E3E-4055-AD17-BA4D4BA5B422}" type="pres">
      <dgm:prSet presAssocID="{785D28F0-C229-417F-84DA-64F2CA742F0E}" presName="compChildNode" presStyleCnt="0"/>
      <dgm:spPr/>
    </dgm:pt>
    <dgm:pt modelId="{41A07404-8CEF-4C1E-A2C0-4D43F803B223}" type="pres">
      <dgm:prSet presAssocID="{785D28F0-C229-417F-84DA-64F2CA742F0E}" presName="theInnerList" presStyleCnt="0"/>
      <dgm:spPr/>
    </dgm:pt>
    <dgm:pt modelId="{984E36E6-FCC6-403D-9C23-8985CE6615E6}" type="pres">
      <dgm:prSet presAssocID="{A195FBE8-A0C7-43C7-87A0-3D71FCAC184B}" presName="childNode" presStyleLbl="node1" presStyleIdx="0" presStyleCnt="13" custLinFactNeighborX="-1533">
        <dgm:presLayoutVars>
          <dgm:bulletEnabled val="1"/>
        </dgm:presLayoutVars>
      </dgm:prSet>
      <dgm:spPr/>
    </dgm:pt>
    <dgm:pt modelId="{F266DBEF-D939-4F1B-BC10-93F72531499F}" type="pres">
      <dgm:prSet presAssocID="{A195FBE8-A0C7-43C7-87A0-3D71FCAC184B}" presName="aSpace2" presStyleCnt="0"/>
      <dgm:spPr/>
    </dgm:pt>
    <dgm:pt modelId="{59F622B9-36AA-4CBA-8F16-FEFE92BEC7D3}" type="pres">
      <dgm:prSet presAssocID="{BB652E3B-53D6-4D07-A800-32AEAAF2DD69}" presName="childNode" presStyleLbl="node1" presStyleIdx="1" presStyleCnt="13">
        <dgm:presLayoutVars>
          <dgm:bulletEnabled val="1"/>
        </dgm:presLayoutVars>
      </dgm:prSet>
      <dgm:spPr/>
    </dgm:pt>
    <dgm:pt modelId="{ECE629A6-2713-8F41-9D46-BB2FB743687D}" type="pres">
      <dgm:prSet presAssocID="{BB652E3B-53D6-4D07-A800-32AEAAF2DD69}" presName="aSpace2" presStyleCnt="0"/>
      <dgm:spPr/>
    </dgm:pt>
    <dgm:pt modelId="{9F0FC08E-1F66-244F-8170-860D1AF617CF}" type="pres">
      <dgm:prSet presAssocID="{96BEDDE9-71FC-454F-8367-BDEE82E96A3F}" presName="childNode" presStyleLbl="node1" presStyleIdx="2" presStyleCnt="13">
        <dgm:presLayoutVars>
          <dgm:bulletEnabled val="1"/>
        </dgm:presLayoutVars>
      </dgm:prSet>
      <dgm:spPr/>
    </dgm:pt>
    <dgm:pt modelId="{663D7D96-50DA-4B97-9CA4-03C67EA8D154}" type="pres">
      <dgm:prSet presAssocID="{785D28F0-C229-417F-84DA-64F2CA742F0E}" presName="aSpace" presStyleCnt="0"/>
      <dgm:spPr/>
    </dgm:pt>
    <dgm:pt modelId="{671D5926-CB60-4105-8043-64503D875773}" type="pres">
      <dgm:prSet presAssocID="{C68C2FB1-7088-412C-96C2-5768C6939E15}" presName="compNode" presStyleCnt="0"/>
      <dgm:spPr/>
    </dgm:pt>
    <dgm:pt modelId="{BE5A2188-BBCE-4972-9F52-2C8F5AE3B57F}" type="pres">
      <dgm:prSet presAssocID="{C68C2FB1-7088-412C-96C2-5768C6939E15}" presName="aNode" presStyleLbl="bgShp" presStyleIdx="1" presStyleCnt="4"/>
      <dgm:spPr/>
    </dgm:pt>
    <dgm:pt modelId="{86BA2902-A55F-4BF0-B0F9-56809754F2FA}" type="pres">
      <dgm:prSet presAssocID="{C68C2FB1-7088-412C-96C2-5768C6939E15}" presName="textNode" presStyleLbl="bgShp" presStyleIdx="1" presStyleCnt="4"/>
      <dgm:spPr/>
    </dgm:pt>
    <dgm:pt modelId="{5185E85C-2E28-4041-A0C4-E12378C53264}" type="pres">
      <dgm:prSet presAssocID="{C68C2FB1-7088-412C-96C2-5768C6939E15}" presName="compChildNode" presStyleCnt="0"/>
      <dgm:spPr/>
    </dgm:pt>
    <dgm:pt modelId="{97DCDE58-5EBA-4DC6-8B08-A96E13A3D543}" type="pres">
      <dgm:prSet presAssocID="{C68C2FB1-7088-412C-96C2-5768C6939E15}" presName="theInnerList" presStyleCnt="0"/>
      <dgm:spPr/>
    </dgm:pt>
    <dgm:pt modelId="{E0584857-0D0E-4CE8-9FE5-B50BF2E7F84E}" type="pres">
      <dgm:prSet presAssocID="{FA88D103-2A16-44F4-8E66-C53BFAABF96F}" presName="childNode" presStyleLbl="node1" presStyleIdx="3" presStyleCnt="13">
        <dgm:presLayoutVars>
          <dgm:bulletEnabled val="1"/>
        </dgm:presLayoutVars>
      </dgm:prSet>
      <dgm:spPr/>
    </dgm:pt>
    <dgm:pt modelId="{4A73EEB5-C1D2-4D07-A7FF-51E2A8C47969}" type="pres">
      <dgm:prSet presAssocID="{C68C2FB1-7088-412C-96C2-5768C6939E15}" presName="aSpace" presStyleCnt="0"/>
      <dgm:spPr/>
    </dgm:pt>
    <dgm:pt modelId="{E0874072-3282-45F6-9AD9-3FE242404D62}" type="pres">
      <dgm:prSet presAssocID="{28458FB2-1555-435D-B941-49BB5970BC3D}" presName="compNode" presStyleCnt="0"/>
      <dgm:spPr/>
    </dgm:pt>
    <dgm:pt modelId="{B1E82609-C3D5-4CD6-AD76-D0F5E866AB17}" type="pres">
      <dgm:prSet presAssocID="{28458FB2-1555-435D-B941-49BB5970BC3D}" presName="aNode" presStyleLbl="bgShp" presStyleIdx="2" presStyleCnt="4" custLinFactNeighborX="2881"/>
      <dgm:spPr/>
    </dgm:pt>
    <dgm:pt modelId="{64519E0C-0CBD-43A1-B8D7-A20EFEC8F103}" type="pres">
      <dgm:prSet presAssocID="{28458FB2-1555-435D-B941-49BB5970BC3D}" presName="textNode" presStyleLbl="bgShp" presStyleIdx="2" presStyleCnt="4"/>
      <dgm:spPr/>
    </dgm:pt>
    <dgm:pt modelId="{5270E5D5-2A1A-4C63-B351-8D4E9D565E29}" type="pres">
      <dgm:prSet presAssocID="{28458FB2-1555-435D-B941-49BB5970BC3D}" presName="compChildNode" presStyleCnt="0"/>
      <dgm:spPr/>
    </dgm:pt>
    <dgm:pt modelId="{7E37361A-A578-4438-A61B-191D8ABC4F66}" type="pres">
      <dgm:prSet presAssocID="{28458FB2-1555-435D-B941-49BB5970BC3D}" presName="theInnerList" presStyleCnt="0"/>
      <dgm:spPr/>
    </dgm:pt>
    <dgm:pt modelId="{70E7E48E-2265-45D3-97D2-92FADA8EED0F}" type="pres">
      <dgm:prSet presAssocID="{599EC2A3-5B1B-47BF-A8A4-541F43542213}" presName="childNode" presStyleLbl="node1" presStyleIdx="4" presStyleCnt="13" custScaleY="76984" custLinFactY="85283" custLinFactNeighborX="-511" custLinFactNeighborY="100000">
        <dgm:presLayoutVars>
          <dgm:bulletEnabled val="1"/>
        </dgm:presLayoutVars>
      </dgm:prSet>
      <dgm:spPr/>
    </dgm:pt>
    <dgm:pt modelId="{DF1E0491-1D69-494E-BC6E-F34717CB6188}" type="pres">
      <dgm:prSet presAssocID="{599EC2A3-5B1B-47BF-A8A4-541F43542213}" presName="aSpace2" presStyleCnt="0"/>
      <dgm:spPr/>
    </dgm:pt>
    <dgm:pt modelId="{B7B1D589-2E89-4DBD-990D-FD47AC30A94C}" type="pres">
      <dgm:prSet presAssocID="{A863B5AA-7306-40E5-BB03-608816440598}" presName="childNode" presStyleLbl="node1" presStyleIdx="5" presStyleCnt="13" custScaleY="117758" custLinFactY="97414" custLinFactNeighborX="1022" custLinFactNeighborY="100000">
        <dgm:presLayoutVars>
          <dgm:bulletEnabled val="1"/>
        </dgm:presLayoutVars>
      </dgm:prSet>
      <dgm:spPr/>
    </dgm:pt>
    <dgm:pt modelId="{0A597FC4-4CB3-4712-9503-7D90D1FBFFFD}" type="pres">
      <dgm:prSet presAssocID="{A863B5AA-7306-40E5-BB03-608816440598}" presName="aSpace2" presStyleCnt="0"/>
      <dgm:spPr/>
    </dgm:pt>
    <dgm:pt modelId="{F7FAB534-63C0-E443-896F-D1CB64786131}" type="pres">
      <dgm:prSet presAssocID="{BE45C8E1-6B77-9842-BDF3-F757B30BAA0D}" presName="childNode" presStyleLbl="node1" presStyleIdx="6" presStyleCnt="13" custLinFactY="100000" custLinFactNeighborX="-1022" custLinFactNeighborY="125487">
        <dgm:presLayoutVars>
          <dgm:bulletEnabled val="1"/>
        </dgm:presLayoutVars>
      </dgm:prSet>
      <dgm:spPr/>
    </dgm:pt>
    <dgm:pt modelId="{7423D71E-E5C3-F54C-AE39-276BF19EC40D}" type="pres">
      <dgm:prSet presAssocID="{BE45C8E1-6B77-9842-BDF3-F757B30BAA0D}" presName="aSpace2" presStyleCnt="0"/>
      <dgm:spPr/>
    </dgm:pt>
    <dgm:pt modelId="{746DD393-AB3B-40F8-80DA-BCA4A30B9F26}" type="pres">
      <dgm:prSet presAssocID="{D84AAF9C-60A9-4AC0-AA07-526414AE9FFE}" presName="childNode" presStyleLbl="node1" presStyleIdx="7" presStyleCnt="13" custLinFactY="100000" custLinFactNeighborX="0" custLinFactNeighborY="139592">
        <dgm:presLayoutVars>
          <dgm:bulletEnabled val="1"/>
        </dgm:presLayoutVars>
      </dgm:prSet>
      <dgm:spPr/>
    </dgm:pt>
    <dgm:pt modelId="{F8DBAE02-9B76-6C44-9171-53A866C6B2A8}" type="pres">
      <dgm:prSet presAssocID="{D84AAF9C-60A9-4AC0-AA07-526414AE9FFE}" presName="aSpace2" presStyleCnt="0"/>
      <dgm:spPr/>
    </dgm:pt>
    <dgm:pt modelId="{B56FF270-1941-A14E-A40C-FBA2BF05BBEB}" type="pres">
      <dgm:prSet presAssocID="{BDE5A831-7E12-C94B-A69B-E1EE9186263E}" presName="childNode" presStyleLbl="node1" presStyleIdx="8" presStyleCnt="13" custScaleY="51575" custLinFactY="100000" custLinFactNeighborX="-1533" custLinFactNeighborY="181886">
        <dgm:presLayoutVars>
          <dgm:bulletEnabled val="1"/>
        </dgm:presLayoutVars>
      </dgm:prSet>
      <dgm:spPr/>
    </dgm:pt>
    <dgm:pt modelId="{34BF3F56-C30B-0540-803C-8B2CBC5BCE4E}" type="pres">
      <dgm:prSet presAssocID="{BDE5A831-7E12-C94B-A69B-E1EE9186263E}" presName="aSpace2" presStyleCnt="0"/>
      <dgm:spPr/>
    </dgm:pt>
    <dgm:pt modelId="{BCAEB101-6B57-2847-930F-2DB65BA715CB}" type="pres">
      <dgm:prSet presAssocID="{A23519B9-7575-F748-8BD8-76B4AE83860A}" presName="childNode" presStyleLbl="node1" presStyleIdx="9" presStyleCnt="13" custLinFactY="-472373" custLinFactNeighborY="-500000">
        <dgm:presLayoutVars>
          <dgm:bulletEnabled val="1"/>
        </dgm:presLayoutVars>
      </dgm:prSet>
      <dgm:spPr/>
    </dgm:pt>
    <dgm:pt modelId="{B56DABE4-F7AB-4F0A-8854-474F8F1DF245}" type="pres">
      <dgm:prSet presAssocID="{28458FB2-1555-435D-B941-49BB5970BC3D}" presName="aSpace" presStyleCnt="0"/>
      <dgm:spPr/>
    </dgm:pt>
    <dgm:pt modelId="{DF221D90-9C7A-4F97-95F2-507D7789FB70}" type="pres">
      <dgm:prSet presAssocID="{3252BFDB-27B6-40F6-8973-27301BD0323B}" presName="compNode" presStyleCnt="0"/>
      <dgm:spPr/>
    </dgm:pt>
    <dgm:pt modelId="{F055861F-AA59-4BCD-A6D0-320F1154DD12}" type="pres">
      <dgm:prSet presAssocID="{3252BFDB-27B6-40F6-8973-27301BD0323B}" presName="aNode" presStyleLbl="bgShp" presStyleIdx="3" presStyleCnt="4"/>
      <dgm:spPr/>
    </dgm:pt>
    <dgm:pt modelId="{7D4A87CF-D3F1-4B92-82E4-B1985D7CAE79}" type="pres">
      <dgm:prSet presAssocID="{3252BFDB-27B6-40F6-8973-27301BD0323B}" presName="textNode" presStyleLbl="bgShp" presStyleIdx="3" presStyleCnt="4"/>
      <dgm:spPr/>
    </dgm:pt>
    <dgm:pt modelId="{40E32436-A88A-44EE-8E77-4583F1CF4B1C}" type="pres">
      <dgm:prSet presAssocID="{3252BFDB-27B6-40F6-8973-27301BD0323B}" presName="compChildNode" presStyleCnt="0"/>
      <dgm:spPr/>
    </dgm:pt>
    <dgm:pt modelId="{1E1D67B5-ADF1-4BE5-B6C8-A839774D30CE}" type="pres">
      <dgm:prSet presAssocID="{3252BFDB-27B6-40F6-8973-27301BD0323B}" presName="theInnerList" presStyleCnt="0"/>
      <dgm:spPr/>
    </dgm:pt>
    <dgm:pt modelId="{05E1A145-AD7C-40EA-BE77-77755BA2C7EB}" type="pres">
      <dgm:prSet presAssocID="{61888073-47FF-476A-981B-CAD6FBB76CCC}" presName="childNode" presStyleLbl="node1" presStyleIdx="10" presStyleCnt="13">
        <dgm:presLayoutVars>
          <dgm:bulletEnabled val="1"/>
        </dgm:presLayoutVars>
      </dgm:prSet>
      <dgm:spPr/>
    </dgm:pt>
    <dgm:pt modelId="{4007051A-F798-474A-A91E-9DF85AB0E57B}" type="pres">
      <dgm:prSet presAssocID="{61888073-47FF-476A-981B-CAD6FBB76CCC}" presName="aSpace2" presStyleCnt="0"/>
      <dgm:spPr/>
    </dgm:pt>
    <dgm:pt modelId="{6F002E86-922D-438C-AC76-E1C34D811CAB}" type="pres">
      <dgm:prSet presAssocID="{96DC4034-5858-43DD-934C-09FD0DB38A67}" presName="childNode" presStyleLbl="node1" presStyleIdx="11" presStyleCnt="13">
        <dgm:presLayoutVars>
          <dgm:bulletEnabled val="1"/>
        </dgm:presLayoutVars>
      </dgm:prSet>
      <dgm:spPr/>
    </dgm:pt>
    <dgm:pt modelId="{27758B50-D266-46B1-8A73-F5F8E47F9D05}" type="pres">
      <dgm:prSet presAssocID="{96DC4034-5858-43DD-934C-09FD0DB38A67}" presName="aSpace2" presStyleCnt="0"/>
      <dgm:spPr/>
    </dgm:pt>
    <dgm:pt modelId="{A935A600-5886-4F4F-909B-067D47BC13A0}" type="pres">
      <dgm:prSet presAssocID="{BF20069B-F9F6-43C3-99D9-B9EF783C6C63}" presName="childNode" presStyleLbl="node1" presStyleIdx="12" presStyleCnt="13">
        <dgm:presLayoutVars>
          <dgm:bulletEnabled val="1"/>
        </dgm:presLayoutVars>
      </dgm:prSet>
      <dgm:spPr/>
    </dgm:pt>
  </dgm:ptLst>
  <dgm:cxnLst>
    <dgm:cxn modelId="{F204790D-C716-4B5F-B1EA-29E8224AE8D1}" srcId="{C68C2FB1-7088-412C-96C2-5768C6939E15}" destId="{FA88D103-2A16-44F4-8E66-C53BFAABF96F}" srcOrd="0" destOrd="0" parTransId="{ADE242E4-ACEF-43C0-8D9F-7AA405181590}" sibTransId="{7B9DDEDD-A86E-4F3F-9C84-41C8B5C54B2D}"/>
    <dgm:cxn modelId="{5E71F617-4184-8A4B-BFB0-ED48661972A0}" srcId="{28458FB2-1555-435D-B941-49BB5970BC3D}" destId="{A23519B9-7575-F748-8BD8-76B4AE83860A}" srcOrd="5" destOrd="0" parTransId="{8950B255-1749-A24E-9147-2D33A723C3AA}" sibTransId="{ECFFCD7B-9BF7-9A49-ABB0-0266EF1EB62A}"/>
    <dgm:cxn modelId="{CEB3FC2A-8648-4E47-BE42-BE00630911FB}" srcId="{3252BFDB-27B6-40F6-8973-27301BD0323B}" destId="{BF20069B-F9F6-43C3-99D9-B9EF783C6C63}" srcOrd="2" destOrd="0" parTransId="{7C5305CB-9F61-4CEB-8826-2DA247A93DF7}" sibTransId="{720E4329-2DA7-43F7-9C2D-C855D8D37C2A}"/>
    <dgm:cxn modelId="{C5006C33-8674-4557-BA78-2D3D87113DB1}" srcId="{198CFBC3-B4F9-487F-AFB9-197BDE400E3F}" destId="{C68C2FB1-7088-412C-96C2-5768C6939E15}" srcOrd="1" destOrd="0" parTransId="{74E611EA-236C-4AFE-9910-B5AD55CD7FAE}" sibTransId="{8FA4FE59-4403-49B9-85A7-889502C9F42D}"/>
    <dgm:cxn modelId="{EFA6A738-E46D-EE4F-98DA-1AEEB9E5D264}" type="presOf" srcId="{96BEDDE9-71FC-454F-8367-BDEE82E96A3F}" destId="{9F0FC08E-1F66-244F-8170-860D1AF617CF}" srcOrd="0" destOrd="0" presId="urn:microsoft.com/office/officeart/2005/8/layout/lProcess2"/>
    <dgm:cxn modelId="{65070E39-6D8A-408F-8077-FC1F84D33C75}" srcId="{198CFBC3-B4F9-487F-AFB9-197BDE400E3F}" destId="{28458FB2-1555-435D-B941-49BB5970BC3D}" srcOrd="2" destOrd="0" parTransId="{9C613142-F86E-46CC-B996-8696A7C46ECA}" sibTransId="{D9830C12-8E3E-499D-8A3D-53F537788086}"/>
    <dgm:cxn modelId="{185F7739-9A5D-4933-91F8-A3AF98B31F13}" type="presOf" srcId="{C68C2FB1-7088-412C-96C2-5768C6939E15}" destId="{86BA2902-A55F-4BF0-B0F9-56809754F2FA}" srcOrd="1" destOrd="0" presId="urn:microsoft.com/office/officeart/2005/8/layout/lProcess2"/>
    <dgm:cxn modelId="{EC2E713A-2DB8-4FC3-8002-B07082D64862}" type="presOf" srcId="{A863B5AA-7306-40E5-BB03-608816440598}" destId="{B7B1D589-2E89-4DBD-990D-FD47AC30A94C}" srcOrd="0" destOrd="0" presId="urn:microsoft.com/office/officeart/2005/8/layout/lProcess2"/>
    <dgm:cxn modelId="{A2321A3F-42DE-814F-B473-ABB79BA891FE}" srcId="{785D28F0-C229-417F-84DA-64F2CA742F0E}" destId="{96BEDDE9-71FC-454F-8367-BDEE82E96A3F}" srcOrd="2" destOrd="0" parTransId="{4090E204-98FA-E042-90FA-17B702FCB3BA}" sibTransId="{9D48F5FB-949F-EB4A-94C4-BFBBB096D739}"/>
    <dgm:cxn modelId="{7CE50442-BAB2-4718-8EF2-0B4609BF7827}" type="presOf" srcId="{28458FB2-1555-435D-B941-49BB5970BC3D}" destId="{B1E82609-C3D5-4CD6-AD76-D0F5E866AB17}" srcOrd="0" destOrd="0" presId="urn:microsoft.com/office/officeart/2005/8/layout/lProcess2"/>
    <dgm:cxn modelId="{1670B743-ACC3-8D41-86B4-E87925D7296E}" type="presOf" srcId="{A23519B9-7575-F748-8BD8-76B4AE83860A}" destId="{BCAEB101-6B57-2847-930F-2DB65BA715CB}" srcOrd="0" destOrd="0" presId="urn:microsoft.com/office/officeart/2005/8/layout/lProcess2"/>
    <dgm:cxn modelId="{612CEE66-80CC-4D88-A3B0-18A53F36D75C}" type="presOf" srcId="{D84AAF9C-60A9-4AC0-AA07-526414AE9FFE}" destId="{746DD393-AB3B-40F8-80DA-BCA4A30B9F26}" srcOrd="0" destOrd="0" presId="urn:microsoft.com/office/officeart/2005/8/layout/lProcess2"/>
    <dgm:cxn modelId="{99D90768-71FE-4451-AC7C-F785B2F27873}" type="presOf" srcId="{61888073-47FF-476A-981B-CAD6FBB76CCC}" destId="{05E1A145-AD7C-40EA-BE77-77755BA2C7EB}" srcOrd="0" destOrd="0" presId="urn:microsoft.com/office/officeart/2005/8/layout/lProcess2"/>
    <dgm:cxn modelId="{51D11B4A-E9EB-491B-8D89-B690C5D0DF93}" srcId="{785D28F0-C229-417F-84DA-64F2CA742F0E}" destId="{A195FBE8-A0C7-43C7-87A0-3D71FCAC184B}" srcOrd="0" destOrd="0" parTransId="{FBD49AB6-4ACA-4980-AEB4-1D28CAA5721F}" sibTransId="{7278B09B-3F0C-4F72-94CF-4C11323B5243}"/>
    <dgm:cxn modelId="{4B770B4B-88AC-44AC-BA75-541F946A702F}" type="presOf" srcId="{28458FB2-1555-435D-B941-49BB5970BC3D}" destId="{64519E0C-0CBD-43A1-B8D7-A20EFEC8F103}" srcOrd="1" destOrd="0" presId="urn:microsoft.com/office/officeart/2005/8/layout/lProcess2"/>
    <dgm:cxn modelId="{4525EB50-B97C-46C4-AFB2-724840BBDCC8}" srcId="{28458FB2-1555-435D-B941-49BB5970BC3D}" destId="{A863B5AA-7306-40E5-BB03-608816440598}" srcOrd="1" destOrd="0" parTransId="{207D340F-7D2C-4C78-A4CC-572AF246C32D}" sibTransId="{C2554957-202E-4E21-AC0D-336D34396A45}"/>
    <dgm:cxn modelId="{EC682951-24A7-2D46-969A-E0A71EFBC6FC}" srcId="{28458FB2-1555-435D-B941-49BB5970BC3D}" destId="{BDE5A831-7E12-C94B-A69B-E1EE9186263E}" srcOrd="4" destOrd="0" parTransId="{F77B556E-ACF7-114C-8354-FEF93B48B64E}" sibTransId="{2CB691B0-23AC-5A47-A808-1D47CD77DAE8}"/>
    <dgm:cxn modelId="{17FEC351-3C72-40E5-9461-C51DD501312C}" type="presOf" srcId="{BF20069B-F9F6-43C3-99D9-B9EF783C6C63}" destId="{A935A600-5886-4F4F-909B-067D47BC13A0}" srcOrd="0" destOrd="0" presId="urn:microsoft.com/office/officeart/2005/8/layout/lProcess2"/>
    <dgm:cxn modelId="{A475CA54-AE47-4C89-9F8B-1B1708A66B37}" type="presOf" srcId="{599EC2A3-5B1B-47BF-A8A4-541F43542213}" destId="{70E7E48E-2265-45D3-97D2-92FADA8EED0F}" srcOrd="0" destOrd="0" presId="urn:microsoft.com/office/officeart/2005/8/layout/lProcess2"/>
    <dgm:cxn modelId="{810A037C-884F-48EE-8B0C-EB6695E6D2FB}" type="presOf" srcId="{198CFBC3-B4F9-487F-AFB9-197BDE400E3F}" destId="{F72CDD2D-83D4-43AA-983A-0DF4249E72E3}" srcOrd="0" destOrd="0" presId="urn:microsoft.com/office/officeart/2005/8/layout/lProcess2"/>
    <dgm:cxn modelId="{14CDEA8A-C013-4ECB-8E4F-CD3077D314DD}" srcId="{28458FB2-1555-435D-B941-49BB5970BC3D}" destId="{599EC2A3-5B1B-47BF-A8A4-541F43542213}" srcOrd="0" destOrd="0" parTransId="{B61568B5-064D-4275-8EB3-E6E9B7DF9A1B}" sibTransId="{2BC841F4-2139-49F4-9B23-F876378FC536}"/>
    <dgm:cxn modelId="{1EBDB58B-5463-4B62-9692-439C4F7175D4}" type="presOf" srcId="{FA88D103-2A16-44F4-8E66-C53BFAABF96F}" destId="{E0584857-0D0E-4CE8-9FE5-B50BF2E7F84E}" srcOrd="0" destOrd="0" presId="urn:microsoft.com/office/officeart/2005/8/layout/lProcess2"/>
    <dgm:cxn modelId="{D04F438D-33AF-48C6-8476-787022472E3E}" srcId="{3252BFDB-27B6-40F6-8973-27301BD0323B}" destId="{96DC4034-5858-43DD-934C-09FD0DB38A67}" srcOrd="1" destOrd="0" parTransId="{CE041B7E-7D35-4F23-9A15-2CFAB71FD1C0}" sibTransId="{8283068D-8A53-4387-9316-D47B4B31A9AF}"/>
    <dgm:cxn modelId="{5302FF99-B94E-42D0-935F-47FC7EB480BE}" srcId="{198CFBC3-B4F9-487F-AFB9-197BDE400E3F}" destId="{3252BFDB-27B6-40F6-8973-27301BD0323B}" srcOrd="3" destOrd="0" parTransId="{ED899030-A21D-4E78-A209-27B98ACA7FD4}" sibTransId="{CC0AE028-5602-4F6C-8F5B-5078AB629091}"/>
    <dgm:cxn modelId="{CBE0BC9E-51DA-4282-A664-95FEC535ED83}" type="presOf" srcId="{3252BFDB-27B6-40F6-8973-27301BD0323B}" destId="{F055861F-AA59-4BCD-A6D0-320F1154DD12}" srcOrd="0" destOrd="0" presId="urn:microsoft.com/office/officeart/2005/8/layout/lProcess2"/>
    <dgm:cxn modelId="{FEDFEEA7-21CE-4F6D-B5B6-9428B83374E7}" srcId="{3252BFDB-27B6-40F6-8973-27301BD0323B}" destId="{61888073-47FF-476A-981B-CAD6FBB76CCC}" srcOrd="0" destOrd="0" parTransId="{0B8EE67C-6B6E-423E-A12F-92D9CAF633CB}" sibTransId="{4BF0A7F0-3FF2-4D36-9A24-23545BB27930}"/>
    <dgm:cxn modelId="{23CBE0A9-8264-418A-B387-FF534C4F3D6A}" type="presOf" srcId="{C68C2FB1-7088-412C-96C2-5768C6939E15}" destId="{BE5A2188-BBCE-4972-9F52-2C8F5AE3B57F}" srcOrd="0" destOrd="0" presId="urn:microsoft.com/office/officeart/2005/8/layout/lProcess2"/>
    <dgm:cxn modelId="{45B1F8AC-5A9D-ED46-AC5C-B10692B5D096}" srcId="{28458FB2-1555-435D-B941-49BB5970BC3D}" destId="{BE45C8E1-6B77-9842-BDF3-F757B30BAA0D}" srcOrd="2" destOrd="0" parTransId="{E61A7F86-7425-8842-934B-AA512B5C312B}" sibTransId="{D59275C1-D287-5B4F-9CEC-1F5AA1718006}"/>
    <dgm:cxn modelId="{EFA5C0DF-1768-AC4B-92E1-79653ECD22E8}" type="presOf" srcId="{BE45C8E1-6B77-9842-BDF3-F757B30BAA0D}" destId="{F7FAB534-63C0-E443-896F-D1CB64786131}" srcOrd="0" destOrd="0" presId="urn:microsoft.com/office/officeart/2005/8/layout/lProcess2"/>
    <dgm:cxn modelId="{780255E3-053D-4A8D-B280-49BA280A4FBE}" type="presOf" srcId="{A195FBE8-A0C7-43C7-87A0-3D71FCAC184B}" destId="{984E36E6-FCC6-403D-9C23-8985CE6615E6}" srcOrd="0" destOrd="0" presId="urn:microsoft.com/office/officeart/2005/8/layout/lProcess2"/>
    <dgm:cxn modelId="{2E54E1EA-A89F-4A00-90B5-86011F9172AB}" srcId="{785D28F0-C229-417F-84DA-64F2CA742F0E}" destId="{BB652E3B-53D6-4D07-A800-32AEAAF2DD69}" srcOrd="1" destOrd="0" parTransId="{6658147E-72E9-4B51-B8F5-9B9C3B92CA66}" sibTransId="{FC5B3518-82D2-41E0-BD0F-8E7E2124D6F8}"/>
    <dgm:cxn modelId="{447422EB-12A5-496C-8987-4AD3E7F34DA9}" srcId="{28458FB2-1555-435D-B941-49BB5970BC3D}" destId="{D84AAF9C-60A9-4AC0-AA07-526414AE9FFE}" srcOrd="3" destOrd="0" parTransId="{474D35BB-5069-4E5A-9813-92B51E10050D}" sibTransId="{72C713C5-70FD-4533-8CE7-A6A1989D85BE}"/>
    <dgm:cxn modelId="{6795A6EB-09E0-40FD-8ADB-3DADF5AB6AAC}" type="presOf" srcId="{785D28F0-C229-417F-84DA-64F2CA742F0E}" destId="{5ED1DE2B-01E3-43CF-86B3-9D9582249A43}" srcOrd="1" destOrd="0" presId="urn:microsoft.com/office/officeart/2005/8/layout/lProcess2"/>
    <dgm:cxn modelId="{784883EF-2619-47D5-BF4A-41C4C8EE30C2}" srcId="{198CFBC3-B4F9-487F-AFB9-197BDE400E3F}" destId="{785D28F0-C229-417F-84DA-64F2CA742F0E}" srcOrd="0" destOrd="0" parTransId="{D170F2B9-A5B5-4870-A071-79C62FD5829C}" sibTransId="{25D94EDD-3475-4464-8972-1052AA1E5C01}"/>
    <dgm:cxn modelId="{3B81ABF3-8A2B-4E77-9108-EB73A8663E3F}" type="presOf" srcId="{785D28F0-C229-417F-84DA-64F2CA742F0E}" destId="{6700A3AD-A4CD-4270-A862-E5A3D25973CD}" srcOrd="0" destOrd="0" presId="urn:microsoft.com/office/officeart/2005/8/layout/lProcess2"/>
    <dgm:cxn modelId="{BA282DF9-050D-40C6-AC36-C7FFF92E5250}" type="presOf" srcId="{96DC4034-5858-43DD-934C-09FD0DB38A67}" destId="{6F002E86-922D-438C-AC76-E1C34D811CAB}" srcOrd="0" destOrd="0" presId="urn:microsoft.com/office/officeart/2005/8/layout/lProcess2"/>
    <dgm:cxn modelId="{2D6036FB-FB88-40D2-A18D-F162B0597938}" type="presOf" srcId="{3252BFDB-27B6-40F6-8973-27301BD0323B}" destId="{7D4A87CF-D3F1-4B92-82E4-B1985D7CAE79}" srcOrd="1" destOrd="0" presId="urn:microsoft.com/office/officeart/2005/8/layout/lProcess2"/>
    <dgm:cxn modelId="{B95B4BFF-D34B-DF46-AD98-4C6F342FE856}" type="presOf" srcId="{BDE5A831-7E12-C94B-A69B-E1EE9186263E}" destId="{B56FF270-1941-A14E-A40C-FBA2BF05BBEB}" srcOrd="0" destOrd="0" presId="urn:microsoft.com/office/officeart/2005/8/layout/lProcess2"/>
    <dgm:cxn modelId="{9E8AF2FF-5370-4F11-BAA5-062997D7B47E}" type="presOf" srcId="{BB652E3B-53D6-4D07-A800-32AEAAF2DD69}" destId="{59F622B9-36AA-4CBA-8F16-FEFE92BEC7D3}" srcOrd="0" destOrd="0" presId="urn:microsoft.com/office/officeart/2005/8/layout/lProcess2"/>
    <dgm:cxn modelId="{7ACD4B2C-1AEA-4813-AD42-8DED874B647A}" type="presParOf" srcId="{F72CDD2D-83D4-43AA-983A-0DF4249E72E3}" destId="{735E9025-061B-48B7-9BB7-0AC28100543C}" srcOrd="0" destOrd="0" presId="urn:microsoft.com/office/officeart/2005/8/layout/lProcess2"/>
    <dgm:cxn modelId="{6A44F8A4-04E8-4B8D-89C7-AFE9C9ED357E}" type="presParOf" srcId="{735E9025-061B-48B7-9BB7-0AC28100543C}" destId="{6700A3AD-A4CD-4270-A862-E5A3D25973CD}" srcOrd="0" destOrd="0" presId="urn:microsoft.com/office/officeart/2005/8/layout/lProcess2"/>
    <dgm:cxn modelId="{59F06861-E816-4589-B910-E5E4C0C4BA73}" type="presParOf" srcId="{735E9025-061B-48B7-9BB7-0AC28100543C}" destId="{5ED1DE2B-01E3-43CF-86B3-9D9582249A43}" srcOrd="1" destOrd="0" presId="urn:microsoft.com/office/officeart/2005/8/layout/lProcess2"/>
    <dgm:cxn modelId="{86AAD003-EF52-485D-B731-9FB9DD7AF337}" type="presParOf" srcId="{735E9025-061B-48B7-9BB7-0AC28100543C}" destId="{DF7DB7F4-1E3E-4055-AD17-BA4D4BA5B422}" srcOrd="2" destOrd="0" presId="urn:microsoft.com/office/officeart/2005/8/layout/lProcess2"/>
    <dgm:cxn modelId="{23751D9C-57D7-4388-AD00-3A03EA252374}" type="presParOf" srcId="{DF7DB7F4-1E3E-4055-AD17-BA4D4BA5B422}" destId="{41A07404-8CEF-4C1E-A2C0-4D43F803B223}" srcOrd="0" destOrd="0" presId="urn:microsoft.com/office/officeart/2005/8/layout/lProcess2"/>
    <dgm:cxn modelId="{08026769-D015-4117-8115-0F0E6D3F0D65}" type="presParOf" srcId="{41A07404-8CEF-4C1E-A2C0-4D43F803B223}" destId="{984E36E6-FCC6-403D-9C23-8985CE6615E6}" srcOrd="0" destOrd="0" presId="urn:microsoft.com/office/officeart/2005/8/layout/lProcess2"/>
    <dgm:cxn modelId="{09E3F404-3B3F-4738-B4FE-B3D0C08A5BAB}" type="presParOf" srcId="{41A07404-8CEF-4C1E-A2C0-4D43F803B223}" destId="{F266DBEF-D939-4F1B-BC10-93F72531499F}" srcOrd="1" destOrd="0" presId="urn:microsoft.com/office/officeart/2005/8/layout/lProcess2"/>
    <dgm:cxn modelId="{2C2299BD-555D-453B-98D7-8B378D43E85E}" type="presParOf" srcId="{41A07404-8CEF-4C1E-A2C0-4D43F803B223}" destId="{59F622B9-36AA-4CBA-8F16-FEFE92BEC7D3}" srcOrd="2" destOrd="0" presId="urn:microsoft.com/office/officeart/2005/8/layout/lProcess2"/>
    <dgm:cxn modelId="{5AFC9154-B0CD-5A4F-89B0-2FB49C44B3F5}" type="presParOf" srcId="{41A07404-8CEF-4C1E-A2C0-4D43F803B223}" destId="{ECE629A6-2713-8F41-9D46-BB2FB743687D}" srcOrd="3" destOrd="0" presId="urn:microsoft.com/office/officeart/2005/8/layout/lProcess2"/>
    <dgm:cxn modelId="{DCBDC52E-5FD3-2B4C-8B09-D667B0076950}" type="presParOf" srcId="{41A07404-8CEF-4C1E-A2C0-4D43F803B223}" destId="{9F0FC08E-1F66-244F-8170-860D1AF617CF}" srcOrd="4" destOrd="0" presId="urn:microsoft.com/office/officeart/2005/8/layout/lProcess2"/>
    <dgm:cxn modelId="{43461955-AA50-4086-9481-B7A2D221A9C2}" type="presParOf" srcId="{F72CDD2D-83D4-43AA-983A-0DF4249E72E3}" destId="{663D7D96-50DA-4B97-9CA4-03C67EA8D154}" srcOrd="1" destOrd="0" presId="urn:microsoft.com/office/officeart/2005/8/layout/lProcess2"/>
    <dgm:cxn modelId="{BD5C2FD7-38AD-4009-8B39-FCD975F30234}" type="presParOf" srcId="{F72CDD2D-83D4-43AA-983A-0DF4249E72E3}" destId="{671D5926-CB60-4105-8043-64503D875773}" srcOrd="2" destOrd="0" presId="urn:microsoft.com/office/officeart/2005/8/layout/lProcess2"/>
    <dgm:cxn modelId="{60A95E96-39FA-4490-BE70-F61F9622C9C9}" type="presParOf" srcId="{671D5926-CB60-4105-8043-64503D875773}" destId="{BE5A2188-BBCE-4972-9F52-2C8F5AE3B57F}" srcOrd="0" destOrd="0" presId="urn:microsoft.com/office/officeart/2005/8/layout/lProcess2"/>
    <dgm:cxn modelId="{2AA137C8-EA2F-4EB6-AAF0-6B0E1716309A}" type="presParOf" srcId="{671D5926-CB60-4105-8043-64503D875773}" destId="{86BA2902-A55F-4BF0-B0F9-56809754F2FA}" srcOrd="1" destOrd="0" presId="urn:microsoft.com/office/officeart/2005/8/layout/lProcess2"/>
    <dgm:cxn modelId="{6BC30173-2815-4531-B140-934D22C9D457}" type="presParOf" srcId="{671D5926-CB60-4105-8043-64503D875773}" destId="{5185E85C-2E28-4041-A0C4-E12378C53264}" srcOrd="2" destOrd="0" presId="urn:microsoft.com/office/officeart/2005/8/layout/lProcess2"/>
    <dgm:cxn modelId="{6EB225C6-6F7E-4D07-A94F-E8BED2392365}" type="presParOf" srcId="{5185E85C-2E28-4041-A0C4-E12378C53264}" destId="{97DCDE58-5EBA-4DC6-8B08-A96E13A3D543}" srcOrd="0" destOrd="0" presId="urn:microsoft.com/office/officeart/2005/8/layout/lProcess2"/>
    <dgm:cxn modelId="{AEEA0A68-E1BC-44C1-9270-CF7D102DA407}" type="presParOf" srcId="{97DCDE58-5EBA-4DC6-8B08-A96E13A3D543}" destId="{E0584857-0D0E-4CE8-9FE5-B50BF2E7F84E}" srcOrd="0" destOrd="0" presId="urn:microsoft.com/office/officeart/2005/8/layout/lProcess2"/>
    <dgm:cxn modelId="{386E2D54-CD9F-45BC-9897-3860893408D9}" type="presParOf" srcId="{F72CDD2D-83D4-43AA-983A-0DF4249E72E3}" destId="{4A73EEB5-C1D2-4D07-A7FF-51E2A8C47969}" srcOrd="3" destOrd="0" presId="urn:microsoft.com/office/officeart/2005/8/layout/lProcess2"/>
    <dgm:cxn modelId="{088C7532-33A1-46C5-B8BB-EEB97CC7C92B}" type="presParOf" srcId="{F72CDD2D-83D4-43AA-983A-0DF4249E72E3}" destId="{E0874072-3282-45F6-9AD9-3FE242404D62}" srcOrd="4" destOrd="0" presId="urn:microsoft.com/office/officeart/2005/8/layout/lProcess2"/>
    <dgm:cxn modelId="{D9114451-CB2A-4BBC-B8B4-EA49C448C523}" type="presParOf" srcId="{E0874072-3282-45F6-9AD9-3FE242404D62}" destId="{B1E82609-C3D5-4CD6-AD76-D0F5E866AB17}" srcOrd="0" destOrd="0" presId="urn:microsoft.com/office/officeart/2005/8/layout/lProcess2"/>
    <dgm:cxn modelId="{9EE457B2-1940-4B15-8B04-8659962B67E4}" type="presParOf" srcId="{E0874072-3282-45F6-9AD9-3FE242404D62}" destId="{64519E0C-0CBD-43A1-B8D7-A20EFEC8F103}" srcOrd="1" destOrd="0" presId="urn:microsoft.com/office/officeart/2005/8/layout/lProcess2"/>
    <dgm:cxn modelId="{2F7CE648-AD27-41DE-81A0-3E0C9497495A}" type="presParOf" srcId="{E0874072-3282-45F6-9AD9-3FE242404D62}" destId="{5270E5D5-2A1A-4C63-B351-8D4E9D565E29}" srcOrd="2" destOrd="0" presId="urn:microsoft.com/office/officeart/2005/8/layout/lProcess2"/>
    <dgm:cxn modelId="{AE352240-0AC2-47F6-8E06-D561458EE58B}" type="presParOf" srcId="{5270E5D5-2A1A-4C63-B351-8D4E9D565E29}" destId="{7E37361A-A578-4438-A61B-191D8ABC4F66}" srcOrd="0" destOrd="0" presId="urn:microsoft.com/office/officeart/2005/8/layout/lProcess2"/>
    <dgm:cxn modelId="{4C8A858F-BB50-45EB-A424-D07495ED3C1D}" type="presParOf" srcId="{7E37361A-A578-4438-A61B-191D8ABC4F66}" destId="{70E7E48E-2265-45D3-97D2-92FADA8EED0F}" srcOrd="0" destOrd="0" presId="urn:microsoft.com/office/officeart/2005/8/layout/lProcess2"/>
    <dgm:cxn modelId="{657BD458-C744-41D8-A476-79299F22ABAC}" type="presParOf" srcId="{7E37361A-A578-4438-A61B-191D8ABC4F66}" destId="{DF1E0491-1D69-494E-BC6E-F34717CB6188}" srcOrd="1" destOrd="0" presId="urn:microsoft.com/office/officeart/2005/8/layout/lProcess2"/>
    <dgm:cxn modelId="{201965B1-F409-4DBC-B7A2-C3F8A6F8DB84}" type="presParOf" srcId="{7E37361A-A578-4438-A61B-191D8ABC4F66}" destId="{B7B1D589-2E89-4DBD-990D-FD47AC30A94C}" srcOrd="2" destOrd="0" presId="urn:microsoft.com/office/officeart/2005/8/layout/lProcess2"/>
    <dgm:cxn modelId="{F878D6A0-0DFA-46C7-8B36-3996E859C445}" type="presParOf" srcId="{7E37361A-A578-4438-A61B-191D8ABC4F66}" destId="{0A597FC4-4CB3-4712-9503-7D90D1FBFFFD}" srcOrd="3" destOrd="0" presId="urn:microsoft.com/office/officeart/2005/8/layout/lProcess2"/>
    <dgm:cxn modelId="{3197F660-D96F-4C41-9744-56175B7C2D5C}" type="presParOf" srcId="{7E37361A-A578-4438-A61B-191D8ABC4F66}" destId="{F7FAB534-63C0-E443-896F-D1CB64786131}" srcOrd="4" destOrd="0" presId="urn:microsoft.com/office/officeart/2005/8/layout/lProcess2"/>
    <dgm:cxn modelId="{BA92EA2D-B1D6-E345-8420-0F9A68BA683B}" type="presParOf" srcId="{7E37361A-A578-4438-A61B-191D8ABC4F66}" destId="{7423D71E-E5C3-F54C-AE39-276BF19EC40D}" srcOrd="5" destOrd="0" presId="urn:microsoft.com/office/officeart/2005/8/layout/lProcess2"/>
    <dgm:cxn modelId="{3E49C77A-1DCB-4DA0-809B-705B01C178F0}" type="presParOf" srcId="{7E37361A-A578-4438-A61B-191D8ABC4F66}" destId="{746DD393-AB3B-40F8-80DA-BCA4A30B9F26}" srcOrd="6" destOrd="0" presId="urn:microsoft.com/office/officeart/2005/8/layout/lProcess2"/>
    <dgm:cxn modelId="{143E3F2F-54CC-B242-B233-2CD1F009AC57}" type="presParOf" srcId="{7E37361A-A578-4438-A61B-191D8ABC4F66}" destId="{F8DBAE02-9B76-6C44-9171-53A866C6B2A8}" srcOrd="7" destOrd="0" presId="urn:microsoft.com/office/officeart/2005/8/layout/lProcess2"/>
    <dgm:cxn modelId="{5305BE9E-73BC-DF4C-84CA-0D32B7EDDA1E}" type="presParOf" srcId="{7E37361A-A578-4438-A61B-191D8ABC4F66}" destId="{B56FF270-1941-A14E-A40C-FBA2BF05BBEB}" srcOrd="8" destOrd="0" presId="urn:microsoft.com/office/officeart/2005/8/layout/lProcess2"/>
    <dgm:cxn modelId="{8D09FE21-46F5-B54A-A02F-8EC50BFECF2D}" type="presParOf" srcId="{7E37361A-A578-4438-A61B-191D8ABC4F66}" destId="{34BF3F56-C30B-0540-803C-8B2CBC5BCE4E}" srcOrd="9" destOrd="0" presId="urn:microsoft.com/office/officeart/2005/8/layout/lProcess2"/>
    <dgm:cxn modelId="{D49D7C8C-9BAB-0742-A65B-D34807A854C1}" type="presParOf" srcId="{7E37361A-A578-4438-A61B-191D8ABC4F66}" destId="{BCAEB101-6B57-2847-930F-2DB65BA715CB}" srcOrd="10" destOrd="0" presId="urn:microsoft.com/office/officeart/2005/8/layout/lProcess2"/>
    <dgm:cxn modelId="{525760DC-3957-4DD0-AF4B-5E86F034E88A}" type="presParOf" srcId="{F72CDD2D-83D4-43AA-983A-0DF4249E72E3}" destId="{B56DABE4-F7AB-4F0A-8854-474F8F1DF245}" srcOrd="5" destOrd="0" presId="urn:microsoft.com/office/officeart/2005/8/layout/lProcess2"/>
    <dgm:cxn modelId="{8868CF2B-5FA7-411E-B71F-4D62EC53E574}" type="presParOf" srcId="{F72CDD2D-83D4-43AA-983A-0DF4249E72E3}" destId="{DF221D90-9C7A-4F97-95F2-507D7789FB70}" srcOrd="6" destOrd="0" presId="urn:microsoft.com/office/officeart/2005/8/layout/lProcess2"/>
    <dgm:cxn modelId="{C0D6A266-F536-49F5-B5C5-67A36E021AF7}" type="presParOf" srcId="{DF221D90-9C7A-4F97-95F2-507D7789FB70}" destId="{F055861F-AA59-4BCD-A6D0-320F1154DD12}" srcOrd="0" destOrd="0" presId="urn:microsoft.com/office/officeart/2005/8/layout/lProcess2"/>
    <dgm:cxn modelId="{1BC5A42E-44BD-4923-BC1B-0723782FEB92}" type="presParOf" srcId="{DF221D90-9C7A-4F97-95F2-507D7789FB70}" destId="{7D4A87CF-D3F1-4B92-82E4-B1985D7CAE79}" srcOrd="1" destOrd="0" presId="urn:microsoft.com/office/officeart/2005/8/layout/lProcess2"/>
    <dgm:cxn modelId="{E18FAE17-3066-49E3-B5EE-DF3C8CB95A23}" type="presParOf" srcId="{DF221D90-9C7A-4F97-95F2-507D7789FB70}" destId="{40E32436-A88A-44EE-8E77-4583F1CF4B1C}" srcOrd="2" destOrd="0" presId="urn:microsoft.com/office/officeart/2005/8/layout/lProcess2"/>
    <dgm:cxn modelId="{B83EBE90-5AA1-4B46-A606-3D268B5F1AB4}" type="presParOf" srcId="{40E32436-A88A-44EE-8E77-4583F1CF4B1C}" destId="{1E1D67B5-ADF1-4BE5-B6C8-A839774D30CE}" srcOrd="0" destOrd="0" presId="urn:microsoft.com/office/officeart/2005/8/layout/lProcess2"/>
    <dgm:cxn modelId="{E7095D56-7A97-47F7-AC10-2C962012030E}" type="presParOf" srcId="{1E1D67B5-ADF1-4BE5-B6C8-A839774D30CE}" destId="{05E1A145-AD7C-40EA-BE77-77755BA2C7EB}" srcOrd="0" destOrd="0" presId="urn:microsoft.com/office/officeart/2005/8/layout/lProcess2"/>
    <dgm:cxn modelId="{333AEDF8-258A-46C4-97FE-CFF6DF18DBFF}" type="presParOf" srcId="{1E1D67B5-ADF1-4BE5-B6C8-A839774D30CE}" destId="{4007051A-F798-474A-A91E-9DF85AB0E57B}" srcOrd="1" destOrd="0" presId="urn:microsoft.com/office/officeart/2005/8/layout/lProcess2"/>
    <dgm:cxn modelId="{2AC6221A-F951-4A90-8F79-B82C20185AA8}" type="presParOf" srcId="{1E1D67B5-ADF1-4BE5-B6C8-A839774D30CE}" destId="{6F002E86-922D-438C-AC76-E1C34D811CAB}" srcOrd="2" destOrd="0" presId="urn:microsoft.com/office/officeart/2005/8/layout/lProcess2"/>
    <dgm:cxn modelId="{939F1161-B47D-40C5-BFBD-9558FE4F52CA}" type="presParOf" srcId="{1E1D67B5-ADF1-4BE5-B6C8-A839774D30CE}" destId="{27758B50-D266-46B1-8A73-F5F8E47F9D05}" srcOrd="3" destOrd="0" presId="urn:microsoft.com/office/officeart/2005/8/layout/lProcess2"/>
    <dgm:cxn modelId="{A363A986-65CE-479B-93BE-F7BD511D797E}" type="presParOf" srcId="{1E1D67B5-ADF1-4BE5-B6C8-A839774D30CE}" destId="{A935A600-5886-4F4F-909B-067D47BC13A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Program</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custT="1"/>
      <dgm:spPr/>
      <dgm:t>
        <a:bodyPr/>
        <a:lstStyle/>
        <a:p>
          <a:r>
            <a:rPr lang="en-US" sz="2600" dirty="0"/>
            <a:t>CARS</a:t>
          </a:r>
          <a:endParaRPr lang="en-US" sz="1800"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dirty="0"/>
            <a:t>Student subgroups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54F48A5D-1E26-44C8-B610-CD2B32D5777D}">
      <dgm:prSet phldrT="[Text]" custT="1"/>
      <dgm:spPr/>
      <dgm:t>
        <a:bodyPr/>
        <a:lstStyle/>
        <a:p>
          <a:r>
            <a:rPr lang="en-US" sz="2000"/>
            <a:t>Schoolwide </a:t>
          </a:r>
          <a:r>
            <a:rPr lang="en-US" sz="2000" dirty="0"/>
            <a:t>programs</a:t>
          </a:r>
          <a:endParaRPr lang="en-US" sz="1800" dirty="0"/>
        </a:p>
      </dgm:t>
    </dgm:pt>
    <dgm:pt modelId="{C8BA670A-9C2B-4165-AFA4-AA82C6743070}" type="parTrans" cxnId="{750C4F07-7A3A-4EB6-B0B6-A92A0283C726}">
      <dgm:prSet/>
      <dgm:spPr/>
      <dgm:t>
        <a:bodyPr/>
        <a:lstStyle/>
        <a:p>
          <a:endParaRPr lang="en-US"/>
        </a:p>
      </dgm:t>
    </dgm:pt>
    <dgm:pt modelId="{4BB9F099-0F61-45D0-AF45-BDA673ADA83B}" type="sibTrans" cxnId="{750C4F07-7A3A-4EB6-B0B6-A92A0283C726}">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2">
        <dgm:presLayoutVars>
          <dgm:bulletEnabled val="1"/>
        </dgm:presLayoutVars>
      </dgm:prSet>
      <dgm:spPr/>
    </dgm:pt>
    <dgm:pt modelId="{70C02715-898B-4AA0-8455-2B88EDE7B3E7}" type="pres">
      <dgm:prSet presAssocID="{66FB1CBF-F257-44BC-8A97-10FFA4FCD4A9}" presName="ellipse2" presStyleLbl="vennNode1" presStyleIdx="1" presStyleCnt="2" custLinFactNeighborX="417" custLinFactNeighborY="-834">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750C4F07-7A3A-4EB6-B0B6-A92A0283C726}" srcId="{95719C91-BC77-4667-BBE3-BB0937D72700}" destId="{54F48A5D-1E26-44C8-B610-CD2B32D5777D}" srcOrd="0" destOrd="0" parTransId="{C8BA670A-9C2B-4165-AFA4-AA82C6743070}" sibTransId="{4BB9F099-0F61-45D0-AF45-BDA673ADA83B}"/>
    <dgm:cxn modelId="{1513391E-E376-4603-A43A-DE2701705D9A}" type="presOf" srcId="{54F48A5D-1E26-44C8-B610-CD2B32D5777D}" destId="{70C02715-898B-4AA0-8455-2B88EDE7B3E7}" srcOrd="0" destOrd="1"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1EAA926C-4301-4D5F-8124-6888450B7C81}" srcId="{66FB1CBF-F257-44BC-8A97-10FFA4FCD4A9}" destId="{95719C91-BC77-4667-BBE3-BB0937D72700}" srcOrd="1" destOrd="0" parTransId="{E157DE10-A527-4424-9AB4-1F773F8AAFB0}" sibTransId="{4D307477-324E-4A71-BA14-656759948775}"/>
    <dgm:cxn modelId="{1D67309B-F5F0-4DED-9562-D4D94EB04E8A}" type="presOf" srcId="{95719C91-BC77-4667-BBE3-BB0937D72700}" destId="{70C02715-898B-4AA0-8455-2B88EDE7B3E7}" srcOrd="0" destOrd="0" presId="urn:microsoft.com/office/officeart/2005/8/layout/rings+Icon"/>
    <dgm:cxn modelId="{CF97D3A4-04FA-41B2-B00F-F821D68F872B}" type="presOf" srcId="{B81F49E0-D1AF-46E1-B5D9-35C7FB6AF7A6}" destId="{9BA29495-0766-41A3-8197-49B8EB89D48B}"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69B4889-B9A4-BC4C-AB29-EE7A3BEC3318}">
      <dgm:prSet/>
      <dgm:spPr>
        <a:solidFill>
          <a:schemeClr val="bg1">
            <a:alpha val="90000"/>
          </a:schemeClr>
        </a:solidFill>
      </dgm:spPr>
      <dgm:t>
        <a:bodyPr/>
        <a:lstStyle/>
        <a:p>
          <a:r>
            <a:rPr lang="en-US" dirty="0"/>
            <a:t>Program staff</a:t>
          </a:r>
        </a:p>
      </dgm:t>
    </dgm:pt>
    <dgm:pt modelId="{676EB8BC-7CE6-2349-BCD4-E415538F7983}" type="parTrans" cxnId="{D8A642C4-9C4F-DA40-AB29-CC7626D60F7A}">
      <dgm:prSet/>
      <dgm:spPr/>
      <dgm:t>
        <a:bodyPr/>
        <a:lstStyle/>
        <a:p>
          <a:endParaRPr lang="en-US"/>
        </a:p>
      </dgm:t>
    </dgm:pt>
    <dgm:pt modelId="{4D03778F-F0CC-BF42-A2BA-7D9C737CD18F}" type="sibTrans" cxnId="{D8A642C4-9C4F-DA40-AB29-CC7626D60F7A}">
      <dgm:prSet/>
      <dgm:spPr/>
      <dgm:t>
        <a:bodyPr/>
        <a:lstStyle/>
        <a:p>
          <a:endParaRPr lang="en-US"/>
        </a:p>
      </dgm:t>
    </dgm:pt>
    <dgm:pt modelId="{55EB534B-BA19-1F4F-B5D2-5E86D5A6B964}">
      <dgm:prSet/>
      <dgm:spPr>
        <a:solidFill>
          <a:schemeClr val="bg1">
            <a:alpha val="90000"/>
          </a:schemeClr>
        </a:solidFill>
      </dgm:spPr>
      <dgm:t>
        <a:bodyPr/>
        <a:lstStyle/>
        <a:p>
          <a:r>
            <a:rPr lang="en-US" dirty="0"/>
            <a:t>Site Administrators</a:t>
          </a:r>
        </a:p>
      </dgm:t>
    </dgm:pt>
    <dgm:pt modelId="{B6258624-889E-7140-8190-CE985D0694E3}" type="parTrans" cxnId="{A897EA44-E032-1444-AD3D-B7B3EFF7B2C7}">
      <dgm:prSet/>
      <dgm:spPr/>
      <dgm:t>
        <a:bodyPr/>
        <a:lstStyle/>
        <a:p>
          <a:endParaRPr lang="en-US"/>
        </a:p>
      </dgm:t>
    </dgm:pt>
    <dgm:pt modelId="{24E303D8-6D0F-FA4E-959D-F47635AE84DE}" type="sibTrans" cxnId="{A897EA44-E032-1444-AD3D-B7B3EFF7B2C7}">
      <dgm:prSet/>
      <dgm:spPr/>
      <dgm:t>
        <a:bodyPr/>
        <a:lstStyle/>
        <a:p>
          <a:endParaRPr lang="en-US"/>
        </a:p>
      </dgm:t>
    </dgm:pt>
    <dgm:pt modelId="{6BFE851B-56A4-D84E-9A5F-5343534E995E}">
      <dgm:prSet/>
      <dgm:spPr>
        <a:solidFill>
          <a:schemeClr val="bg1">
            <a:alpha val="90000"/>
          </a:schemeClr>
        </a:solidFill>
      </dgm:spPr>
      <dgm:t>
        <a:bodyPr/>
        <a:lstStyle/>
        <a:p>
          <a:r>
            <a:rPr lang="en-US" dirty="0"/>
            <a:t>Student System Support Staff</a:t>
          </a:r>
        </a:p>
      </dgm:t>
    </dgm:pt>
    <dgm:pt modelId="{E3F947DD-308A-BA4A-BC8F-3A07FE863E9E}" type="parTrans" cxnId="{898368D2-8974-5A41-89A7-A00938AE8596}">
      <dgm:prSet/>
      <dgm:spPr/>
      <dgm:t>
        <a:bodyPr/>
        <a:lstStyle/>
        <a:p>
          <a:endParaRPr lang="en-US"/>
        </a:p>
      </dgm:t>
    </dgm:pt>
    <dgm:pt modelId="{DAA0446B-3E95-6641-8851-EDAA989B9AC3}" type="sibTrans" cxnId="{898368D2-8974-5A41-89A7-A00938AE8596}">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653882B-20FF-C241-A78F-EF1B3E7EC51F}" type="presOf" srcId="{55EB534B-BA19-1F4F-B5D2-5E86D5A6B964}" destId="{E3E76491-8807-CA4F-8E4E-E290DDB1346B}" srcOrd="0" destOrd="2" presId="urn:microsoft.com/office/officeart/2005/8/layout/hList1"/>
    <dgm:cxn modelId="{A8A88A38-AA25-1844-A02F-D1B51E177F10}" type="presOf" srcId="{169B4889-B9A4-BC4C-AB29-EE7A3BEC3318}"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A897EA44-E032-1444-AD3D-B7B3EFF7B2C7}" srcId="{1BE9C294-65F6-CD4B-B340-6E77299D718E}" destId="{55EB534B-BA19-1F4F-B5D2-5E86D5A6B964}" srcOrd="2" destOrd="0" parTransId="{B6258624-889E-7140-8190-CE985D0694E3}" sibTransId="{24E303D8-6D0F-FA4E-959D-F47635AE84DE}"/>
    <dgm:cxn modelId="{F5BB767E-D419-3E4E-88FB-22A8CDFE1972}" type="presOf" srcId="{6BFE851B-56A4-D84E-9A5F-5343534E995E}" destId="{E3E76491-8807-CA4F-8E4E-E290DDB1346B}" srcOrd="0" destOrd="3"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8A642C4-9C4F-DA40-AB29-CC7626D60F7A}" srcId="{1BE9C294-65F6-CD4B-B340-6E77299D718E}" destId="{169B4889-B9A4-BC4C-AB29-EE7A3BEC3318}" srcOrd="1" destOrd="0" parTransId="{676EB8BC-7CE6-2349-BCD4-E415538F7983}" sibTransId="{4D03778F-F0CC-BF42-A2BA-7D9C737CD18F}"/>
    <dgm:cxn modelId="{898368D2-8974-5A41-89A7-A00938AE8596}" srcId="{1BE9C294-65F6-CD4B-B340-6E77299D718E}" destId="{6BFE851B-56A4-D84E-9A5F-5343534E995E}" srcOrd="3" destOrd="0" parTransId="{E3F947DD-308A-BA4A-BC8F-3A07FE863E9E}" sibTransId="{DAA0446B-3E95-6641-8851-EDAA989B9AC3}"/>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rgbClr val="00B0F0"/>
        </a:solidFill>
      </dgm:spPr>
      <dgm:t>
        <a:bodyPr/>
        <a:lstStyle/>
        <a:p>
          <a:r>
            <a:rPr lang="en-US" sz="1900" b="0" dirty="0"/>
            <a:t>Files Submitted</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dirty="0"/>
            <a:t>STUDENT PROGRAM (SPRG)</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31FD214A-237B-0F4A-AD67-839B56EC6C73}" type="presOf" srcId="{9E1D06A3-7CA2-7542-B955-5E14821E5E6E}" destId="{E4306441-07D9-2A45-BB70-402DDA20986F}" srcOrd="0" destOrd="0" presId="urn:microsoft.com/office/officeart/2005/8/layout/hList1"/>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chemeClr val="accent2"/>
        </a:solidFill>
      </dgm:spPr>
      <dgm:t>
        <a:bodyPr/>
        <a:lstStyle/>
        <a:p>
          <a:r>
            <a:rPr lang="en-US" sz="1900" b="0" dirty="0"/>
            <a:t>External Data</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dirty="0"/>
            <a:t>SCHOOLWIDE PROGRAM</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custLinFactY="31872" custLinFactNeighborX="-3197" custLinFactNeighborY="100000">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31FD214A-237B-0F4A-AD67-839B56EC6C73}" type="presOf" srcId="{9E1D06A3-7CA2-7542-B955-5E14821E5E6E}" destId="{E4306441-07D9-2A45-BB70-402DDA20986F}" srcOrd="0" destOrd="0" presId="urn:microsoft.com/office/officeart/2005/8/layout/hList1"/>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7B1EE247-00B8-487D-8179-23D496335152}">
      <dgm:prSet custT="1"/>
      <dgm:spPr>
        <a:ln>
          <a:solidFill>
            <a:srgbClr val="3DC1BD"/>
          </a:solidFill>
        </a:ln>
      </dgm:spPr>
      <dgm:t>
        <a:bodyPr/>
        <a:lstStyle/>
        <a:p>
          <a:r>
            <a:rPr lang="en-US" sz="1400" dirty="0">
              <a:hlinkClick xmlns:r="http://schemas.openxmlformats.org/officeDocument/2006/relationships" r:id="rId1"/>
            </a:rPr>
            <a:t>Program Participants - Count</a:t>
          </a:r>
          <a:endParaRPr lang="en-US" sz="1400"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1">
        <dgm:presLayoutVars>
          <dgm:chMax val="0"/>
          <dgm:chPref val="0"/>
          <dgm:bulletEnabled val="1"/>
        </dgm:presLayoutVars>
      </dgm:prSet>
      <dgm:spPr/>
    </dgm:pt>
    <dgm:pt modelId="{F05D16C9-FEC5-4D7F-9FCB-6AB2B74D505C}" type="pres">
      <dgm:prSet presAssocID="{B9516B90-F720-467C-9D0A-343B150499FC}" presName="parSh" presStyleLbl="node1" presStyleIdx="0" presStyleCnt="1" custScaleX="127887" custLinFactNeighborX="5402" custLinFactNeighborY="6838"/>
      <dgm:spPr>
        <a:xfrm>
          <a:off x="77600" y="59692"/>
          <a:ext cx="1813925" cy="648000"/>
        </a:xfrm>
        <a:prstGeom prst="roundRect">
          <a:avLst>
            <a:gd name="adj" fmla="val 10000"/>
          </a:avLst>
        </a:prstGeom>
      </dgm:spPr>
    </dgm:pt>
    <dgm:pt modelId="{C667CE1B-53A2-4AFA-95A9-F9BE5EBD9521}" type="pres">
      <dgm:prSet presAssocID="{B9516B90-F720-467C-9D0A-343B150499FC}" presName="desTx" presStyleLbl="fgAcc1" presStyleIdx="0" presStyleCnt="1" custScaleX="120482" custScaleY="54484" custLinFactNeighborX="-1023" custLinFactNeighborY="-33531">
        <dgm:presLayoutVars>
          <dgm:bulletEnabled val="1"/>
        </dgm:presLayoutVars>
      </dgm:prSet>
      <dgm:spPr/>
    </dgm:pt>
  </dgm:ptLst>
  <dgm:cxnLst>
    <dgm:cxn modelId="{1FD3C32A-0E2D-4B8E-AB33-0965254B8FF7}" type="presOf" srcId="{B9516B90-F720-467C-9D0A-343B150499FC}" destId="{F05D16C9-FEC5-4D7F-9FCB-6AB2B74D505C}" srcOrd="1"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1991D58-47D2-4699-B725-EF8F5415FDE0}" type="presOf" srcId="{5854CFED-34C8-49A9-840D-CFD044C71F75}" destId="{8B5F9423-134A-4820-A65A-B19E4B13B0BD}" srcOrd="0"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0525EBE-E9F8-4D84-9AAA-4A4E74E14120}" type="presOf" srcId="{B9516B90-F720-467C-9D0A-343B150499FC}" destId="{2CBA6453-F0F4-4714-9B81-BD2295A3BED5}"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chemeClr val="accent2"/>
        </a:solidFill>
        <a:ln>
          <a:solidFill>
            <a:schemeClr val="bg1"/>
          </a:solidFill>
        </a:ln>
        <a:effectLst>
          <a:outerShdw blurRad="63500" algn="ctr" rotWithShape="0">
            <a:prstClr val="black">
              <a:alpha val="40000"/>
            </a:prstClr>
          </a:outerShdw>
        </a:effectLst>
      </dgm:spPr>
      <dgm:t>
        <a:bodyPr/>
        <a:lstStyle/>
        <a:p>
          <a:r>
            <a:rPr lang="en-US" b="1">
              <a:solidFill>
                <a:schemeClr val="bg1"/>
              </a:solidFill>
            </a:rPr>
            <a:t>Report 5.2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dirty="0">
              <a:hlinkClick xmlns:r="http://schemas.openxmlformats.org/officeDocument/2006/relationships" r:id="rId1"/>
            </a:rPr>
            <a:t>Program Participants - NCLB Title I Part A Basic Targeted Education Services</a:t>
          </a:r>
          <a:r>
            <a:rPr lang="en-US" dirty="0"/>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400" b="1">
              <a:solidFill>
                <a:schemeClr val="bg1"/>
              </a:solidFill>
            </a:rPr>
            <a:t>Report 5.3</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r>
            <a:rPr lang="en-US" sz="1400" dirty="0">
              <a:hlinkClick xmlns:r="http://schemas.openxmlformats.org/officeDocument/2006/relationships" r:id="rId1"/>
            </a:rPr>
            <a:t>Program Participants - Count</a:t>
          </a:r>
          <a:endParaRPr lang="en-US" sz="1400" dirty="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custScaleY="55781" custLinFactNeighborX="-5142" custLinFactNeighborY="-23384">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Incidents</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dgm:spPr/>
      <dgm:t>
        <a:bodyPr/>
        <a:lstStyle/>
        <a:p>
          <a:r>
            <a:rPr lang="en-US" dirty="0"/>
            <a:t>Absence</a:t>
          </a:r>
          <a:r>
            <a:rPr lang="en-US" baseline="0" dirty="0"/>
            <a:t> Summary</a:t>
          </a:r>
          <a:endParaRPr lang="en-US"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91F233E3-4E25-4CF6-A61D-EF891D1ECD66}">
      <dgm:prSet phldrT="[Text]"/>
      <dgm:spPr/>
      <dgm:t>
        <a:bodyPr/>
        <a:lstStyle/>
        <a:p>
          <a:r>
            <a:rPr lang="en-US" dirty="0"/>
            <a:t>RFEP</a:t>
          </a:r>
        </a:p>
      </dgm:t>
    </dgm:pt>
    <dgm:pt modelId="{7D466C84-024A-4B4A-B845-73BC1A2428EC}" type="parTrans" cxnId="{CF00FF37-6145-4EE0-80B7-787011AC8ED7}">
      <dgm:prSet/>
      <dgm:spPr/>
      <dgm:t>
        <a:bodyPr/>
        <a:lstStyle/>
        <a:p>
          <a:endParaRPr lang="en-US"/>
        </a:p>
      </dgm:t>
    </dgm:pt>
    <dgm:pt modelId="{ECEB7776-FAAC-4A77-AB14-C6E1D65175FE}" type="sibTrans" cxnId="{CF00FF37-6145-4EE0-80B7-787011AC8ED7}">
      <dgm:prSet/>
      <dgm:spPr/>
      <dgm:t>
        <a:bodyPr/>
        <a:lstStyle/>
        <a:p>
          <a:endParaRPr lang="en-US"/>
        </a:p>
      </dgm:t>
    </dgm:pt>
    <dgm:pt modelId="{A11CEE9F-B2A6-47A5-A9F5-E7D8FFF95C93}">
      <dgm:prSet phldrT="[Text]"/>
      <dgm:spPr/>
      <dgm:t>
        <a:bodyPr/>
        <a:lstStyle/>
        <a:p>
          <a:r>
            <a:rPr lang="en-US" dirty="0"/>
            <a:t>Homeless</a:t>
          </a:r>
        </a:p>
      </dgm:t>
    </dgm:pt>
    <dgm:pt modelId="{E6BB4427-E3CA-41BC-A359-60BF0D0A7C3A}" type="parTrans" cxnId="{F8DD10F4-ED2C-4E4C-B8F2-36BD3D492622}">
      <dgm:prSet/>
      <dgm:spPr/>
      <dgm:t>
        <a:bodyPr/>
        <a:lstStyle/>
        <a:p>
          <a:endParaRPr lang="en-US"/>
        </a:p>
      </dgm:t>
    </dgm:pt>
    <dgm:pt modelId="{C50C0126-1733-48AD-A657-0352A33AF8D0}" type="sibTrans" cxnId="{F8DD10F4-ED2C-4E4C-B8F2-36BD3D492622}">
      <dgm:prSet/>
      <dgm:spPr/>
      <dgm:t>
        <a:bodyPr/>
        <a:lstStyle/>
        <a:p>
          <a:endParaRPr lang="en-US"/>
        </a:p>
      </dgm:t>
    </dgm:pt>
    <dgm:pt modelId="{81F1BBC8-7130-4526-871F-8CCE1F3EFB49}">
      <dgm:prSet phldrT="[Text]"/>
      <dgm:spPr/>
      <dgm:t>
        <a:bodyPr/>
        <a:lstStyle/>
        <a:p>
          <a:r>
            <a:rPr lang="en-US" dirty="0"/>
            <a:t>Cumulative Enrollment</a:t>
          </a:r>
        </a:p>
      </dgm:t>
    </dgm:pt>
    <dgm:pt modelId="{7E831ED2-D677-445D-A9B1-BEFDB80D0EE4}" type="parTrans" cxnId="{2A04770E-336C-485E-A076-E70E1F022430}">
      <dgm:prSet/>
      <dgm:spPr/>
      <dgm:t>
        <a:bodyPr/>
        <a:lstStyle/>
        <a:p>
          <a:endParaRPr lang="en-US"/>
        </a:p>
      </dgm:t>
    </dgm:pt>
    <dgm:pt modelId="{75849046-5A87-4D0A-823C-7C16041EF176}" type="sibTrans" cxnId="{2A04770E-336C-485E-A076-E70E1F022430}">
      <dgm:prSet/>
      <dgm:spPr/>
      <dgm:t>
        <a:bodyPr/>
        <a:lstStyle/>
        <a:p>
          <a:endParaRPr lang="en-US"/>
        </a:p>
      </dgm:t>
    </dgm:pt>
    <dgm:pt modelId="{53D3BB78-6AFB-4D8B-8A40-E3A89570240A}">
      <dgm:prSet phldrT="[Text]"/>
      <dgm:spPr/>
      <dgm:t>
        <a:bodyPr/>
        <a:lstStyle/>
        <a:p>
          <a:r>
            <a:rPr lang="en-US" dirty="0"/>
            <a:t>One Year Grads &amp; Completer</a:t>
          </a:r>
        </a:p>
      </dgm:t>
    </dgm:pt>
    <dgm:pt modelId="{77CCAE17-3B04-440C-B753-7A96E97B70C4}" type="parTrans" cxnId="{754CD36D-4D8D-4BF4-9E29-AE4943EC121C}">
      <dgm:prSet/>
      <dgm:spPr/>
      <dgm:t>
        <a:bodyPr/>
        <a:lstStyle/>
        <a:p>
          <a:endParaRPr lang="en-US"/>
        </a:p>
      </dgm:t>
    </dgm:pt>
    <dgm:pt modelId="{8866CEE3-E769-405D-8854-CB6C4F40D60C}" type="sibTrans" cxnId="{754CD36D-4D8D-4BF4-9E29-AE4943EC121C}">
      <dgm:prSet/>
      <dgm:spPr/>
      <dgm:t>
        <a:bodyPr/>
        <a:lstStyle/>
        <a:p>
          <a:endParaRPr lang="en-US"/>
        </a:p>
      </dgm:t>
    </dgm:pt>
    <dgm:pt modelId="{0BCAF10A-1721-41C4-89C6-EB6C7A8142D9}">
      <dgm:prSet/>
      <dgm:spPr/>
      <dgm:t>
        <a:bodyPr/>
        <a:lstStyle/>
        <a:p>
          <a:r>
            <a:rPr lang="en-US" dirty="0"/>
            <a:t>State Indicator</a:t>
          </a:r>
        </a:p>
      </dgm:t>
    </dgm:pt>
    <dgm:pt modelId="{39B53322-A2B7-4962-9E44-E03102C29DF5}" type="parTrans" cxnId="{25F23002-E4BA-45CD-8FF0-35E99FC80CF6}">
      <dgm:prSet/>
      <dgm:spPr/>
      <dgm:t>
        <a:bodyPr/>
        <a:lstStyle/>
        <a:p>
          <a:endParaRPr lang="en-US"/>
        </a:p>
      </dgm:t>
    </dgm:pt>
    <dgm:pt modelId="{B6C9C74C-6404-4E4D-A29E-C23B14167FDC}" type="sibTrans" cxnId="{25F23002-E4BA-45CD-8FF0-35E99FC80CF6}">
      <dgm:prSet/>
      <dgm:spPr/>
      <dgm:t>
        <a:bodyPr/>
        <a:lstStyle/>
        <a:p>
          <a:endParaRPr lang="en-US"/>
        </a:p>
      </dgm:t>
    </dgm:pt>
    <dgm:pt modelId="{944400B7-84F4-4799-B6DB-48CDF5269021}">
      <dgm:prSet/>
      <dgm:spPr/>
      <dgm:t>
        <a:bodyPr/>
        <a:lstStyle/>
        <a:p>
          <a:r>
            <a:rPr lang="en-US" dirty="0"/>
            <a:t>UMIRS</a:t>
          </a:r>
        </a:p>
      </dgm:t>
    </dgm:pt>
    <dgm:pt modelId="{A7D89E8C-CD06-4104-84D2-4E8760EA7184}" type="parTrans" cxnId="{44D4D687-5D11-4C49-857C-7C1B2BCD98B4}">
      <dgm:prSet/>
      <dgm:spPr/>
      <dgm:t>
        <a:bodyPr/>
        <a:lstStyle/>
        <a:p>
          <a:endParaRPr lang="en-US"/>
        </a:p>
      </dgm:t>
    </dgm:pt>
    <dgm:pt modelId="{49354744-7596-4508-9810-06AFD3059260}" type="sibTrans" cxnId="{44D4D687-5D11-4C49-857C-7C1B2BCD98B4}">
      <dgm:prSet/>
      <dgm:spPr/>
      <dgm:t>
        <a:bodyPr/>
        <a:lstStyle/>
        <a:p>
          <a:endParaRPr lang="en-US"/>
        </a:p>
      </dgm:t>
    </dgm:pt>
    <dgm:pt modelId="{AAC05A9B-4DFA-487E-B781-230E689BF8B2}">
      <dgm:prSet phldrT="[Text]"/>
      <dgm:spPr/>
      <dgm:t>
        <a:bodyPr/>
        <a:lstStyle/>
        <a:p>
          <a:r>
            <a:rPr lang="en-US" dirty="0"/>
            <a:t>Subgroup data</a:t>
          </a:r>
        </a:p>
      </dgm:t>
    </dgm:pt>
    <dgm:pt modelId="{14C6FE9E-9DC6-439C-8747-1CDAFAF27EA8}" type="parTrans" cxnId="{467E7E9D-560B-4B65-84B1-F3BAC8C5F1A7}">
      <dgm:prSet/>
      <dgm:spPr/>
      <dgm:t>
        <a:bodyPr/>
        <a:lstStyle/>
        <a:p>
          <a:endParaRPr lang="en-US"/>
        </a:p>
      </dgm:t>
    </dgm:pt>
    <dgm:pt modelId="{C1614705-5387-4A58-89D2-FA71CF81FCAB}" type="sibTrans" cxnId="{467E7E9D-560B-4B65-84B1-F3BAC8C5F1A7}">
      <dgm:prSet/>
      <dgm:spPr/>
      <dgm:t>
        <a:bodyPr/>
        <a:lstStyle/>
        <a:p>
          <a:endParaRPr lang="en-US"/>
        </a:p>
      </dgm:t>
    </dgm:pt>
    <dgm:pt modelId="{457C6AAB-F44E-4754-8CCD-7DDBB988BB2A}">
      <dgm:prSet phldrT="[Text]"/>
      <dgm:spPr/>
      <dgm:t>
        <a:bodyPr/>
        <a:lstStyle/>
        <a:p>
          <a:r>
            <a:rPr lang="en-US"/>
            <a:t>State </a:t>
          </a:r>
          <a:r>
            <a:rPr lang="en-US" dirty="0"/>
            <a:t>indicator</a:t>
          </a:r>
        </a:p>
      </dgm:t>
    </dgm:pt>
    <dgm:pt modelId="{09060A10-EF19-47A0-9BFE-57A0302B0252}" type="parTrans" cxnId="{CC418FBC-A532-46A6-B6A0-3CE105086048}">
      <dgm:prSet/>
      <dgm:spPr/>
      <dgm:t>
        <a:bodyPr/>
        <a:lstStyle/>
        <a:p>
          <a:endParaRPr lang="en-US"/>
        </a:p>
      </dgm:t>
    </dgm:pt>
    <dgm:pt modelId="{9C8434DC-32C4-4800-A2F3-15A2309129E6}" type="sibTrans" cxnId="{CC418FBC-A532-46A6-B6A0-3CE105086048}">
      <dgm:prSet/>
      <dgm:spPr/>
      <dgm:t>
        <a:bodyPr/>
        <a:lstStyle/>
        <a:p>
          <a:endParaRPr lang="en-US"/>
        </a:p>
      </dgm:t>
    </dgm:pt>
    <dgm:pt modelId="{3A56D064-1FFA-4C90-854D-F7BFA362C3CE}">
      <dgm:prSet phldrT="[Text]"/>
      <dgm:spPr/>
      <dgm:t>
        <a:bodyPr/>
        <a:lstStyle/>
        <a:p>
          <a:r>
            <a:rPr lang="en-US"/>
            <a:t>DASS</a:t>
          </a:r>
          <a:endParaRPr lang="en-US" dirty="0"/>
        </a:p>
      </dgm:t>
    </dgm:pt>
    <dgm:pt modelId="{3936E207-9D02-44B6-A85B-DAD629B2D6D2}" type="parTrans" cxnId="{42992D93-E5E8-4A1E-B8B5-A9D78F392E94}">
      <dgm:prSet/>
      <dgm:spPr/>
      <dgm:t>
        <a:bodyPr/>
        <a:lstStyle/>
        <a:p>
          <a:endParaRPr lang="en-US"/>
        </a:p>
      </dgm:t>
    </dgm:pt>
    <dgm:pt modelId="{419871B0-1DA5-4703-AB85-ECFBD5A33285}" type="sibTrans" cxnId="{42992D93-E5E8-4A1E-B8B5-A9D78F392E94}">
      <dgm:prSet/>
      <dgm:spPr/>
      <dgm:t>
        <a:bodyPr/>
        <a:lstStyle/>
        <a:p>
          <a:endParaRPr lang="en-US"/>
        </a:p>
      </dgm:t>
    </dgm:pt>
    <dgm:pt modelId="{A273705F-7A9C-432B-894A-2693D137A72D}">
      <dgm:prSet phldrT="[Text]"/>
      <dgm:spPr/>
      <dgm:t>
        <a:bodyPr/>
        <a:lstStyle/>
        <a:p>
          <a:r>
            <a:rPr lang="en-US" dirty="0"/>
            <a:t>Suspension Rate</a:t>
          </a:r>
        </a:p>
      </dgm:t>
    </dgm:pt>
    <dgm:pt modelId="{A89E81E1-9AEE-4EAD-AFAF-32429668E298}" type="parTrans" cxnId="{562056CD-08BC-4571-9804-69758E6A736A}">
      <dgm:prSet/>
      <dgm:spPr/>
      <dgm:t>
        <a:bodyPr/>
        <a:lstStyle/>
        <a:p>
          <a:endParaRPr lang="en-US"/>
        </a:p>
      </dgm:t>
    </dgm:pt>
    <dgm:pt modelId="{44A0C6E0-4406-4B86-B039-1B3E6BC5628C}" type="sibTrans" cxnId="{562056CD-08BC-4571-9804-69758E6A736A}">
      <dgm:prSet/>
      <dgm:spPr/>
      <dgm:t>
        <a:bodyPr/>
        <a:lstStyle/>
        <a:p>
          <a:endParaRPr lang="en-US"/>
        </a:p>
      </dgm:t>
    </dgm:pt>
    <dgm:pt modelId="{2CB7B67B-ABF2-40D1-9881-CC6CFAA66211}">
      <dgm:prSet phldrT="[Text]"/>
      <dgm:spPr/>
      <dgm:t>
        <a:bodyPr/>
        <a:lstStyle/>
        <a:p>
          <a:r>
            <a:rPr lang="en-US" dirty="0"/>
            <a:t>Absenteeism Rate</a:t>
          </a:r>
        </a:p>
      </dgm:t>
    </dgm:pt>
    <dgm:pt modelId="{589E2D09-463A-45E4-B1E7-7EF8590E27C1}" type="parTrans" cxnId="{DADD8769-EDA9-482C-A34C-3244D3551227}">
      <dgm:prSet/>
      <dgm:spPr/>
      <dgm:t>
        <a:bodyPr/>
        <a:lstStyle/>
        <a:p>
          <a:endParaRPr lang="en-US"/>
        </a:p>
      </dgm:t>
    </dgm:pt>
    <dgm:pt modelId="{8377A2AA-5CB2-4673-A59B-7520EC258FA2}" type="sibTrans" cxnId="{DADD8769-EDA9-482C-A34C-3244D3551227}">
      <dgm:prSet/>
      <dgm:spPr/>
      <dgm:t>
        <a:bodyPr/>
        <a:lstStyle/>
        <a:p>
          <a:endParaRPr lang="en-US"/>
        </a:p>
      </dgm:t>
    </dgm:pt>
    <dgm:pt modelId="{4DE4DB57-05EC-499E-87F9-0E2B11F891F0}">
      <dgm:prSet phldrT="[Text]"/>
      <dgm:spPr/>
      <dgm:t>
        <a:bodyPr/>
        <a:lstStyle/>
        <a:p>
          <a:r>
            <a:rPr lang="en-US" dirty="0"/>
            <a:t>Subgroup Data</a:t>
          </a:r>
        </a:p>
      </dgm:t>
    </dgm:pt>
    <dgm:pt modelId="{692A199F-C62E-4545-B1C8-4868E9DF3411}" type="parTrans" cxnId="{D0988D84-9B38-480F-9949-681B9372B084}">
      <dgm:prSet/>
      <dgm:spPr/>
      <dgm:t>
        <a:bodyPr/>
        <a:lstStyle/>
        <a:p>
          <a:endParaRPr lang="en-US"/>
        </a:p>
      </dgm:t>
    </dgm:pt>
    <dgm:pt modelId="{E37A356C-5491-4520-A62D-C3F9ED88301D}" type="sibTrans" cxnId="{D0988D84-9B38-480F-9949-681B9372B084}">
      <dgm:prSet/>
      <dgm:spPr/>
      <dgm:t>
        <a:bodyPr/>
        <a:lstStyle/>
        <a:p>
          <a:endParaRPr lang="en-US"/>
        </a:p>
      </dgm:t>
    </dgm:pt>
    <dgm:pt modelId="{D30F543D-F336-4784-AB40-1976E4401997}">
      <dgm:prSet/>
      <dgm:spPr/>
      <dgm:t>
        <a:bodyPr/>
        <a:lstStyle/>
        <a:p>
          <a:r>
            <a:rPr lang="en-US" dirty="0"/>
            <a:t>IDEA</a:t>
          </a:r>
        </a:p>
      </dgm:t>
    </dgm:pt>
    <dgm:pt modelId="{A1D1EF4D-76D9-4B05-BB34-5193FE83A169}" type="parTrans" cxnId="{EA72A19D-F724-40DC-90F7-39AB3195E373}">
      <dgm:prSet/>
      <dgm:spPr/>
      <dgm:t>
        <a:bodyPr/>
        <a:lstStyle/>
        <a:p>
          <a:endParaRPr lang="en-US"/>
        </a:p>
      </dgm:t>
    </dgm:pt>
    <dgm:pt modelId="{F62DB3E7-EF29-43EC-B196-22A02CCEBE58}" type="sibTrans" cxnId="{EA72A19D-F724-40DC-90F7-39AB3195E373}">
      <dgm:prSet/>
      <dgm:spPr/>
      <dgm:t>
        <a:bodyPr/>
        <a:lstStyle/>
        <a:p>
          <a:endParaRPr lang="en-US"/>
        </a:p>
      </dgm:t>
    </dgm:pt>
    <dgm:pt modelId="{DD0187A4-6C18-461B-8B64-B64C60372D57}">
      <dgm:prSet phldrT="[Text]"/>
      <dgm:spPr/>
      <dgm:t>
        <a:bodyPr/>
        <a:lstStyle/>
        <a:p>
          <a:r>
            <a:rPr lang="en-US" dirty="0"/>
            <a:t>Stability Report</a:t>
          </a:r>
        </a:p>
      </dgm:t>
    </dgm:pt>
    <dgm:pt modelId="{DD46A909-3B01-45A6-A1AA-C516BAA5C25B}" type="parTrans" cxnId="{EAE52670-DEC5-4649-9113-F0CFDC200CB9}">
      <dgm:prSet/>
      <dgm:spPr/>
      <dgm:t>
        <a:bodyPr/>
        <a:lstStyle/>
        <a:p>
          <a:endParaRPr lang="en-US"/>
        </a:p>
      </dgm:t>
    </dgm:pt>
    <dgm:pt modelId="{D5D18861-32D7-4C71-ACC4-16B0C201C9CE}" type="sibTrans" cxnId="{EAE52670-DEC5-4649-9113-F0CFDC200CB9}">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6" custLinFactNeighborX="-2863" custLinFactNeighborY="-3709">
        <dgm:presLayoutVars>
          <dgm:bulletEnabled val="1"/>
        </dgm:presLayoutVars>
      </dgm:prSet>
      <dgm:spPr/>
    </dgm:pt>
    <dgm:pt modelId="{70C02715-898B-4AA0-8455-2B88EDE7B3E7}" type="pres">
      <dgm:prSet presAssocID="{66FB1CBF-F257-44BC-8A97-10FFA4FCD4A9}" presName="ellipse2" presStyleLbl="vennNode1" presStyleIdx="1" presStyleCnt="6" custLinFactNeighborX="417" custLinFactNeighborY="-834">
        <dgm:presLayoutVars>
          <dgm:bulletEnabled val="1"/>
        </dgm:presLayoutVars>
      </dgm:prSet>
      <dgm:spPr/>
    </dgm:pt>
    <dgm:pt modelId="{6A577DF4-55AD-49B0-AB81-FBDCF1EF6B6A}" type="pres">
      <dgm:prSet presAssocID="{66FB1CBF-F257-44BC-8A97-10FFA4FCD4A9}" presName="ellipse3" presStyleLbl="vennNode1" presStyleIdx="2" presStyleCnt="6">
        <dgm:presLayoutVars>
          <dgm:bulletEnabled val="1"/>
        </dgm:presLayoutVars>
      </dgm:prSet>
      <dgm:spPr/>
    </dgm:pt>
    <dgm:pt modelId="{F4A767CE-10D8-498C-B14D-BEA961189979}" type="pres">
      <dgm:prSet presAssocID="{66FB1CBF-F257-44BC-8A97-10FFA4FCD4A9}" presName="ellipse4" presStyleLbl="vennNode1" presStyleIdx="3" presStyleCnt="6">
        <dgm:presLayoutVars>
          <dgm:bulletEnabled val="1"/>
        </dgm:presLayoutVars>
      </dgm:prSet>
      <dgm:spPr/>
    </dgm:pt>
    <dgm:pt modelId="{26A6F7E2-6850-46DA-8175-6072897FAA99}" type="pres">
      <dgm:prSet presAssocID="{66FB1CBF-F257-44BC-8A97-10FFA4FCD4A9}" presName="ellipse5" presStyleLbl="vennNode1" presStyleIdx="4" presStyleCnt="6">
        <dgm:presLayoutVars>
          <dgm:bulletEnabled val="1"/>
        </dgm:presLayoutVars>
      </dgm:prSet>
      <dgm:spPr/>
    </dgm:pt>
    <dgm:pt modelId="{AD6AE3D3-F6D7-483C-93E3-1A5F013C1BED}" type="pres">
      <dgm:prSet presAssocID="{66FB1CBF-F257-44BC-8A97-10FFA4FCD4A9}" presName="ellipse6" presStyleLbl="vennNode1" presStyleIdx="5" presStyleCnt="6">
        <dgm:presLayoutVars>
          <dgm:bulletEnabled val="1"/>
        </dgm:presLayoutVars>
      </dgm:prSet>
      <dgm:spPr/>
    </dgm:pt>
  </dgm:ptLst>
  <dgm:cxnLst>
    <dgm:cxn modelId="{25F23002-E4BA-45CD-8FF0-35E99FC80CF6}" srcId="{F355208C-E6E1-42AD-91BD-81D1298C3F01}" destId="{0BCAF10A-1721-41C4-89C6-EB6C7A8142D9}" srcOrd="0" destOrd="0" parTransId="{39B53322-A2B7-4962-9E44-E03102C29DF5}" sibTransId="{B6C9C74C-6404-4E4D-A29E-C23B14167FDC}"/>
    <dgm:cxn modelId="{F1169A02-7260-496C-BE64-8D6032304E2F}" type="presOf" srcId="{D30F543D-F336-4784-AB40-1976E4401997}" destId="{9BA29495-0766-41A3-8197-49B8EB89D48B}" srcOrd="0" destOrd="3" presId="urn:microsoft.com/office/officeart/2005/8/layout/rings+Icon"/>
    <dgm:cxn modelId="{A6DC8D05-43E1-4A4F-A421-F9A8C5DC236A}" type="presOf" srcId="{66FB1CBF-F257-44BC-8A97-10FFA4FCD4A9}" destId="{0F65BD0F-B806-4DF1-A924-D32B877589EB}" srcOrd="0" destOrd="0" presId="urn:microsoft.com/office/officeart/2005/8/layout/rings+Icon"/>
    <dgm:cxn modelId="{2A04770E-336C-485E-A076-E70E1F022430}" srcId="{66FB1CBF-F257-44BC-8A97-10FFA4FCD4A9}" destId="{81F1BBC8-7130-4526-871F-8CCE1F3EFB49}" srcOrd="4" destOrd="0" parTransId="{7E831ED2-D677-445D-A9B1-BEFDB80D0EE4}" sibTransId="{75849046-5A87-4D0A-823C-7C16041EF176}"/>
    <dgm:cxn modelId="{EB442D10-6A0B-4A7D-BDEB-0E6C4DB2B1A9}" type="presOf" srcId="{DD0187A4-6C18-461B-8B64-B64C60372D57}" destId="{6A577DF4-55AD-49B0-AB81-FBDCF1EF6B6A}" srcOrd="0" destOrd="2" presId="urn:microsoft.com/office/officeart/2005/8/layout/rings+Icon"/>
    <dgm:cxn modelId="{BF38F01B-1F8E-4051-86BD-74398B8E6BB4}" type="presOf" srcId="{944400B7-84F4-4799-B6DB-48CDF5269021}" destId="{9BA29495-0766-41A3-8197-49B8EB89D48B}" srcOrd="0" destOrd="2" presId="urn:microsoft.com/office/officeart/2005/8/layout/rings+Icon"/>
    <dgm:cxn modelId="{05711D24-EE1C-46AD-9AA8-EFF91F8E2F5F}" type="presOf" srcId="{81F1BBC8-7130-4526-871F-8CCE1F3EFB49}" destId="{26A6F7E2-6850-46DA-8175-6072897FAA99}"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AAD4742F-F7F8-416E-B574-DACA0544D69B}" type="presOf" srcId="{2CB7B67B-ABF2-40D1-9881-CC6CFAA66211}" destId="{26A6F7E2-6850-46DA-8175-6072897FAA99}" srcOrd="0" destOrd="2" presId="urn:microsoft.com/office/officeart/2005/8/layout/rings+Icon"/>
    <dgm:cxn modelId="{6DAAFB32-ABC5-4475-8760-E530A3EF5F2B}" type="presOf" srcId="{53D3BB78-6AFB-4D8B-8A40-E3A89570240A}" destId="{AD6AE3D3-F6D7-483C-93E3-1A5F013C1BED}" srcOrd="0" destOrd="0" presId="urn:microsoft.com/office/officeart/2005/8/layout/rings+Icon"/>
    <dgm:cxn modelId="{CF00FF37-6145-4EE0-80B7-787011AC8ED7}" srcId="{66FB1CBF-F257-44BC-8A97-10FFA4FCD4A9}" destId="{91F233E3-4E25-4CF6-A61D-EF891D1ECD66}" srcOrd="3" destOrd="0" parTransId="{7D466C84-024A-4B4A-B845-73BC1A2428EC}" sibTransId="{ECEB7776-FAAC-4A77-AB14-C6E1D65175FE}"/>
    <dgm:cxn modelId="{95660346-BA86-4164-AA95-CE947EE9E588}" type="presOf" srcId="{A273705F-7A9C-432B-894A-2693D137A72D}" destId="{26A6F7E2-6850-46DA-8175-6072897FAA99}" srcOrd="0" destOrd="1" presId="urn:microsoft.com/office/officeart/2005/8/layout/rings+Icon"/>
    <dgm:cxn modelId="{9AFD1846-6AC9-4EDB-999E-239DCE45AB62}" type="presOf" srcId="{A11CEE9F-B2A6-47A5-A9F5-E7D8FFF95C93}" destId="{6A577DF4-55AD-49B0-AB81-FBDCF1EF6B6A}" srcOrd="0" destOrd="0" presId="urn:microsoft.com/office/officeart/2005/8/layout/rings+Icon"/>
    <dgm:cxn modelId="{DADD8769-EDA9-482C-A34C-3244D3551227}" srcId="{81F1BBC8-7130-4526-871F-8CCE1F3EFB49}" destId="{2CB7B67B-ABF2-40D1-9881-CC6CFAA66211}" srcOrd="1" destOrd="0" parTransId="{589E2D09-463A-45E4-B1E7-7EF8590E27C1}" sibTransId="{8377A2AA-5CB2-4673-A59B-7520EC258FA2}"/>
    <dgm:cxn modelId="{1EAA926C-4301-4D5F-8124-6888450B7C81}" srcId="{66FB1CBF-F257-44BC-8A97-10FFA4FCD4A9}" destId="{95719C91-BC77-4667-BBE3-BB0937D72700}" srcOrd="1" destOrd="0" parTransId="{E157DE10-A527-4424-9AB4-1F773F8AAFB0}" sibTransId="{4D307477-324E-4A71-BA14-656759948775}"/>
    <dgm:cxn modelId="{A7D89C6D-AC09-44DC-8457-00348B19F769}" type="presOf" srcId="{91F233E3-4E25-4CF6-A61D-EF891D1ECD66}" destId="{F4A767CE-10D8-498C-B14D-BEA961189979}" srcOrd="0" destOrd="0" presId="urn:microsoft.com/office/officeart/2005/8/layout/rings+Icon"/>
    <dgm:cxn modelId="{754CD36D-4D8D-4BF4-9E29-AE4943EC121C}" srcId="{66FB1CBF-F257-44BC-8A97-10FFA4FCD4A9}" destId="{53D3BB78-6AFB-4D8B-8A40-E3A89570240A}" srcOrd="5" destOrd="0" parTransId="{77CCAE17-3B04-440C-B753-7A96E97B70C4}" sibTransId="{8866CEE3-E769-405D-8854-CB6C4F40D60C}"/>
    <dgm:cxn modelId="{EAE52670-DEC5-4649-9113-F0CFDC200CB9}" srcId="{A11CEE9F-B2A6-47A5-A9F5-E7D8FFF95C93}" destId="{DD0187A4-6C18-461B-8B64-B64C60372D57}" srcOrd="1" destOrd="0" parTransId="{DD46A909-3B01-45A6-A1AA-C516BAA5C25B}" sibTransId="{D5D18861-32D7-4C71-ACC4-16B0C201C9CE}"/>
    <dgm:cxn modelId="{D0988D84-9B38-480F-9949-681B9372B084}" srcId="{91F233E3-4E25-4CF6-A61D-EF891D1ECD66}" destId="{4DE4DB57-05EC-499E-87F9-0E2B11F891F0}" srcOrd="0" destOrd="0" parTransId="{692A199F-C62E-4545-B1C8-4868E9DF3411}" sibTransId="{E37A356C-5491-4520-A62D-C3F9ED88301D}"/>
    <dgm:cxn modelId="{7523FF86-3E98-4629-96CC-A20493922B2D}" type="presOf" srcId="{4DE4DB57-05EC-499E-87F9-0E2B11F891F0}" destId="{F4A767CE-10D8-498C-B14D-BEA961189979}" srcOrd="0" destOrd="1" presId="urn:microsoft.com/office/officeart/2005/8/layout/rings+Icon"/>
    <dgm:cxn modelId="{44D4D687-5D11-4C49-857C-7C1B2BCD98B4}" srcId="{F355208C-E6E1-42AD-91BD-81D1298C3F01}" destId="{944400B7-84F4-4799-B6DB-48CDF5269021}" srcOrd="1" destOrd="0" parTransId="{A7D89E8C-CD06-4104-84D2-4E8760EA7184}" sibTransId="{49354744-7596-4508-9810-06AFD3059260}"/>
    <dgm:cxn modelId="{42992D93-E5E8-4A1E-B8B5-A9D78F392E94}" srcId="{53D3BB78-6AFB-4D8B-8A40-E3A89570240A}" destId="{3A56D064-1FFA-4C90-854D-F7BFA362C3CE}" srcOrd="0" destOrd="0" parTransId="{3936E207-9D02-44B6-A85B-DAD629B2D6D2}" sibTransId="{419871B0-1DA5-4703-AB85-ECFBD5A33285}"/>
    <dgm:cxn modelId="{60F47197-3B5C-4C8A-A666-4B115CFFD994}" type="presOf" srcId="{AAC05A9B-4DFA-487E-B781-230E689BF8B2}" destId="{6A577DF4-55AD-49B0-AB81-FBDCF1EF6B6A}" srcOrd="0" destOrd="1" presId="urn:microsoft.com/office/officeart/2005/8/layout/rings+Icon"/>
    <dgm:cxn modelId="{467E7E9D-560B-4B65-84B1-F3BAC8C5F1A7}" srcId="{A11CEE9F-B2A6-47A5-A9F5-E7D8FFF95C93}" destId="{AAC05A9B-4DFA-487E-B781-230E689BF8B2}" srcOrd="0" destOrd="0" parTransId="{14C6FE9E-9DC6-439C-8747-1CDAFAF27EA8}" sibTransId="{C1614705-5387-4A58-89D2-FA71CF81FCAB}"/>
    <dgm:cxn modelId="{EA72A19D-F724-40DC-90F7-39AB3195E373}" srcId="{F355208C-E6E1-42AD-91BD-81D1298C3F01}" destId="{D30F543D-F336-4784-AB40-1976E4401997}" srcOrd="2" destOrd="0" parTransId="{A1D1EF4D-76D9-4B05-BB34-5193FE83A169}" sibTransId="{F62DB3E7-EF29-43EC-B196-22A02CCEBE58}"/>
    <dgm:cxn modelId="{82F3DCA5-7E40-4592-93EA-7380ABE3966C}" type="presOf" srcId="{95719C91-BC77-4667-BBE3-BB0937D72700}" destId="{70C02715-898B-4AA0-8455-2B88EDE7B3E7}" srcOrd="0" destOrd="0" presId="urn:microsoft.com/office/officeart/2005/8/layout/rings+Icon"/>
    <dgm:cxn modelId="{CDE5C5BA-1E0F-4589-A5DB-22C9CA8300D7}" type="presOf" srcId="{3A56D064-1FFA-4C90-854D-F7BFA362C3CE}" destId="{AD6AE3D3-F6D7-483C-93E3-1A5F013C1BED}" srcOrd="0" destOrd="1" presId="urn:microsoft.com/office/officeart/2005/8/layout/rings+Icon"/>
    <dgm:cxn modelId="{CC418FBC-A532-46A6-B6A0-3CE105086048}" srcId="{95719C91-BC77-4667-BBE3-BB0937D72700}" destId="{457C6AAB-F44E-4754-8CCD-7DDBB988BB2A}" srcOrd="0" destOrd="0" parTransId="{09060A10-EF19-47A0-9BFE-57A0302B0252}" sibTransId="{9C8434DC-32C4-4800-A2F3-15A2309129E6}"/>
    <dgm:cxn modelId="{562056CD-08BC-4571-9804-69758E6A736A}" srcId="{81F1BBC8-7130-4526-871F-8CCE1F3EFB49}" destId="{A273705F-7A9C-432B-894A-2693D137A72D}" srcOrd="0" destOrd="0" parTransId="{A89E81E1-9AEE-4EAD-AFAF-32429668E298}" sibTransId="{44A0C6E0-4406-4B86-B039-1B3E6BC5628C}"/>
    <dgm:cxn modelId="{77E031ED-82F9-4617-85B9-46F318A3D654}" type="presOf" srcId="{F355208C-E6E1-42AD-91BD-81D1298C3F01}" destId="{9BA29495-0766-41A3-8197-49B8EB89D48B}" srcOrd="0" destOrd="0" presId="urn:microsoft.com/office/officeart/2005/8/layout/rings+Icon"/>
    <dgm:cxn modelId="{183F29F3-8DA6-405C-85AD-9502FE4421AB}" type="presOf" srcId="{457C6AAB-F44E-4754-8CCD-7DDBB988BB2A}" destId="{70C02715-898B-4AA0-8455-2B88EDE7B3E7}" srcOrd="0" destOrd="1" presId="urn:microsoft.com/office/officeart/2005/8/layout/rings+Icon"/>
    <dgm:cxn modelId="{2736A2F3-C62E-425A-A6B9-849E4B2FB332}" type="presOf" srcId="{0BCAF10A-1721-41C4-89C6-EB6C7A8142D9}" destId="{9BA29495-0766-41A3-8197-49B8EB89D48B}" srcOrd="0" destOrd="1" presId="urn:microsoft.com/office/officeart/2005/8/layout/rings+Icon"/>
    <dgm:cxn modelId="{F8DD10F4-ED2C-4E4C-B8F2-36BD3D492622}" srcId="{66FB1CBF-F257-44BC-8A97-10FFA4FCD4A9}" destId="{A11CEE9F-B2A6-47A5-A9F5-E7D8FFF95C93}" srcOrd="2" destOrd="0" parTransId="{E6BB4427-E3CA-41BC-A359-60BF0D0A7C3A}" sibTransId="{C50C0126-1733-48AD-A657-0352A33AF8D0}"/>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 modelId="{2DAAB8AD-9293-43E1-B8FA-FB8EF33E8259}" type="presParOf" srcId="{0F65BD0F-B806-4DF1-A924-D32B877589EB}" destId="{F4A767CE-10D8-498C-B14D-BEA961189979}" srcOrd="3" destOrd="0" presId="urn:microsoft.com/office/officeart/2005/8/layout/rings+Icon"/>
    <dgm:cxn modelId="{E54D658D-1F40-4CB2-8527-87AB98EDED6F}" type="presParOf" srcId="{0F65BD0F-B806-4DF1-A924-D32B877589EB}" destId="{26A6F7E2-6850-46DA-8175-6072897FAA99}" srcOrd="4" destOrd="0" presId="urn:microsoft.com/office/officeart/2005/8/layout/rings+Icon"/>
    <dgm:cxn modelId="{EECF655B-3DBA-41CA-806B-500984EE5061}" type="presParOf" srcId="{0F65BD0F-B806-4DF1-A924-D32B877589EB}" destId="{AD6AE3D3-F6D7-483C-93E3-1A5F013C1BED}"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C92851-4512-483E-BAF9-883281A99081}"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473D03E6-467A-41C1-AAC7-00352168D449}">
      <dgm:prSet/>
      <dgm:spPr>
        <a:effectLst>
          <a:outerShdw blurRad="63500" sx="102000" sy="102000" algn="ctr" rotWithShape="0">
            <a:prstClr val="black">
              <a:alpha val="40000"/>
            </a:prstClr>
          </a:outerShdw>
        </a:effectLst>
      </dgm:spPr>
      <dgm:t>
        <a:bodyPr/>
        <a:lstStyle/>
        <a:p>
          <a:r>
            <a:rPr lang="en-US" b="1" dirty="0"/>
            <a:t>EOY 1 &amp; 2 has ONE level of approval</a:t>
          </a:r>
          <a:endParaRPr lang="en-US" dirty="0"/>
        </a:p>
      </dgm:t>
    </dgm:pt>
    <dgm:pt modelId="{E7291854-0691-471E-B745-F77CA5C846E4}" type="parTrans" cxnId="{9881BD6C-8385-476C-AB41-7E57C70A02C7}">
      <dgm:prSet/>
      <dgm:spPr/>
      <dgm:t>
        <a:bodyPr/>
        <a:lstStyle/>
        <a:p>
          <a:endParaRPr lang="en-US"/>
        </a:p>
      </dgm:t>
    </dgm:pt>
    <dgm:pt modelId="{0F0E7D3F-95D7-4620-971A-6DC583CE555A}" type="sibTrans" cxnId="{9881BD6C-8385-476C-AB41-7E57C70A02C7}">
      <dgm:prSet/>
      <dgm:spPr/>
      <dgm:t>
        <a:bodyPr/>
        <a:lstStyle/>
        <a:p>
          <a:endParaRPr lang="en-US"/>
        </a:p>
      </dgm:t>
    </dgm:pt>
    <dgm:pt modelId="{4726F970-96D5-4645-9988-1AC38AF960B0}" type="pres">
      <dgm:prSet presAssocID="{B5C92851-4512-483E-BAF9-883281A99081}" presName="linearFlow" presStyleCnt="0">
        <dgm:presLayoutVars>
          <dgm:dir/>
          <dgm:resizeHandles val="exact"/>
        </dgm:presLayoutVars>
      </dgm:prSet>
      <dgm:spPr/>
    </dgm:pt>
    <dgm:pt modelId="{7D540006-4732-44BD-B232-646DFD02100F}" type="pres">
      <dgm:prSet presAssocID="{473D03E6-467A-41C1-AAC7-00352168D449}" presName="composite" presStyleCnt="0"/>
      <dgm:spPr/>
    </dgm:pt>
    <dgm:pt modelId="{AEC81C65-804C-42C6-BE83-2A792F216421}" type="pres">
      <dgm:prSet presAssocID="{473D03E6-467A-41C1-AAC7-00352168D449}"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Thumbs up sign with solid fill"/>
        </a:ext>
      </dgm:extLst>
    </dgm:pt>
    <dgm:pt modelId="{63081224-451D-4F5D-BD81-9523DCC8BFDF}" type="pres">
      <dgm:prSet presAssocID="{473D03E6-467A-41C1-AAC7-00352168D449}" presName="txShp" presStyleLbl="node1" presStyleIdx="0" presStyleCnt="1">
        <dgm:presLayoutVars>
          <dgm:bulletEnabled val="1"/>
        </dgm:presLayoutVars>
      </dgm:prSet>
      <dgm:spPr/>
    </dgm:pt>
  </dgm:ptLst>
  <dgm:cxnLst>
    <dgm:cxn modelId="{4DED7336-D372-4D79-B9F6-63237C9E8786}" type="presOf" srcId="{B5C92851-4512-483E-BAF9-883281A99081}" destId="{4726F970-96D5-4645-9988-1AC38AF960B0}" srcOrd="0" destOrd="0" presId="urn:microsoft.com/office/officeart/2005/8/layout/vList3"/>
    <dgm:cxn modelId="{2A1B1C3E-C05D-4C8B-8107-88D1677BA6AC}" type="presOf" srcId="{473D03E6-467A-41C1-AAC7-00352168D449}" destId="{63081224-451D-4F5D-BD81-9523DCC8BFDF}" srcOrd="0" destOrd="0" presId="urn:microsoft.com/office/officeart/2005/8/layout/vList3"/>
    <dgm:cxn modelId="{9881BD6C-8385-476C-AB41-7E57C70A02C7}" srcId="{B5C92851-4512-483E-BAF9-883281A99081}" destId="{473D03E6-467A-41C1-AAC7-00352168D449}" srcOrd="0" destOrd="0" parTransId="{E7291854-0691-471E-B745-F77CA5C846E4}" sibTransId="{0F0E7D3F-95D7-4620-971A-6DC583CE555A}"/>
    <dgm:cxn modelId="{D219D22F-242E-4067-82CB-CFE6FB9AC824}" type="presParOf" srcId="{4726F970-96D5-4645-9988-1AC38AF960B0}" destId="{7D540006-4732-44BD-B232-646DFD02100F}" srcOrd="0" destOrd="0" presId="urn:microsoft.com/office/officeart/2005/8/layout/vList3"/>
    <dgm:cxn modelId="{93A39EBF-BF35-4DEB-A938-E7CD3BF9744B}" type="presParOf" srcId="{7D540006-4732-44BD-B232-646DFD02100F}" destId="{AEC81C65-804C-42C6-BE83-2A792F216421}" srcOrd="0" destOrd="0" presId="urn:microsoft.com/office/officeart/2005/8/layout/vList3"/>
    <dgm:cxn modelId="{ABF74CCE-C135-4D87-BBDC-2EEDB2F7A6AC}" type="presParOf" srcId="{7D540006-4732-44BD-B232-646DFD02100F}" destId="{63081224-451D-4F5D-BD81-9523DCC8BFDF}" srcOrd="1" destOrd="0" presId="urn:microsoft.com/office/officeart/2005/8/layout/vList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Administrators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9394D489-0918-BE43-9190-F76E1C18C44C}">
      <dgm:prSet/>
      <dgm:spPr>
        <a:solidFill>
          <a:schemeClr val="bg1">
            <a:alpha val="90000"/>
          </a:schemeClr>
        </a:solidFill>
      </dgm:spPr>
      <dgm:t>
        <a:bodyPr/>
        <a:lstStyle/>
        <a:p>
          <a:r>
            <a:rPr lang="en-US" dirty="0"/>
            <a:t>District Administrators</a:t>
          </a:r>
        </a:p>
      </dgm:t>
    </dgm:pt>
    <dgm:pt modelId="{96A55BFF-E57B-1541-92DC-F92CE631AF17}" type="parTrans" cxnId="{E170ECDB-0F74-794A-8837-4199475397C4}">
      <dgm:prSet/>
      <dgm:spPr/>
      <dgm:t>
        <a:bodyPr/>
        <a:lstStyle/>
        <a:p>
          <a:endParaRPr lang="en-US"/>
        </a:p>
      </dgm:t>
    </dgm:pt>
    <dgm:pt modelId="{9E339609-D7F6-4849-B82F-6F6183D6C420}" type="sibTrans" cxnId="{E170ECDB-0F74-794A-8837-4199475397C4}">
      <dgm:prSet/>
      <dgm:spPr/>
      <dgm:t>
        <a:bodyPr/>
        <a:lstStyle/>
        <a:p>
          <a:endParaRPr lang="en-US"/>
        </a:p>
      </dgm:t>
    </dgm:pt>
    <dgm:pt modelId="{1800D62C-1ACE-A841-98B5-54D84E5CA015}">
      <dgm:prSet/>
      <dgm:spPr>
        <a:solidFill>
          <a:schemeClr val="bg1">
            <a:alpha val="90000"/>
          </a:schemeClr>
        </a:solidFill>
      </dgm:spPr>
      <dgm:t>
        <a:bodyPr/>
        <a:lstStyle/>
        <a:p>
          <a:r>
            <a:rPr lang="en-US" dirty="0"/>
            <a:t>EL Coordinator </a:t>
          </a:r>
        </a:p>
      </dgm:t>
    </dgm:pt>
    <dgm:pt modelId="{B3E17443-A3A2-0A44-9F02-3A046CB37939}" type="parTrans" cxnId="{EC1C754B-8B4C-144A-919C-837F9010DE4E}">
      <dgm:prSet/>
      <dgm:spPr/>
      <dgm:t>
        <a:bodyPr/>
        <a:lstStyle/>
        <a:p>
          <a:endParaRPr lang="en-US"/>
        </a:p>
      </dgm:t>
    </dgm:pt>
    <dgm:pt modelId="{A89B8AFB-E9E7-3842-9DCC-721FC92877D0}" type="sibTrans" cxnId="{EC1C754B-8B4C-144A-919C-837F9010DE4E}">
      <dgm:prSet/>
      <dgm:spPr/>
      <dgm:t>
        <a:bodyPr/>
        <a:lstStyle/>
        <a:p>
          <a:endParaRPr lang="en-US"/>
        </a:p>
      </dgm:t>
    </dgm:pt>
    <dgm:pt modelId="{14509A37-FE96-074B-B3A3-FB7E92A4DA89}">
      <dgm:prSet/>
      <dgm:spPr>
        <a:solidFill>
          <a:schemeClr val="bg1">
            <a:alpha val="90000"/>
          </a:schemeClr>
        </a:solidFill>
      </dgm:spPr>
      <dgm:t>
        <a:bodyPr/>
        <a:lstStyle/>
        <a:p>
          <a:r>
            <a:rPr lang="en-US"/>
            <a:t>Special Ed staff</a:t>
          </a:r>
          <a:endParaRPr lang="en-US" dirty="0"/>
        </a:p>
      </dgm:t>
    </dgm:pt>
    <dgm:pt modelId="{FA347787-16E7-4549-BCBD-B9D2756930A7}" type="parTrans" cxnId="{3EBBA239-990A-9846-BBC5-EB8605B6C762}">
      <dgm:prSet/>
      <dgm:spPr/>
      <dgm:t>
        <a:bodyPr/>
        <a:lstStyle/>
        <a:p>
          <a:endParaRPr lang="en-US"/>
        </a:p>
      </dgm:t>
    </dgm:pt>
    <dgm:pt modelId="{A97F40F7-0794-1943-BE73-A253267F2C60}" type="sibTrans" cxnId="{3EBBA239-990A-9846-BBC5-EB8605B6C762}">
      <dgm:prSet/>
      <dgm:spPr/>
      <dgm:t>
        <a:bodyPr/>
        <a:lstStyle/>
        <a:p>
          <a:endParaRPr lang="en-US"/>
        </a:p>
      </dgm:t>
    </dgm:pt>
    <dgm:pt modelId="{3E66560E-20C1-234D-A50C-0EAF2F9B75A6}">
      <dgm:prSet/>
      <dgm:spPr>
        <a:solidFill>
          <a:schemeClr val="bg1">
            <a:alpha val="90000"/>
          </a:schemeClr>
        </a:solidFill>
      </dgm:spPr>
      <dgm:t>
        <a:bodyPr/>
        <a:lstStyle/>
        <a:p>
          <a:r>
            <a:rPr lang="en-US"/>
            <a:t>Attendance Clerks</a:t>
          </a:r>
          <a:endParaRPr lang="en-US" dirty="0"/>
        </a:p>
      </dgm:t>
    </dgm:pt>
    <dgm:pt modelId="{16B847B1-2B71-224F-8AA6-F249BCAEABA5}" type="parTrans" cxnId="{DFCD7178-E28C-2B43-A676-F5326F95E6DD}">
      <dgm:prSet/>
      <dgm:spPr/>
      <dgm:t>
        <a:bodyPr/>
        <a:lstStyle/>
        <a:p>
          <a:endParaRPr lang="en-US"/>
        </a:p>
      </dgm:t>
    </dgm:pt>
    <dgm:pt modelId="{9787C72F-4772-5840-B592-0ABC5F420945}" type="sibTrans" cxnId="{DFCD7178-E28C-2B43-A676-F5326F95E6DD}">
      <dgm:prSet/>
      <dgm:spPr/>
      <dgm:t>
        <a:bodyPr/>
        <a:lstStyle/>
        <a:p>
          <a:endParaRPr lang="en-US"/>
        </a:p>
      </dgm:t>
    </dgm:pt>
    <dgm:pt modelId="{72539E1A-ACFC-5B48-A402-58F6019B9B38}">
      <dgm:prSet/>
      <dgm:spPr>
        <a:solidFill>
          <a:schemeClr val="bg1">
            <a:alpha val="90000"/>
          </a:schemeClr>
        </a:solidFill>
      </dgm:spPr>
      <dgm:t>
        <a:bodyPr/>
        <a:lstStyle/>
        <a:p>
          <a:r>
            <a:rPr lang="en-US" dirty="0"/>
            <a:t>Attendance Supervisor</a:t>
          </a:r>
        </a:p>
      </dgm:t>
    </dgm:pt>
    <dgm:pt modelId="{6E7A7202-944A-8A49-BE45-277D88E80828}" type="parTrans" cxnId="{2CE8FF7B-832E-8249-97B7-F5D16DCB19B8}">
      <dgm:prSet/>
      <dgm:spPr/>
      <dgm:t>
        <a:bodyPr/>
        <a:lstStyle/>
        <a:p>
          <a:endParaRPr lang="en-US"/>
        </a:p>
      </dgm:t>
    </dgm:pt>
    <dgm:pt modelId="{3AA75B42-D0C3-A645-AED7-F47BA677F02B}" type="sibTrans" cxnId="{2CE8FF7B-832E-8249-97B7-F5D16DCB19B8}">
      <dgm:prSet/>
      <dgm:spPr/>
      <dgm:t>
        <a:bodyPr/>
        <a:lstStyle/>
        <a:p>
          <a:endParaRPr lang="en-US"/>
        </a:p>
      </dgm:t>
    </dgm:pt>
    <dgm:pt modelId="{86F36371-A49E-48BF-9810-2F906AAFEA68}">
      <dgm:prSet/>
      <dgm:spPr>
        <a:solidFill>
          <a:schemeClr val="bg1">
            <a:alpha val="90000"/>
          </a:schemeClr>
        </a:solidFill>
      </dgm:spPr>
      <dgm:t>
        <a:bodyPr/>
        <a:lstStyle/>
        <a:p>
          <a:r>
            <a:rPr lang="en-US" dirty="0"/>
            <a:t>NPS School Staff</a:t>
          </a:r>
        </a:p>
      </dgm:t>
    </dgm:pt>
    <dgm:pt modelId="{826519FB-029D-40AD-B571-3806DB00A089}" type="parTrans" cxnId="{2BDA6C36-E35F-4988-A3EF-A8E609875236}">
      <dgm:prSet/>
      <dgm:spPr/>
      <dgm:t>
        <a:bodyPr/>
        <a:lstStyle/>
        <a:p>
          <a:endParaRPr lang="en-US"/>
        </a:p>
      </dgm:t>
    </dgm:pt>
    <dgm:pt modelId="{35551A81-B76D-4103-8FEE-173627C1F20E}" type="sibTrans" cxnId="{2BDA6C36-E35F-4988-A3EF-A8E60987523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61A43313-B6B5-C14B-89AF-4F5304B7EF98}" type="presOf" srcId="{14509A37-FE96-074B-B3A3-FB7E92A4DA89}" destId="{E3E76491-8807-CA4F-8E4E-E290DDB1346B}" srcOrd="0" destOrd="3"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BDA6C36-E35F-4988-A3EF-A8E609875236}" srcId="{1BE9C294-65F6-CD4B-B340-6E77299D718E}" destId="{86F36371-A49E-48BF-9810-2F906AAFEA68}" srcOrd="6" destOrd="0" parTransId="{826519FB-029D-40AD-B571-3806DB00A089}" sibTransId="{35551A81-B76D-4103-8FEE-173627C1F20E}"/>
    <dgm:cxn modelId="{3EBBA239-990A-9846-BBC5-EB8605B6C762}" srcId="{1BE9C294-65F6-CD4B-B340-6E77299D718E}" destId="{14509A37-FE96-074B-B3A3-FB7E92A4DA89}" srcOrd="3" destOrd="0" parTransId="{FA347787-16E7-4549-BCBD-B9D2756930A7}" sibTransId="{A97F40F7-0794-1943-BE73-A253267F2C60}"/>
    <dgm:cxn modelId="{0898F742-4FFB-8644-A935-B262F45D5A94}" type="presOf" srcId="{DB85EE6F-0A62-4448-B588-6BC8B3AA8A00}" destId="{C6FCF26A-9540-6141-AFBB-02281A27F791}" srcOrd="0" destOrd="0" presId="urn:microsoft.com/office/officeart/2005/8/layout/hList1"/>
    <dgm:cxn modelId="{EC1C754B-8B4C-144A-919C-837F9010DE4E}" srcId="{1BE9C294-65F6-CD4B-B340-6E77299D718E}" destId="{1800D62C-1ACE-A841-98B5-54D84E5CA015}" srcOrd="2" destOrd="0" parTransId="{B3E17443-A3A2-0A44-9F02-3A046CB37939}" sibTransId="{A89B8AFB-E9E7-3842-9DCC-721FC92877D0}"/>
    <dgm:cxn modelId="{DFCD7178-E28C-2B43-A676-F5326F95E6DD}" srcId="{1BE9C294-65F6-CD4B-B340-6E77299D718E}" destId="{3E66560E-20C1-234D-A50C-0EAF2F9B75A6}" srcOrd="4" destOrd="0" parTransId="{16B847B1-2B71-224F-8AA6-F249BCAEABA5}" sibTransId="{9787C72F-4772-5840-B592-0ABC5F420945}"/>
    <dgm:cxn modelId="{2CE8FF7B-832E-8249-97B7-F5D16DCB19B8}" srcId="{1BE9C294-65F6-CD4B-B340-6E77299D718E}" destId="{72539E1A-ACFC-5B48-A402-58F6019B9B38}" srcOrd="5" destOrd="0" parTransId="{6E7A7202-944A-8A49-BE45-277D88E80828}" sibTransId="{3AA75B42-D0C3-A645-AED7-F47BA677F02B}"/>
    <dgm:cxn modelId="{0BCBD79E-D0D4-974C-B012-61E66CA6A20E}" type="presOf" srcId="{72539E1A-ACFC-5B48-A402-58F6019B9B38}"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0E857CA-ADE6-4D01-9FCB-47A22958C430}" type="presOf" srcId="{86F36371-A49E-48BF-9810-2F906AAFEA68}" destId="{E3E76491-8807-CA4F-8E4E-E290DDB1346B}" srcOrd="0" destOrd="6" presId="urn:microsoft.com/office/officeart/2005/8/layout/hList1"/>
    <dgm:cxn modelId="{5F39FBD1-B7F2-414C-9B81-6E22D490D55D}" type="presOf" srcId="{1800D62C-1ACE-A841-98B5-54D84E5CA015}" destId="{E3E76491-8807-CA4F-8E4E-E290DDB1346B}" srcOrd="0" destOrd="2" presId="urn:microsoft.com/office/officeart/2005/8/layout/hList1"/>
    <dgm:cxn modelId="{7BC730D2-DA81-1844-A825-0DD514E659CB}" type="presOf" srcId="{9394D489-0918-BE43-9190-F76E1C18C44C}" destId="{E3E76491-8807-CA4F-8E4E-E290DDB1346B}" srcOrd="0" destOrd="1" presId="urn:microsoft.com/office/officeart/2005/8/layout/hList1"/>
    <dgm:cxn modelId="{E170ECDB-0F74-794A-8837-4199475397C4}" srcId="{1BE9C294-65F6-CD4B-B340-6E77299D718E}" destId="{9394D489-0918-BE43-9190-F76E1C18C44C}" srcOrd="1" destOrd="0" parTransId="{96A55BFF-E57B-1541-92DC-F92CE631AF17}" sibTransId="{9E339609-D7F6-4849-B82F-6F6183D6C420}"/>
    <dgm:cxn modelId="{E5EDD6F8-224F-5141-A2A9-84B2E62C7FA2}" type="presOf" srcId="{3E66560E-20C1-234D-A50C-0EAF2F9B75A6}" destId="{E3E76491-8807-CA4F-8E4E-E290DDB1346B}" srcOrd="0" destOrd="4"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dirty="0">
              <a:solidFill>
                <a:schemeClr val="tx1"/>
              </a:solidFill>
            </a:rPr>
            <a:t>Student Incident (SINC)</a:t>
          </a:r>
          <a:endParaRPr lang="en-US" dirty="0">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dirty="0">
              <a:solidFill>
                <a:schemeClr val="tx1"/>
              </a:solidFill>
            </a:rPr>
            <a:t>Student Incident Results (SIRS)</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chemeClr val="tx1"/>
              </a:solidFill>
            </a:rPr>
            <a:t>Student Offense (SOFF)</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dirty="0">
              <a:solidFill>
                <a:schemeClr val="tx1"/>
              </a:solidFill>
            </a:rPr>
            <a:t>Student Absenteeism (STAS)</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67BB0F19-EF58-F64D-9F18-F6A3FDAF9721}">
      <dgm:prSet/>
      <dgm:spPr>
        <a:solidFill>
          <a:schemeClr val="bg1">
            <a:alpha val="90000"/>
          </a:schemeClr>
        </a:solidFill>
      </dgm:spPr>
      <dgm:t>
        <a:bodyPr/>
        <a:lstStyle/>
        <a:p>
          <a:r>
            <a:rPr lang="en-US" b="0" dirty="0">
              <a:solidFill>
                <a:schemeClr val="tx1"/>
              </a:solidFill>
            </a:rPr>
            <a:t>Cumulative Enrollment (SENR)</a:t>
          </a:r>
        </a:p>
      </dgm:t>
    </dgm:pt>
    <dgm:pt modelId="{0D563380-45BE-3446-A51A-084ED99F139C}" type="parTrans" cxnId="{D93D499F-43B9-8E4D-94D0-D1E1F99AC6F9}">
      <dgm:prSet/>
      <dgm:spPr/>
      <dgm:t>
        <a:bodyPr/>
        <a:lstStyle/>
        <a:p>
          <a:endParaRPr lang="en-US"/>
        </a:p>
      </dgm:t>
    </dgm:pt>
    <dgm:pt modelId="{A6E29A59-7DC1-A742-8905-527A6EE16F27}" type="sibTrans" cxnId="{D93D499F-43B9-8E4D-94D0-D1E1F99AC6F9}">
      <dgm:prSet/>
      <dgm:spPr/>
      <dgm:t>
        <a:bodyPr/>
        <a:lstStyle/>
        <a:p>
          <a:endParaRPr lang="en-US"/>
        </a:p>
      </dgm:t>
    </dgm:pt>
    <dgm:pt modelId="{EC981FC1-952B-3E4D-B89C-A930C19096A3}">
      <dgm:prSet/>
      <dgm:spPr>
        <a:solidFill>
          <a:schemeClr val="bg1">
            <a:alpha val="90000"/>
          </a:schemeClr>
        </a:solidFill>
      </dgm:spPr>
      <dgm:t>
        <a:bodyPr/>
        <a:lstStyle/>
        <a:p>
          <a:r>
            <a:rPr lang="en-US" b="0" dirty="0">
              <a:solidFill>
                <a:schemeClr val="tx1"/>
              </a:solidFill>
            </a:rPr>
            <a:t>Graduates and Completers (SENR)</a:t>
          </a:r>
        </a:p>
      </dgm:t>
    </dgm:pt>
    <dgm:pt modelId="{6CE9AFF2-24CE-BE4A-B558-3B65A5724D89}" type="parTrans" cxnId="{5AFB6B65-54EF-AA4A-B081-1A2CF86981D1}">
      <dgm:prSet/>
      <dgm:spPr/>
      <dgm:t>
        <a:bodyPr/>
        <a:lstStyle/>
        <a:p>
          <a:endParaRPr lang="en-US"/>
        </a:p>
      </dgm:t>
    </dgm:pt>
    <dgm:pt modelId="{7DF8C360-0CB0-144E-9D6E-D24A84AE3B68}" type="sibTrans" cxnId="{5AFB6B65-54EF-AA4A-B081-1A2CF86981D1}">
      <dgm:prSet/>
      <dgm:spPr/>
      <dgm:t>
        <a:bodyPr/>
        <a:lstStyle/>
        <a:p>
          <a:endParaRPr lang="en-US"/>
        </a:p>
      </dgm:t>
    </dgm:pt>
    <dgm:pt modelId="{45E2F5D3-BF98-480E-9349-CBE565046390}">
      <dgm:prSet/>
      <dgm:spPr>
        <a:solidFill>
          <a:schemeClr val="bg1">
            <a:alpha val="90000"/>
          </a:schemeClr>
        </a:solidFill>
      </dgm:spPr>
      <dgm:t>
        <a:bodyPr/>
        <a:lstStyle/>
        <a:p>
          <a:r>
            <a:rPr lang="en-US" b="0" dirty="0">
              <a:solidFill>
                <a:schemeClr val="tx1"/>
              </a:solidFill>
            </a:rPr>
            <a:t>RFEP (SELA)</a:t>
          </a:r>
        </a:p>
      </dgm:t>
    </dgm:pt>
    <dgm:pt modelId="{8A54D086-8FA6-4C3E-B8F0-9B3498B47887}" type="parTrans" cxnId="{F754817F-6716-480A-B395-5C9A9DDF97D7}">
      <dgm:prSet/>
      <dgm:spPr/>
      <dgm:t>
        <a:bodyPr/>
        <a:lstStyle/>
        <a:p>
          <a:endParaRPr lang="en-US"/>
        </a:p>
      </dgm:t>
    </dgm:pt>
    <dgm:pt modelId="{AB82E105-4F87-4EC1-8620-167E7EC1FE4C}" type="sibTrans" cxnId="{F754817F-6716-480A-B395-5C9A9DDF97D7}">
      <dgm:prSet/>
      <dgm:spPr/>
      <dgm:t>
        <a:bodyPr/>
        <a:lstStyle/>
        <a:p>
          <a:endParaRPr lang="en-US"/>
        </a:p>
      </dgm:t>
    </dgm:pt>
    <dgm:pt modelId="{37314652-5921-403D-8CB3-34034397832E}">
      <dgm:prSet/>
      <dgm:spPr>
        <a:solidFill>
          <a:schemeClr val="bg1">
            <a:alpha val="90000"/>
          </a:schemeClr>
        </a:solidFill>
      </dgm:spPr>
      <dgm:t>
        <a:bodyPr/>
        <a:lstStyle/>
        <a:p>
          <a:r>
            <a:rPr lang="en-US" b="0" dirty="0">
              <a:solidFill>
                <a:schemeClr val="tx1"/>
              </a:solidFill>
            </a:rPr>
            <a:t>Homeless Program (SPRG)</a:t>
          </a:r>
        </a:p>
      </dgm:t>
    </dgm:pt>
    <dgm:pt modelId="{18680FF9-E6FB-417D-BC24-70D9702DEFC6}" type="parTrans" cxnId="{E2E81D48-FC5F-440C-8611-1E7936F6B415}">
      <dgm:prSet/>
      <dgm:spPr/>
      <dgm:t>
        <a:bodyPr/>
        <a:lstStyle/>
        <a:p>
          <a:endParaRPr lang="en-US"/>
        </a:p>
      </dgm:t>
    </dgm:pt>
    <dgm:pt modelId="{54674BEE-299A-4E96-A88A-D43808523561}" type="sibTrans" cxnId="{E2E81D48-FC5F-440C-8611-1E7936F6B415}">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X="-15273" custLinFactNeighborY="-3059">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3"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5AFB6B65-54EF-AA4A-B081-1A2CF86981D1}" srcId="{1BE9C294-65F6-CD4B-B340-6E77299D718E}" destId="{EC981FC1-952B-3E4D-B89C-A930C19096A3}" srcOrd="5" destOrd="0" parTransId="{6CE9AFF2-24CE-BE4A-B558-3B65A5724D89}" sibTransId="{7DF8C360-0CB0-144E-9D6E-D24A84AE3B68}"/>
    <dgm:cxn modelId="{E2E81D48-FC5F-440C-8611-1E7936F6B415}" srcId="{1BE9C294-65F6-CD4B-B340-6E77299D718E}" destId="{37314652-5921-403D-8CB3-34034397832E}" srcOrd="6" destOrd="0" parTransId="{18680FF9-E6FB-417D-BC24-70D9702DEFC6}" sibTransId="{54674BEE-299A-4E96-A88A-D43808523561}"/>
    <dgm:cxn modelId="{F754817F-6716-480A-B395-5C9A9DDF97D7}" srcId="{1BE9C294-65F6-CD4B-B340-6E77299D718E}" destId="{45E2F5D3-BF98-480E-9349-CBE565046390}" srcOrd="7" destOrd="0" parTransId="{8A54D086-8FA6-4C3E-B8F0-9B3498B47887}" sibTransId="{AB82E105-4F87-4EC1-8620-167E7EC1FE4C}"/>
    <dgm:cxn modelId="{5CE2E789-7523-614C-A0FE-0C39F8FBD958}" type="presOf" srcId="{67BB0F19-EF58-F64D-9F18-F6A3FDAF9721}" destId="{E3E76491-8807-CA4F-8E4E-E290DDB1346B}" srcOrd="0" destOrd="4" presId="urn:microsoft.com/office/officeart/2005/8/layout/hList1"/>
    <dgm:cxn modelId="{6DE4E396-1E1F-411A-B080-1F230333EAA7}" type="presOf" srcId="{37314652-5921-403D-8CB3-34034397832E}" destId="{E3E76491-8807-CA4F-8E4E-E290DDB1346B}" srcOrd="0" destOrd="6" presId="urn:microsoft.com/office/officeart/2005/8/layout/hList1"/>
    <dgm:cxn modelId="{D93D499F-43B9-8E4D-94D0-D1E1F99AC6F9}" srcId="{1BE9C294-65F6-CD4B-B340-6E77299D718E}" destId="{67BB0F19-EF58-F64D-9F18-F6A3FDAF9721}" srcOrd="4" destOrd="0" parTransId="{0D563380-45BE-3446-A51A-084ED99F139C}" sibTransId="{A6E29A59-7DC1-A742-8905-527A6EE16F27}"/>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E8B27CC7-C9C3-4A5A-B5C8-6ED8D82FF1DE}" type="presOf" srcId="{45E2F5D3-BF98-480E-9349-CBE565046390}" destId="{E3E76491-8807-CA4F-8E4E-E290DDB1346B}" srcOrd="0" destOrd="7" presId="urn:microsoft.com/office/officeart/2005/8/layout/hList1"/>
    <dgm:cxn modelId="{690681C9-8FCC-A14C-A78D-C13FEFE8A544}" type="presOf" srcId="{EC981FC1-952B-3E4D-B89C-A930C19096A3}" destId="{E3E76491-8807-CA4F-8E4E-E290DDB1346B}" srcOrd="0" destOrd="5" presId="urn:microsoft.com/office/officeart/2005/8/layout/hList1"/>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Results- Persistently Dangerous Offense Expulsions</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809710"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8.1 (EOY 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Cumulative Enrollment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Student Profile - List </a:t>
          </a:r>
          <a:r>
            <a:rPr lang="en-US" sz="1000">
              <a:latin typeface="Arial" charset="0"/>
              <a:cs typeface="Arial" charset="0"/>
              <a:hlinkClick xmlns:r="http://schemas.openxmlformats.org/officeDocument/2006/relationships" r:id="rId2"/>
            </a:rPr>
            <a:t> (EOY3)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908AE1FF-1D7C-419B-8F30-FB581A9F71A2}">
      <dgm:prSet custT="1"/>
      <dgm:spPr>
        <a:ln>
          <a:solidFill>
            <a:srgbClr val="FF715B"/>
          </a:solidFill>
        </a:ln>
      </dgm:spPr>
      <dgm:t>
        <a:bodyPr/>
        <a:lstStyle/>
        <a:p>
          <a:pPr algn="l"/>
          <a:endParaRPr lang="en-US" sz="1000"/>
        </a:p>
      </dgm:t>
    </dgm:pt>
    <dgm:pt modelId="{6AB6D8CA-FDE2-4412-ABAF-E996957710EE}" type="parTrans" cxnId="{21579B45-849C-4E74-A84F-5B5395811AF7}">
      <dgm:prSet/>
      <dgm:spPr/>
      <dgm:t>
        <a:bodyPr/>
        <a:lstStyle/>
        <a:p>
          <a:pPr algn="l"/>
          <a:endParaRPr lang="en-US" sz="1000"/>
        </a:p>
      </dgm:t>
    </dgm:pt>
    <dgm:pt modelId="{C4C564B5-4ACD-4BCD-8E57-A084A1A944B7}" type="sibTrans" cxnId="{21579B45-849C-4E74-A84F-5B5395811AF7}">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custScaleY="92037">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21579B45-849C-4E74-A84F-5B5395811AF7}" srcId="{618AB715-26CB-42F6-A400-AEBCED27021F}" destId="{908AE1FF-1D7C-419B-8F30-FB581A9F71A2}" srcOrd="1" destOrd="0" parTransId="{6AB6D8CA-FDE2-4412-ABAF-E996957710EE}" sibTransId="{C4C564B5-4ACD-4BCD-8E57-A084A1A944B7}"/>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14439DFE-BBA6-4277-AB5F-C421D76B75DA}" type="presOf" srcId="{908AE1FF-1D7C-419B-8F30-FB581A9F71A2}" destId="{323EE4A5-29FA-4334-B1FE-B9F85140FA51}" srcOrd="0" destOrd="1"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1.23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Graduates and Completers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Graduates and Completers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6110" custLinFactNeighborY="10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2.17</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ELA Status – ELs Reclassified RFEP (EOY 3)</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ELA Status – ELs Reclassified RFEP Student List (EOY 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5.5</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Homeless Students Enrolled - Unduplicated Count by School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Homeless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3" custLinFactNeighborY="-2703"/>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14.2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1"/>
            </a:rPr>
            <a:t>Student Absenteeism - Count</a:t>
          </a:r>
          <a:endParaRPr lang="en-US" sz="1000">
            <a:solidFill>
              <a:srgbClr val="0E0D64"/>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2"/>
            </a:rPr>
            <a:t>Student Absences  – Student List</a:t>
          </a:r>
          <a:endParaRPr lang="en-US" sz="1000">
            <a:solidFill>
              <a:srgbClr val="0E0D64"/>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2" custLinFactNeighborY="-801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Results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0721" custLinFactNeighborY="-1100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DC1BD"/>
          </a:solidFill>
        </a:ln>
      </dgm:spPr>
      <dgm:t>
        <a:bodyPr/>
        <a:lstStyle/>
        <a:p>
          <a:pPr algn="l">
            <a:buFont typeface="Arial" panose="020B0604020202020204" pitchFamily="34" charset="0"/>
            <a:buChar char="•"/>
          </a:pPr>
          <a:r>
            <a:rPr lang="en-US" sz="1000" b="0" i="0">
              <a:solidFill>
                <a:srgbClr val="0E0D64"/>
              </a:solidFill>
              <a:latin typeface="+mn-lt"/>
              <a:ea typeface="+mn-ea"/>
              <a:cs typeface="+mn-cs"/>
              <a:hlinkClick xmlns:r="http://schemas.openxmlformats.org/officeDocument/2006/relationships" r:id="rId1"/>
            </a:rPr>
            <a:t>Incident Result – Count</a:t>
          </a:r>
          <a:endParaRPr lang="en-US" sz="1000">
            <a:solidFill>
              <a:srgbClr val="0E0D64"/>
            </a:solidFill>
            <a:latin typeface="+mn-lt"/>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custLinFactNeighborX="2778" custLinFactNeighborY="-3936">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4AE14B-E449-4DB1-A8E1-13053FE5D239}" type="doc">
      <dgm:prSet loTypeId="urn:microsoft.com/office/officeart/2005/8/layout/vList3" loCatId="list" qsTypeId="urn:microsoft.com/office/officeart/2005/8/quickstyle/simple1" qsCatId="simple" csTypeId="urn:microsoft.com/office/officeart/2005/8/colors/accent3_2" csCatId="accent3" phldr="1"/>
      <dgm:spPr/>
      <dgm:t>
        <a:bodyPr/>
        <a:lstStyle/>
        <a:p>
          <a:endParaRPr lang="en-US"/>
        </a:p>
      </dgm:t>
    </dgm:pt>
    <dgm:pt modelId="{8E80A08A-1AF9-41AE-A407-5A445218C059}">
      <dgm:prSet/>
      <dgm:spPr>
        <a:effectLst>
          <a:outerShdw blurRad="63500" sx="102000" sy="102000" algn="ctr" rotWithShape="0">
            <a:prstClr val="black">
              <a:alpha val="40000"/>
            </a:prstClr>
          </a:outerShdw>
        </a:effectLst>
      </dgm:spPr>
      <dgm:t>
        <a:bodyPr/>
        <a:lstStyle/>
        <a:p>
          <a:r>
            <a:rPr lang="en-US" b="1" dirty="0"/>
            <a:t>EOY 3 &amp; 4 have TWO levels of approval</a:t>
          </a:r>
          <a:endParaRPr lang="en-US" dirty="0"/>
        </a:p>
      </dgm:t>
    </dgm:pt>
    <dgm:pt modelId="{3352E0A7-5269-4B43-9C6A-888596C41EFD}" type="parTrans" cxnId="{B78D03B1-EDB6-49EE-B827-E1F3BEB1D736}">
      <dgm:prSet/>
      <dgm:spPr/>
      <dgm:t>
        <a:bodyPr/>
        <a:lstStyle/>
        <a:p>
          <a:endParaRPr lang="en-US"/>
        </a:p>
      </dgm:t>
    </dgm:pt>
    <dgm:pt modelId="{AA7E10A3-4491-4611-B7B8-975DF590F661}" type="sibTrans" cxnId="{B78D03B1-EDB6-49EE-B827-E1F3BEB1D736}">
      <dgm:prSet/>
      <dgm:spPr/>
      <dgm:t>
        <a:bodyPr/>
        <a:lstStyle/>
        <a:p>
          <a:endParaRPr lang="en-US"/>
        </a:p>
      </dgm:t>
    </dgm:pt>
    <dgm:pt modelId="{62A900B2-D97B-4BE9-9767-21837C82CD58}" type="pres">
      <dgm:prSet presAssocID="{AF4AE14B-E449-4DB1-A8E1-13053FE5D239}" presName="linearFlow" presStyleCnt="0">
        <dgm:presLayoutVars>
          <dgm:dir/>
          <dgm:resizeHandles val="exact"/>
        </dgm:presLayoutVars>
      </dgm:prSet>
      <dgm:spPr/>
    </dgm:pt>
    <dgm:pt modelId="{DF92F700-AAC2-4683-955B-030624DC8667}" type="pres">
      <dgm:prSet presAssocID="{8E80A08A-1AF9-41AE-A407-5A445218C059}" presName="composite" presStyleCnt="0"/>
      <dgm:spPr/>
    </dgm:pt>
    <dgm:pt modelId="{FFBB03E6-7C86-46E9-8D58-C549BD80500B}" type="pres">
      <dgm:prSet presAssocID="{8E80A08A-1AF9-41AE-A407-5A445218C059}" presName="imgShp" presStyleLbl="fgImgPlac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Thumbs up sign with solid fill"/>
        </a:ext>
      </dgm:extLst>
    </dgm:pt>
    <dgm:pt modelId="{6B1052A1-EBDD-4BDA-811E-6F64E7A2AD6C}" type="pres">
      <dgm:prSet presAssocID="{8E80A08A-1AF9-41AE-A407-5A445218C059}" presName="txShp" presStyleLbl="node1" presStyleIdx="0" presStyleCnt="1">
        <dgm:presLayoutVars>
          <dgm:bulletEnabled val="1"/>
        </dgm:presLayoutVars>
      </dgm:prSet>
      <dgm:spPr/>
    </dgm:pt>
  </dgm:ptLst>
  <dgm:cxnLst>
    <dgm:cxn modelId="{86626A13-7DCF-442C-9236-E897F65CDB6A}" type="presOf" srcId="{8E80A08A-1AF9-41AE-A407-5A445218C059}" destId="{6B1052A1-EBDD-4BDA-811E-6F64E7A2AD6C}" srcOrd="0" destOrd="0" presId="urn:microsoft.com/office/officeart/2005/8/layout/vList3"/>
    <dgm:cxn modelId="{95EF23A6-BD0F-475C-95E7-2F439646271A}" type="presOf" srcId="{AF4AE14B-E449-4DB1-A8E1-13053FE5D239}" destId="{62A900B2-D97B-4BE9-9767-21837C82CD58}" srcOrd="0" destOrd="0" presId="urn:microsoft.com/office/officeart/2005/8/layout/vList3"/>
    <dgm:cxn modelId="{B78D03B1-EDB6-49EE-B827-E1F3BEB1D736}" srcId="{AF4AE14B-E449-4DB1-A8E1-13053FE5D239}" destId="{8E80A08A-1AF9-41AE-A407-5A445218C059}" srcOrd="0" destOrd="0" parTransId="{3352E0A7-5269-4B43-9C6A-888596C41EFD}" sibTransId="{AA7E10A3-4491-4611-B7B8-975DF590F661}"/>
    <dgm:cxn modelId="{0E429F66-D59D-4B97-8E3B-738B7F2D5D70}" type="presParOf" srcId="{62A900B2-D97B-4BE9-9767-21837C82CD58}" destId="{DF92F700-AAC2-4683-955B-030624DC8667}" srcOrd="0" destOrd="0" presId="urn:microsoft.com/office/officeart/2005/8/layout/vList3"/>
    <dgm:cxn modelId="{CA58CEB2-2A46-4D45-AB92-B319AE11EF79}" type="presParOf" srcId="{DF92F700-AAC2-4683-955B-030624DC8667}" destId="{FFBB03E6-7C86-46E9-8D58-C549BD80500B}" srcOrd="0" destOrd="0" presId="urn:microsoft.com/office/officeart/2005/8/layout/vList3"/>
    <dgm:cxn modelId="{B84CD81C-0E40-4FD5-92FA-6795277B076F}" type="presParOf" srcId="{DF92F700-AAC2-4683-955B-030624DC8667}" destId="{6B1052A1-EBDD-4BDA-811E-6F64E7A2AD6C}" srcOrd="1" destOrd="0" presId="urn:microsoft.com/office/officeart/2005/8/layout/vList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Student Offense - Count by Offense</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Offense–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5137" custLinFactNeighborY="349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7.18</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Removals for Students with Disabilities – Count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Removals for Students with Disabilities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4513" custLinFactNeighborY="236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Unilateral Removals for Students with Disabilities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5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6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Special Education</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Postsecondary status</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dirty="0"/>
            <a:t>Nonparticipation</a:t>
          </a:r>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dirty="0"/>
            <a:t>Eligibility/Participation status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SWD Status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Nonparticipation reason</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678FF5C5-2770-40CA-9282-89B1CCF92320}">
      <dgm:prSet phldrT="[Text]"/>
      <dgm:spPr/>
      <dgm:t>
        <a:bodyPr/>
        <a:lstStyle/>
        <a:p>
          <a:r>
            <a:rPr lang="en-US" dirty="0"/>
            <a:t>Plans and Program settings</a:t>
          </a:r>
        </a:p>
      </dgm:t>
    </dgm:pt>
    <dgm:pt modelId="{C00BDD67-EC88-40A8-AE42-B79264A387F2}" type="parTrans" cxnId="{4354A5B1-05E2-400C-9C4A-E2B9532D9111}">
      <dgm:prSet/>
      <dgm:spPr/>
      <dgm:t>
        <a:bodyPr/>
        <a:lstStyle/>
        <a:p>
          <a:endParaRPr lang="en-US"/>
        </a:p>
      </dgm:t>
    </dgm:pt>
    <dgm:pt modelId="{3B6389CD-C620-428B-AA2D-0E716F0AE856}" type="sibTrans" cxnId="{4354A5B1-05E2-400C-9C4A-E2B9532D9111}">
      <dgm:prSet/>
      <dgm:spPr/>
      <dgm:t>
        <a:bodyPr/>
        <a:lstStyle/>
        <a:p>
          <a:endParaRPr lang="en-US"/>
        </a:p>
      </dgm:t>
    </dgm:pt>
    <dgm:pt modelId="{7FD21FA5-B534-41BE-8D5D-715DAAD8F051}">
      <dgm:prSet phldrT="[Text]"/>
      <dgm:spPr/>
      <dgm:t>
        <a:bodyPr/>
        <a:lstStyle/>
        <a:p>
          <a:r>
            <a:rPr lang="en-US" dirty="0"/>
            <a:t>Statutory Meetings </a:t>
          </a:r>
        </a:p>
      </dgm:t>
    </dgm:pt>
    <dgm:pt modelId="{B0B8BB6C-BED2-4D26-A398-1ECC8960DCAC}" type="parTrans" cxnId="{21EE48B3-DC3C-4E01-9849-0817CA70EADB}">
      <dgm:prSet/>
      <dgm:spPr/>
      <dgm:t>
        <a:bodyPr/>
        <a:lstStyle/>
        <a:p>
          <a:endParaRPr lang="en-US"/>
        </a:p>
      </dgm:t>
    </dgm:pt>
    <dgm:pt modelId="{356738BA-73EE-4BF2-BCF8-C7A5733BC5D8}" type="sibTrans" cxnId="{21EE48B3-DC3C-4E01-9849-0817CA70EADB}">
      <dgm:prSet/>
      <dgm:spPr/>
      <dgm:t>
        <a:bodyPr/>
        <a:lstStyle/>
        <a:p>
          <a:endParaRPr lang="en-US"/>
        </a:p>
      </dgm:t>
    </dgm:pt>
    <dgm:pt modelId="{53D4D431-3AAE-467A-9741-2E873F4F399D}">
      <dgm:prSet phldrT="[Text]"/>
      <dgm:spPr/>
      <dgm:t>
        <a:bodyPr/>
        <a:lstStyle/>
        <a:p>
          <a:r>
            <a:rPr lang="en-US" dirty="0"/>
            <a:t>Exit Reason, Completion status</a:t>
          </a:r>
        </a:p>
      </dgm:t>
    </dgm:pt>
    <dgm:pt modelId="{7879B7D0-D942-4056-BD5D-6C17E1FA73A6}" type="parTrans" cxnId="{F5885D9A-A563-4C15-AFCE-A7DC25D4A7EF}">
      <dgm:prSet/>
      <dgm:spPr/>
      <dgm:t>
        <a:bodyPr/>
        <a:lstStyle/>
        <a:p>
          <a:endParaRPr lang="en-US"/>
        </a:p>
      </dgm:t>
    </dgm:pt>
    <dgm:pt modelId="{C4C2C77D-D857-4D39-8ABE-883B5AD74648}" type="sibTrans" cxnId="{F5885D9A-A563-4C15-AFCE-A7DC25D4A7EF}">
      <dgm:prSet/>
      <dgm:spPr/>
      <dgm:t>
        <a:bodyPr/>
        <a:lstStyle/>
        <a:p>
          <a:endParaRPr lang="en-US"/>
        </a:p>
      </dgm:t>
    </dgm:pt>
    <dgm:pt modelId="{1F347C87-05EF-477A-9529-D3FDFE21EAB3}">
      <dgm:prSet phldrT="[Text]"/>
      <dgm:spPr/>
      <dgm:t>
        <a:bodyPr/>
        <a:lstStyle/>
        <a:p>
          <a:r>
            <a:rPr lang="en-US" dirty="0"/>
            <a:t>Employment and educational status </a:t>
          </a:r>
        </a:p>
      </dgm:t>
    </dgm:pt>
    <dgm:pt modelId="{35EFB9D7-DD31-4189-BD87-A01B06EABA67}" type="parTrans" cxnId="{000EEA3A-801C-4EC8-AD42-5EDE18C84B52}">
      <dgm:prSet/>
      <dgm:spPr/>
      <dgm:t>
        <a:bodyPr/>
        <a:lstStyle/>
        <a:p>
          <a:endParaRPr lang="en-US"/>
        </a:p>
      </dgm:t>
    </dgm:pt>
    <dgm:pt modelId="{194EA841-65F4-4227-8B08-FFE5147A0D42}" type="sibTrans" cxnId="{000EEA3A-801C-4EC8-AD42-5EDE18C84B52}">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3">
        <dgm:presLayoutVars>
          <dgm:bulletEnabled val="1"/>
        </dgm:presLayoutVars>
      </dgm:prSet>
      <dgm:spPr/>
    </dgm:pt>
    <dgm:pt modelId="{70C02715-898B-4AA0-8455-2B88EDE7B3E7}" type="pres">
      <dgm:prSet presAssocID="{66FB1CBF-F257-44BC-8A97-10FFA4FCD4A9}" presName="ellipse2" presStyleLbl="vennNode1" presStyleIdx="1" presStyleCnt="3" custLinFactNeighborX="-1129" custLinFactNeighborY="-19">
        <dgm:presLayoutVars>
          <dgm:bulletEnabled val="1"/>
        </dgm:presLayoutVars>
      </dgm:prSet>
      <dgm:spPr/>
    </dgm:pt>
    <dgm:pt modelId="{6A577DF4-55AD-49B0-AB81-FBDCF1EF6B6A}" type="pres">
      <dgm:prSet presAssocID="{66FB1CBF-F257-44BC-8A97-10FFA4FCD4A9}" presName="ellipse3" presStyleLbl="vennNode1" presStyleIdx="2" presStyleCnt="3">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FDFD0511-9580-43BF-9041-29418B01B266}" type="presOf" srcId="{7FD21FA5-B534-41BE-8D5D-715DAAD8F051}" destId="{9BA29495-0766-41A3-8197-49B8EB89D48B}" srcOrd="0" destOrd="3" presId="urn:microsoft.com/office/officeart/2005/8/layout/rings+Icon"/>
    <dgm:cxn modelId="{46070227-7C93-4DC3-9278-844230B24630}" type="presOf" srcId="{723E2DDE-2958-4407-A38A-AEFE07FA47C4}" destId="{70C02715-898B-4AA0-8455-2B88EDE7B3E7}"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000EEA3A-801C-4EC8-AD42-5EDE18C84B52}" srcId="{723E2DDE-2958-4407-A38A-AEFE07FA47C4}" destId="{1F347C87-05EF-477A-9529-D3FDFE21EAB3}" srcOrd="0" destOrd="0" parTransId="{35EFB9D7-DD31-4189-BD87-A01B06EABA67}" sibTransId="{194EA841-65F4-4227-8B08-FFE5147A0D42}"/>
    <dgm:cxn modelId="{1EAA926C-4301-4D5F-8124-6888450B7C81}" srcId="{66FB1CBF-F257-44BC-8A97-10FFA4FCD4A9}" destId="{95719C91-BC77-4667-BBE3-BB0937D72700}" srcOrd="2" destOrd="0" parTransId="{E157DE10-A527-4424-9AB4-1F773F8AAFB0}" sibTransId="{4D307477-324E-4A71-BA14-656759948775}"/>
    <dgm:cxn modelId="{08314175-32EA-4FD5-8510-47B5281FA2AA}" type="presOf" srcId="{678FF5C5-2770-40CA-9282-89B1CCF92320}" destId="{9BA29495-0766-41A3-8197-49B8EB89D48B}" srcOrd="0" destOrd="2" presId="urn:microsoft.com/office/officeart/2005/8/layout/rings+Icon"/>
    <dgm:cxn modelId="{8EB2F158-FCFF-4E2D-A7C5-C47D1013F3F5}" srcId="{66FB1CBF-F257-44BC-8A97-10FFA4FCD4A9}" destId="{723E2DDE-2958-4407-A38A-AEFE07FA47C4}" srcOrd="1" destOrd="0" parTransId="{8D9E79E4-1757-43E6-B172-347DDE166A30}" sibTransId="{07791EBE-7D5A-4B07-B669-BFA3AE3F533C}"/>
    <dgm:cxn modelId="{7805DE81-57E5-41C2-8496-0195ED4CF629}" type="presOf" srcId="{999B6407-013A-485F-8709-365C17EFDE49}" destId="{6A577DF4-55AD-49B0-AB81-FBDCF1EF6B6A}" srcOrd="0" destOrd="2" presId="urn:microsoft.com/office/officeart/2005/8/layout/rings+Icon"/>
    <dgm:cxn modelId="{FFC32186-6DA7-4821-95C2-3B6DD31D1EEF}" type="presOf" srcId="{53D4D431-3AAE-467A-9741-2E873F4F399D}" destId="{6A577DF4-55AD-49B0-AB81-FBDCF1EF6B6A}" srcOrd="0" destOrd="3" presId="urn:microsoft.com/office/officeart/2005/8/layout/rings+Icon"/>
    <dgm:cxn modelId="{C157C889-1953-4EE8-A7CC-9070DDBA2B31}" srcId="{95719C91-BC77-4667-BBE3-BB0937D72700}" destId="{999B6407-013A-485F-8709-365C17EFDE49}" srcOrd="1" destOrd="0" parTransId="{AA82848B-29AC-4DC2-A076-B033EF607D4A}" sibTransId="{F87A66F8-A867-4E6B-B37B-84FE7BC47A50}"/>
    <dgm:cxn modelId="{F5885D9A-A563-4C15-AFCE-A7DC25D4A7EF}" srcId="{95719C91-BC77-4667-BBE3-BB0937D72700}" destId="{53D4D431-3AAE-467A-9741-2E873F4F399D}" srcOrd="2" destOrd="0" parTransId="{7879B7D0-D942-4056-BD5D-6C17E1FA73A6}" sibTransId="{C4C2C77D-D857-4D39-8ABE-883B5AD74648}"/>
    <dgm:cxn modelId="{CF97D3A4-04FA-41B2-B00F-F821D68F872B}" type="presOf" srcId="{B81F49E0-D1AF-46E1-B5D9-35C7FB6AF7A6}" destId="{9BA29495-0766-41A3-8197-49B8EB89D48B}" srcOrd="0" destOrd="1" presId="urn:microsoft.com/office/officeart/2005/8/layout/rings+Icon"/>
    <dgm:cxn modelId="{4354A5B1-05E2-400C-9C4A-E2B9532D9111}" srcId="{F355208C-E6E1-42AD-91BD-81D1298C3F01}" destId="{678FF5C5-2770-40CA-9282-89B1CCF92320}" srcOrd="1" destOrd="0" parTransId="{C00BDD67-EC88-40A8-AE42-B79264A387F2}" sibTransId="{3B6389CD-C620-428B-AA2D-0E716F0AE856}"/>
    <dgm:cxn modelId="{21EE48B3-DC3C-4E01-9849-0817CA70EADB}" srcId="{F355208C-E6E1-42AD-91BD-81D1298C3F01}" destId="{7FD21FA5-B534-41BE-8D5D-715DAAD8F051}" srcOrd="2" destOrd="0" parTransId="{B0B8BB6C-BED2-4D26-A398-1ECC8960DCAC}" sibTransId="{356738BA-73EE-4BF2-BCF8-C7A5733BC5D8}"/>
    <dgm:cxn modelId="{B4A46EC4-BE2E-44E2-8E20-8C7E10144FAC}" type="presOf" srcId="{AAB57594-3B23-422E-A24E-A17007EF0BF4}" destId="{6A577DF4-55AD-49B0-AB81-FBDCF1EF6B6A}"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90F525F6-0659-4708-9B8D-0F0D1CA7C4FB}" type="presOf" srcId="{1F347C87-05EF-477A-9529-D3FDFE21EAB3}" destId="{70C02715-898B-4AA0-8455-2B88EDE7B3E7}" srcOrd="0" destOrd="1"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A86BFEF7-BEFC-4B1F-A811-60F5664DD9EB}" type="presOf" srcId="{95719C91-BC77-4667-BBE3-BB0937D72700}" destId="{6A577DF4-55AD-49B0-AB81-FBDCF1EF6B6A}"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endParaRPr lang="en-US" dirty="0"/>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dgm:spPr/>
      <dgm:t>
        <a:bodyPr/>
        <a:lstStyle/>
        <a:p>
          <a:r>
            <a:rPr lang="en-US" dirty="0"/>
            <a:t>Special Ed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FC8F50CD-E754-5B48-8420-9954EFB082B6}">
      <dgm:prSet/>
      <dgm:spPr/>
      <dgm:t>
        <a:bodyPr/>
        <a:lstStyle/>
        <a:p>
          <a:r>
            <a:rPr lang="en-US"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5AB615EC-EB62-8548-9B03-40C34FFC47E8}">
      <dgm:prSet/>
      <dgm:spPr/>
      <dgm:t>
        <a:bodyPr/>
        <a:lstStyle/>
        <a:p>
          <a:r>
            <a:rPr lang="en-US" dirty="0"/>
            <a:t>SELPA Directors</a:t>
          </a:r>
        </a:p>
      </dgm:t>
    </dgm:pt>
    <dgm:pt modelId="{652BDF9E-E31E-B94A-B485-C26FCD9EACB1}" type="parTrans" cxnId="{240C5AE0-2EE7-9049-86C4-B9AE0CA28B05}">
      <dgm:prSet/>
      <dgm:spPr/>
      <dgm:t>
        <a:bodyPr/>
        <a:lstStyle/>
        <a:p>
          <a:endParaRPr lang="en-US"/>
        </a:p>
      </dgm:t>
    </dgm:pt>
    <dgm:pt modelId="{871EAA15-E8B9-2A4A-978A-459C01929E7E}" type="sibTrans" cxnId="{240C5AE0-2EE7-9049-86C4-B9AE0CA28B05}">
      <dgm:prSet/>
      <dgm:spPr/>
      <dgm:t>
        <a:bodyPr/>
        <a:lstStyle/>
        <a:p>
          <a:endParaRPr lang="en-US"/>
        </a:p>
      </dgm:t>
    </dgm:pt>
    <dgm:pt modelId="{74C21F07-F130-4059-97B4-EA88DA005748}">
      <dgm:prSet/>
      <dgm:spPr/>
      <dgm:t>
        <a:bodyPr/>
        <a:lstStyle/>
        <a:p>
          <a:r>
            <a:rPr lang="en-US" dirty="0"/>
            <a:t>Student Families</a:t>
          </a:r>
        </a:p>
      </dgm:t>
    </dgm:pt>
    <dgm:pt modelId="{C20F0ED9-C494-448B-8CF5-AEB861F66E2A}" type="parTrans" cxnId="{9091A857-717B-4167-B1BC-FC46A24D7B72}">
      <dgm:prSet/>
      <dgm:spPr/>
      <dgm:t>
        <a:bodyPr/>
        <a:lstStyle/>
        <a:p>
          <a:endParaRPr lang="en-US"/>
        </a:p>
      </dgm:t>
    </dgm:pt>
    <dgm:pt modelId="{4FA10371-42C5-47DA-B273-CAD496F3FF5E}" type="sibTrans" cxnId="{9091A857-717B-4167-B1BC-FC46A24D7B7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3B94B35F-44F7-D341-9B51-08562D749FA3}" type="presOf" srcId="{5AB615EC-EB62-8548-9B03-40C34FFC47E8}" destId="{E3E76491-8807-CA4F-8E4E-E290DDB1346B}" srcOrd="0" destOrd="2" presId="urn:microsoft.com/office/officeart/2005/8/layout/hList1"/>
    <dgm:cxn modelId="{0898F742-4FFB-8644-A935-B262F45D5A94}" type="presOf" srcId="{DB85EE6F-0A62-4448-B588-6BC8B3AA8A00}" destId="{C6FCF26A-9540-6141-AFBB-02281A27F791}" srcOrd="0" destOrd="0" presId="urn:microsoft.com/office/officeart/2005/8/layout/hList1"/>
    <dgm:cxn modelId="{9091A857-717B-4167-B1BC-FC46A24D7B72}" srcId="{1BE9C294-65F6-CD4B-B340-6E77299D718E}" destId="{74C21F07-F130-4059-97B4-EA88DA005748}" srcOrd="5" destOrd="0" parTransId="{C20F0ED9-C494-448B-8CF5-AEB861F66E2A}" sibTransId="{4FA10371-42C5-47DA-B273-CAD496F3FF5E}"/>
    <dgm:cxn modelId="{5A2DBC8E-78A6-412C-8009-C29A8A2D45EF}" type="presOf" srcId="{74C21F07-F130-4059-97B4-EA88DA005748}" destId="{E3E76491-8807-CA4F-8E4E-E290DDB1346B}" srcOrd="0" destOrd="5"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240C5AE0-2EE7-9049-86C4-B9AE0CA28B05}" srcId="{1BE9C294-65F6-CD4B-B340-6E77299D718E}" destId="{5AB615EC-EB62-8548-9B03-40C34FFC47E8}" srcOrd="2" destOrd="0" parTransId="{652BDF9E-E31E-B94A-B485-C26FCD9EACB1}" sibTransId="{871EAA15-E8B9-2A4A-978A-459C01929E7E}"/>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solidFill>
                <a:srgbClr val="FF735D"/>
              </a:solidFill>
            </a:rPr>
            <a:t>SWD Status (SWDS)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rgbClr val="FF735D"/>
              </a:solidFill>
            </a:rPr>
            <a:t>Post Secondary Status (PSTS)</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05DCB043-52AF-4E54-9633-A7C43FF96CD5}">
      <dgm:prSet/>
      <dgm:spPr>
        <a:solidFill>
          <a:schemeClr val="bg1">
            <a:alpha val="90000"/>
          </a:schemeClr>
        </a:solidFill>
      </dgm:spPr>
      <dgm:t>
        <a:bodyPr/>
        <a:lstStyle/>
        <a:p>
          <a:r>
            <a:rPr lang="en-US" dirty="0">
              <a:solidFill>
                <a:srgbClr val="FF735D"/>
              </a:solidFill>
            </a:rPr>
            <a:t>SWD Meetings (MEET)</a:t>
          </a:r>
        </a:p>
      </dgm:t>
    </dgm:pt>
    <dgm:pt modelId="{7F79656B-56B6-4E53-9827-C15B19DFB620}" type="parTrans" cxnId="{D20CA4A9-A4D4-4037-8119-FFE0793D0E62}">
      <dgm:prSet/>
      <dgm:spPr/>
      <dgm:t>
        <a:bodyPr/>
        <a:lstStyle/>
        <a:p>
          <a:endParaRPr lang="en-US"/>
        </a:p>
      </dgm:t>
    </dgm:pt>
    <dgm:pt modelId="{9A881EE0-1263-4D99-8E91-5C35334901BD}" type="sibTrans" cxnId="{D20CA4A9-A4D4-4037-8119-FFE0793D0E62}">
      <dgm:prSet/>
      <dgm:spPr/>
      <dgm:t>
        <a:bodyPr/>
        <a:lstStyle/>
        <a:p>
          <a:endParaRPr lang="en-US"/>
        </a:p>
      </dgm:t>
    </dgm:pt>
    <dgm:pt modelId="{B78DEAB3-CABF-4CB2-B699-546FCB4A44F8}">
      <dgm:prSet/>
      <dgm:spPr>
        <a:solidFill>
          <a:schemeClr val="bg1">
            <a:alpha val="90000"/>
          </a:schemeClr>
        </a:solidFill>
      </dgm:spPr>
      <dgm:t>
        <a:bodyPr/>
        <a:lstStyle/>
        <a:p>
          <a:r>
            <a:rPr lang="en-US" dirty="0">
              <a:solidFill>
                <a:srgbClr val="FF735D"/>
              </a:solidFill>
            </a:rPr>
            <a:t>SWD Plan (PLAN)</a:t>
          </a:r>
        </a:p>
      </dgm:t>
    </dgm:pt>
    <dgm:pt modelId="{CFAEFC86-7A64-4FB3-B0B8-6B23F61EE6AC}" type="parTrans" cxnId="{FE20A97C-88DD-4A09-9303-D617EDA78AEF}">
      <dgm:prSet/>
      <dgm:spPr/>
      <dgm:t>
        <a:bodyPr/>
        <a:lstStyle/>
        <a:p>
          <a:endParaRPr lang="en-US"/>
        </a:p>
      </dgm:t>
    </dgm:pt>
    <dgm:pt modelId="{8FFC622C-11A8-477B-8A2B-1C340D4D2ADD}" type="sibTrans" cxnId="{FE20A97C-88DD-4A09-9303-D617EDA78AEF}">
      <dgm:prSet/>
      <dgm:spPr/>
      <dgm:t>
        <a:bodyPr/>
        <a:lstStyle/>
        <a:p>
          <a:endParaRPr lang="en-US"/>
        </a:p>
      </dgm:t>
    </dgm:pt>
    <dgm:pt modelId="{FCC8ED24-31BE-47C1-9E83-A3AA707CF955}">
      <dgm:prSet/>
      <dgm:spPr>
        <a:solidFill>
          <a:schemeClr val="bg1">
            <a:alpha val="90000"/>
          </a:schemeClr>
        </a:solidFill>
      </dgm:spPr>
      <dgm:t>
        <a:bodyPr/>
        <a:lstStyle/>
        <a:p>
          <a:r>
            <a:rPr lang="en-US" dirty="0">
              <a:solidFill>
                <a:srgbClr val="FF735D"/>
              </a:solidFill>
            </a:rPr>
            <a:t>SWD Services (SERV)</a:t>
          </a:r>
          <a:endParaRPr lang="en-US" dirty="0">
            <a:solidFill>
              <a:schemeClr val="accent3"/>
            </a:solidFill>
          </a:endParaRPr>
        </a:p>
      </dgm:t>
    </dgm:pt>
    <dgm:pt modelId="{35607FE7-E2AB-4D16-97A3-16BB291BD81E}" type="parTrans" cxnId="{72FBA4D9-DA49-4DA1-B8E1-F1B2426948E6}">
      <dgm:prSet/>
      <dgm:spPr/>
      <dgm:t>
        <a:bodyPr/>
        <a:lstStyle/>
        <a:p>
          <a:endParaRPr lang="en-US"/>
        </a:p>
      </dgm:t>
    </dgm:pt>
    <dgm:pt modelId="{65C671EF-9A19-47CF-8D6B-EDE5A2FF446F}" type="sibTrans" cxnId="{72FBA4D9-DA49-4DA1-B8E1-F1B2426948E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B776B40A-8F57-4409-9366-E6F8D603BFFE}" type="presOf" srcId="{05DCB043-52AF-4E54-9633-A7C43FF96CD5}" destId="{E3E76491-8807-CA4F-8E4E-E290DDB1346B}" srcOrd="0" destOrd="1" presId="urn:microsoft.com/office/officeart/2005/8/layout/hList1"/>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4"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FE20A97C-88DD-4A09-9303-D617EDA78AEF}" srcId="{1BE9C294-65F6-CD4B-B340-6E77299D718E}" destId="{B78DEAB3-CABF-4CB2-B699-546FCB4A44F8}" srcOrd="2" destOrd="0" parTransId="{CFAEFC86-7A64-4FB3-B0B8-6B23F61EE6AC}" sibTransId="{8FFC622C-11A8-477B-8A2B-1C340D4D2ADD}"/>
    <dgm:cxn modelId="{AA6D41A9-A9EB-0E40-8D8A-05CF2761BB6E}" srcId="{1BE9C294-65F6-CD4B-B340-6E77299D718E}" destId="{9CEF66D7-F33E-0745-8E4E-745E1994F7BE}" srcOrd="0" destOrd="0" parTransId="{61754A27-EE3D-5D4A-A2B7-3D89B1DCB1E0}" sibTransId="{B26280EF-C690-7241-99B9-7A7AB5C82F8E}"/>
    <dgm:cxn modelId="{D20CA4A9-A4D4-4037-8119-FFE0793D0E62}" srcId="{1BE9C294-65F6-CD4B-B340-6E77299D718E}" destId="{05DCB043-52AF-4E54-9633-A7C43FF96CD5}" srcOrd="1" destOrd="0" parTransId="{7F79656B-56B6-4E53-9827-C15B19DFB620}" sibTransId="{9A881EE0-1263-4D99-8E91-5C35334901BD}"/>
    <dgm:cxn modelId="{A27940B8-65D9-4DA9-931C-D1BFBA5A4D9F}" type="presOf" srcId="{B78DEAB3-CABF-4CB2-B699-546FCB4A44F8}" destId="{E3E76491-8807-CA4F-8E4E-E290DDB1346B}" srcOrd="0" destOrd="2" presId="urn:microsoft.com/office/officeart/2005/8/layout/hList1"/>
    <dgm:cxn modelId="{7168E2C9-25A0-7644-9090-6D09848860F6}" type="presOf" srcId="{ED54A681-10E2-9843-A913-D86CF283A578}" destId="{E3E76491-8807-CA4F-8E4E-E290DDB1346B}" srcOrd="0" destOrd="4" presId="urn:microsoft.com/office/officeart/2005/8/layout/hList1"/>
    <dgm:cxn modelId="{D413D4D2-2C38-464C-8074-1C5022FE3E9B}" type="presOf" srcId="{FCC8ED24-31BE-47C1-9E83-A3AA707CF955}" destId="{E3E76491-8807-CA4F-8E4E-E290DDB1346B}" srcOrd="0" destOrd="3" presId="urn:microsoft.com/office/officeart/2005/8/layout/hList1"/>
    <dgm:cxn modelId="{72FBA4D9-DA49-4DA1-B8E1-F1B2426948E6}" srcId="{1BE9C294-65F6-CD4B-B340-6E77299D718E}" destId="{FCC8ED24-31BE-47C1-9E83-A3AA707CF955}" srcOrd="3" destOrd="0" parTransId="{35607FE7-E2AB-4D16-97A3-16BB291BD81E}" sibTransId="{65C671EF-9A19-47CF-8D6B-EDE5A2FF446F}"/>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custT="1"/>
      <dgm:spPr>
        <a:xfrm>
          <a:off x="12771" y="1724469"/>
          <a:ext cx="2952995" cy="1371234"/>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16.14</a:t>
          </a:r>
        </a:p>
        <a:p>
          <a:pPr algn="ctr">
            <a:buNone/>
          </a:pPr>
          <a:r>
            <a:rPr lang="en-US" sz="1100" b="0" i="0" dirty="0">
              <a:solidFill>
                <a:srgbClr val="FCFCFC"/>
              </a:solidFill>
              <a:latin typeface="Tahoma"/>
              <a:ea typeface="+mn-ea"/>
              <a:cs typeface="+mn-cs"/>
            </a:rPr>
            <a:t>Students with Disabilities - Plan Student list (EOY4)</a:t>
          </a:r>
          <a:endParaRPr lang="en-US" sz="11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65DFE607-E516-4EF1-B26B-63D83C9A45C2}">
      <dgm:prSet phldrT="[Text]" custT="1"/>
      <dgm:spPr>
        <a:xfrm>
          <a:off x="0" y="1108"/>
          <a:ext cx="3008057" cy="11762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16.12</a:t>
          </a:r>
        </a:p>
        <a:p>
          <a:pPr algn="ctr">
            <a:buNone/>
          </a:pPr>
          <a:r>
            <a:rPr lang="en-US" sz="1100" b="0" i="0" dirty="0">
              <a:solidFill>
                <a:srgbClr val="FCFCFC"/>
              </a:solidFill>
              <a:latin typeface="Tahoma"/>
              <a:ea typeface="+mn-ea"/>
              <a:cs typeface="+mn-cs"/>
            </a:rPr>
            <a:t>Students with Disabilities - Education Plan by Disability (EOY4)</a:t>
          </a:r>
          <a:endParaRPr lang="en-US" sz="1100" b="1" dirty="0">
            <a:solidFill>
              <a:srgbClr val="FCFCFC"/>
            </a:solidFill>
            <a:latin typeface="Tahoma"/>
            <a:ea typeface="+mn-ea"/>
            <a:cs typeface="+mn-cs"/>
          </a:endParaRPr>
        </a:p>
      </dgm:t>
    </dgm:pt>
    <dgm:pt modelId="{6F14C79A-D01B-4919-9237-830E8B2282DB}" type="parTrans" cxnId="{24DC3E9B-620D-4CBA-9986-183F84F0C02D}">
      <dgm:prSet/>
      <dgm:spPr/>
      <dgm:t>
        <a:bodyPr/>
        <a:lstStyle/>
        <a:p>
          <a:pPr algn="ctr"/>
          <a:endParaRPr lang="en-US"/>
        </a:p>
      </dgm:t>
    </dgm:pt>
    <dgm:pt modelId="{4A78DEC3-8AFE-40B5-B6BA-4271C2F23579}" type="sibTrans" cxnId="{24DC3E9B-620D-4CBA-9986-183F84F0C02D}">
      <dgm:prSet/>
      <dgm:spPr>
        <a:xfrm rot="5427864">
          <a:off x="1291884" y="1142404"/>
          <a:ext cx="410319" cy="61705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211891FC-EFAE-46AD-9DC9-A4A552035450}" type="pres">
      <dgm:prSet presAssocID="{5854CFED-34C8-49A9-840D-CFD044C71F75}" presName="linearFlow" presStyleCnt="0">
        <dgm:presLayoutVars>
          <dgm:resizeHandles val="exact"/>
        </dgm:presLayoutVars>
      </dgm:prSet>
      <dgm:spPr/>
    </dgm:pt>
    <dgm:pt modelId="{F13199EE-B487-414E-A92D-50682D2BE8C5}" type="pres">
      <dgm:prSet presAssocID="{65DFE607-E516-4EF1-B26B-63D83C9A45C2}" presName="node" presStyleLbl="node1" presStyleIdx="0" presStyleCnt="2" custScaleX="121882" custScaleY="85783">
        <dgm:presLayoutVars>
          <dgm:bulletEnabled val="1"/>
        </dgm:presLayoutVars>
      </dgm:prSet>
      <dgm:spPr/>
    </dgm:pt>
    <dgm:pt modelId="{D2E56A04-ECD8-4AE5-9EFF-73E0DE553F5A}" type="pres">
      <dgm:prSet presAssocID="{4A78DEC3-8AFE-40B5-B6BA-4271C2F23579}" presName="sibTrans" presStyleLbl="sibTrans2D1" presStyleIdx="0" presStyleCnt="1"/>
      <dgm:spPr/>
    </dgm:pt>
    <dgm:pt modelId="{1A9D38A6-CB87-4475-8189-6DF6B16B2BA7}" type="pres">
      <dgm:prSet presAssocID="{4A78DEC3-8AFE-40B5-B6BA-4271C2F23579}" presName="connectorText" presStyleLbl="sibTrans2D1" presStyleIdx="0" presStyleCnt="1"/>
      <dgm:spPr/>
    </dgm:pt>
    <dgm:pt modelId="{556CCBC0-C6B8-4630-A5FD-DC9190D6B239}" type="pres">
      <dgm:prSet presAssocID="{618AB715-26CB-42F6-A400-AEBCED27021F}" presName="node" presStyleLbl="node1" presStyleIdx="1" presStyleCnt="2" custScaleX="119651" custLinFactNeighborX="-598" custLinFactNeighborY="-20207">
        <dgm:presLayoutVars>
          <dgm:bulletEnabled val="1"/>
        </dgm:presLayoutVars>
      </dgm:prSet>
      <dgm:spPr/>
    </dgm:pt>
  </dgm:ptLst>
  <dgm:cxnLst>
    <dgm:cxn modelId="{297F120F-43F2-4E20-BF26-D9B7C526C19A}" type="presOf" srcId="{618AB715-26CB-42F6-A400-AEBCED27021F}" destId="{556CCBC0-C6B8-4630-A5FD-DC9190D6B239}" srcOrd="0" destOrd="0" presId="urn:microsoft.com/office/officeart/2005/8/layout/process2"/>
    <dgm:cxn modelId="{36243810-DB43-47D9-97C6-D3F0DBF611B8}" type="presOf" srcId="{65DFE607-E516-4EF1-B26B-63D83C9A45C2}" destId="{F13199EE-B487-414E-A92D-50682D2BE8C5}"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24DC3E9B-620D-4CBA-9986-183F84F0C02D}" srcId="{5854CFED-34C8-49A9-840D-CFD044C71F75}" destId="{65DFE607-E516-4EF1-B26B-63D83C9A45C2}" srcOrd="0" destOrd="0" parTransId="{6F14C79A-D01B-4919-9237-830E8B2282DB}" sibTransId="{4A78DEC3-8AFE-40B5-B6BA-4271C2F23579}"/>
    <dgm:cxn modelId="{DEE5789E-7926-41EB-A583-177BE32C38DB}" type="presOf" srcId="{4A78DEC3-8AFE-40B5-B6BA-4271C2F23579}" destId="{1A9D38A6-CB87-4475-8189-6DF6B16B2BA7}" srcOrd="1" destOrd="0" presId="urn:microsoft.com/office/officeart/2005/8/layout/process2"/>
    <dgm:cxn modelId="{1C1239A9-0E7D-4DF4-91A3-021940BAB3F3}" type="presOf" srcId="{5854CFED-34C8-49A9-840D-CFD044C71F75}" destId="{211891FC-EFAE-46AD-9DC9-A4A552035450}" srcOrd="0" destOrd="0" presId="urn:microsoft.com/office/officeart/2005/8/layout/process2"/>
    <dgm:cxn modelId="{4088B2E9-2BE5-4807-A842-80DC29AB945D}" type="presOf" srcId="{4A78DEC3-8AFE-40B5-B6BA-4271C2F23579}" destId="{D2E56A04-ECD8-4AE5-9EFF-73E0DE553F5A}" srcOrd="0" destOrd="0" presId="urn:microsoft.com/office/officeart/2005/8/layout/process2"/>
    <dgm:cxn modelId="{B5C00E73-0BED-4684-BF08-EED9DB0DB26C}" type="presParOf" srcId="{211891FC-EFAE-46AD-9DC9-A4A552035450}" destId="{F13199EE-B487-414E-A92D-50682D2BE8C5}" srcOrd="0" destOrd="0" presId="urn:microsoft.com/office/officeart/2005/8/layout/process2"/>
    <dgm:cxn modelId="{DD4092DF-A527-464E-8B3E-ED63805F65ED}" type="presParOf" srcId="{211891FC-EFAE-46AD-9DC9-A4A552035450}" destId="{D2E56A04-ECD8-4AE5-9EFF-73E0DE553F5A}" srcOrd="1" destOrd="0" presId="urn:microsoft.com/office/officeart/2005/8/layout/process2"/>
    <dgm:cxn modelId="{81E3880D-F3FF-492D-8083-0E65CC0FA413}" type="presParOf" srcId="{D2E56A04-ECD8-4AE5-9EFF-73E0DE553F5A}" destId="{1A9D38A6-CB87-4475-8189-6DF6B16B2BA7}" srcOrd="0" destOrd="0" presId="urn:microsoft.com/office/officeart/2005/8/layout/process2"/>
    <dgm:cxn modelId="{47628C8E-3CC1-4B1A-8B58-EC1F50F66A2F}" type="presParOf" srcId="{211891FC-EFAE-46AD-9DC9-A4A552035450}" destId="{556CCBC0-C6B8-4630-A5FD-DC9190D6B239}"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008057" cy="138185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16.22</a:t>
          </a:r>
        </a:p>
        <a:p>
          <a:pPr algn="ctr">
            <a:buNone/>
          </a:pPr>
          <a:r>
            <a:rPr lang="en-US" sz="1100" b="0" i="0" dirty="0">
              <a:solidFill>
                <a:srgbClr val="FCFCFC"/>
              </a:solidFill>
              <a:latin typeface="Tahoma"/>
              <a:ea typeface="+mn-ea"/>
              <a:cs typeface="+mn-cs"/>
            </a:rPr>
            <a:t>Students with Disabilities - Non- Participating Status Report – Count (EOY4)</a:t>
          </a:r>
          <a:endParaRPr lang="en-US" sz="1100" b="0"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244614" y="1416825"/>
          <a:ext cx="518828" cy="62183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2073628"/>
          <a:ext cx="3008057" cy="1381856"/>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16.23</a:t>
          </a:r>
        </a:p>
        <a:p>
          <a:pPr algn="ctr">
            <a:buNone/>
          </a:pPr>
          <a:r>
            <a:rPr lang="en-US" sz="1100" b="0" i="0" dirty="0">
              <a:solidFill>
                <a:srgbClr val="FCFCFC"/>
              </a:solidFill>
              <a:latin typeface="Tahoma"/>
              <a:ea typeface="+mn-ea"/>
              <a:cs typeface="+mn-cs"/>
            </a:rPr>
            <a:t>Students with Disabilities - Non- Participating Status Report - Student Details (EOY4)</a:t>
          </a:r>
          <a:endParaRPr lang="en-US" sz="1100" b="0"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1239"/>
          <a:ext cx="2685873" cy="1267748"/>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buNone/>
          </a:pPr>
          <a:r>
            <a:rPr lang="en-US" sz="1400" b="1" dirty="0">
              <a:solidFill>
                <a:srgbClr val="FCFCFC"/>
              </a:solidFill>
              <a:latin typeface="Tahoma"/>
              <a:ea typeface="+mn-ea"/>
              <a:cs typeface="+mn-cs"/>
            </a:rPr>
            <a:t>Report 16.13</a:t>
          </a:r>
        </a:p>
        <a:p>
          <a:pPr>
            <a:buNone/>
          </a:pPr>
          <a:r>
            <a:rPr lang="en-US" sz="1100" b="0" i="0" dirty="0">
              <a:solidFill>
                <a:srgbClr val="FCFCFC"/>
              </a:solidFill>
              <a:latin typeface="Tahoma"/>
              <a:ea typeface="+mn-ea"/>
              <a:cs typeface="+mn-cs"/>
            </a:rPr>
            <a:t>Students with Disabilities - Federal Setting Count (EOY4)</a:t>
          </a:r>
          <a:endParaRPr lang="en-US" sz="1100" b="1" dirty="0">
            <a:solidFill>
              <a:srgbClr val="FCFCFC"/>
            </a:solidFill>
            <a:latin typeface="Tahoma"/>
            <a:ea typeface="+mn-ea"/>
            <a:cs typeface="+mn-cs"/>
          </a:endParaRP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B24A6D86-BE89-4D36-B590-F050F907F2C5}" type="pres">
      <dgm:prSet presAssocID="{5854CFED-34C8-49A9-840D-CFD044C71F75}" presName="linearFlow" presStyleCnt="0">
        <dgm:presLayoutVars>
          <dgm:resizeHandles val="exact"/>
        </dgm:presLayoutVars>
      </dgm:prSet>
      <dgm:spPr/>
    </dgm:pt>
    <dgm:pt modelId="{D8BB488C-20CF-4A86-B97D-BAA8430440D1}" type="pres">
      <dgm:prSet presAssocID="{B9516B90-F720-467C-9D0A-343B150499FC}" presName="node" presStyleLbl="node1" presStyleIdx="0" presStyleCnt="1" custScaleX="135802" custLinFactY="100000" custLinFactNeighborX="66548" custLinFactNeighborY="113057">
        <dgm:presLayoutVars>
          <dgm:bulletEnabled val="1"/>
        </dgm:presLayoutVars>
      </dgm:prSet>
      <dgm:spPr/>
    </dgm:pt>
  </dgm:ptLst>
  <dgm:cxnLst>
    <dgm:cxn modelId="{FD322E15-4C24-426E-B9A2-D201AAF1797B}" type="presOf" srcId="{B9516B90-F720-467C-9D0A-343B150499FC}" destId="{D8BB488C-20CF-4A86-B97D-BAA8430440D1}" srcOrd="0" destOrd="0" presId="urn:microsoft.com/office/officeart/2005/8/layout/process2"/>
    <dgm:cxn modelId="{EFBBD917-4D36-4C22-A6D6-AA784CD9B6FB}" type="presOf" srcId="{5854CFED-34C8-49A9-840D-CFD044C71F75}" destId="{B24A6D86-BE89-4D36-B590-F050F907F2C5}" srcOrd="0" destOrd="0" presId="urn:microsoft.com/office/officeart/2005/8/layout/process2"/>
    <dgm:cxn modelId="{3956EF6A-CBEA-4396-B66B-F77BCCE2CA67}" srcId="{5854CFED-34C8-49A9-840D-CFD044C71F75}" destId="{B9516B90-F720-467C-9D0A-343B150499FC}" srcOrd="0" destOrd="0" parTransId="{D67661EB-63E2-4113-918D-067E0CB6DEA0}" sibTransId="{0F8C27DA-6DC1-4259-A2A3-54F9208C20BB}"/>
    <dgm:cxn modelId="{5DF46A69-33CF-416A-A569-48B3CF7FBA2C}" type="presParOf" srcId="{B24A6D86-BE89-4D36-B590-F050F907F2C5}" destId="{D8BB488C-20CF-4A86-B97D-BAA8430440D1}" srcOrd="0"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Career Technical Education</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Work Based learning</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dirty="0"/>
            <a:t>Course Completion</a:t>
          </a:r>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AEDCCADA-68DA-4F9D-BAA0-32C5D4AA8CF6}">
      <dgm:prSet phldrT="[Text]"/>
      <dgm:spPr/>
      <dgm:t>
        <a:bodyPr/>
        <a:lstStyle/>
        <a:p>
          <a:r>
            <a:rPr lang="en-US" dirty="0"/>
            <a:t>Perkins</a:t>
          </a:r>
        </a:p>
      </dgm:t>
    </dgm:pt>
    <dgm:pt modelId="{8BB32B74-EE27-45DE-8F14-3C03A157239F}" type="parTrans" cxnId="{DCA51D26-DF27-4B6A-B065-36F210108C3E}">
      <dgm:prSet/>
      <dgm:spPr/>
      <dgm:t>
        <a:bodyPr/>
        <a:lstStyle/>
        <a:p>
          <a:endParaRPr lang="en-US"/>
        </a:p>
      </dgm:t>
    </dgm:pt>
    <dgm:pt modelId="{BEB1C9DF-6FA6-4187-9566-6C9A4EE375A1}" type="sibTrans" cxnId="{DCA51D26-DF27-4B6A-B065-36F210108C3E}">
      <dgm:prSet/>
      <dgm:spPr/>
      <dgm:t>
        <a:bodyPr/>
        <a:lstStyle/>
        <a:p>
          <a:endParaRPr lang="en-US"/>
        </a:p>
      </dgm:t>
    </dgm:pt>
    <dgm:pt modelId="{6DCC177F-969E-462B-B8CB-9794DB0EB01B}">
      <dgm:prSet/>
      <dgm:spPr/>
      <dgm:t>
        <a:bodyPr/>
        <a:lstStyle/>
        <a:p>
          <a:r>
            <a:rPr lang="en-US" dirty="0"/>
            <a:t>CCI</a:t>
          </a:r>
        </a:p>
      </dgm:t>
    </dgm:pt>
    <dgm:pt modelId="{58210909-23E1-4A6D-8BB2-26D4EDAF1615}" type="parTrans" cxnId="{DCDE0A94-6341-4812-9811-85D46771C364}">
      <dgm:prSet/>
      <dgm:spPr/>
      <dgm:t>
        <a:bodyPr/>
        <a:lstStyle/>
        <a:p>
          <a:endParaRPr lang="en-US"/>
        </a:p>
      </dgm:t>
    </dgm:pt>
    <dgm:pt modelId="{577E295F-A81C-4515-BCC2-EF970658ACE3}" type="sibTrans" cxnId="{DCDE0A94-6341-4812-9811-85D46771C364}">
      <dgm:prSet/>
      <dgm:spPr/>
      <dgm:t>
        <a:bodyPr/>
        <a:lstStyle/>
        <a:p>
          <a:endParaRPr lang="en-US"/>
        </a:p>
      </dgm:t>
    </dgm:pt>
    <dgm:pt modelId="{B81F49E0-D1AF-46E1-B5D9-35C7FB6AF7A6}">
      <dgm:prSet phldrT="[Text]"/>
      <dgm:spPr/>
      <dgm:t>
        <a:bodyPr/>
        <a:lstStyle/>
        <a:p>
          <a:r>
            <a:rPr lang="en-US" dirty="0"/>
            <a:t>CCI</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Perkins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CCI</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3">
        <dgm:presLayoutVars>
          <dgm:bulletEnabled val="1"/>
        </dgm:presLayoutVars>
      </dgm:prSet>
      <dgm:spPr/>
    </dgm:pt>
    <dgm:pt modelId="{70C02715-898B-4AA0-8455-2B88EDE7B3E7}" type="pres">
      <dgm:prSet presAssocID="{66FB1CBF-F257-44BC-8A97-10FFA4FCD4A9}" presName="ellipse2" presStyleLbl="vennNode1" presStyleIdx="1" presStyleCnt="3" custLinFactNeighborX="417" custLinFactNeighborY="-834">
        <dgm:presLayoutVars>
          <dgm:bulletEnabled val="1"/>
        </dgm:presLayoutVars>
      </dgm:prSet>
      <dgm:spPr/>
    </dgm:pt>
    <dgm:pt modelId="{6A577DF4-55AD-49B0-AB81-FBDCF1EF6B6A}" type="pres">
      <dgm:prSet presAssocID="{66FB1CBF-F257-44BC-8A97-10FFA4FCD4A9}" presName="ellipse3" presStyleLbl="vennNode1" presStyleIdx="2" presStyleCnt="3">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DCA51D26-DF27-4B6A-B065-36F210108C3E}" srcId="{F355208C-E6E1-42AD-91BD-81D1298C3F01}" destId="{AEDCCADA-68DA-4F9D-BAA0-32C5D4AA8CF6}" srcOrd="0" destOrd="0" parTransId="{8BB32B74-EE27-45DE-8F14-3C03A157239F}" sibTransId="{BEB1C9DF-6FA6-4187-9566-6C9A4EE375A1}"/>
    <dgm:cxn modelId="{46070227-7C93-4DC3-9278-844230B24630}" type="presOf" srcId="{723E2DDE-2958-4407-A38A-AEFE07FA47C4}" destId="{70C02715-898B-4AA0-8455-2B88EDE7B3E7}"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1" destOrd="0" parTransId="{E36568A8-21B2-432E-8C9E-B1023D7360AE}" sibTransId="{7CA5ACFD-49F5-4830-BD14-BCBA0ABA9666}"/>
    <dgm:cxn modelId="{4BCAC735-3E48-4AD8-BD4E-439513DF674B}" type="presOf" srcId="{999B6407-013A-485F-8709-365C17EFDE49}" destId="{6A577DF4-55AD-49B0-AB81-FBDCF1EF6B6A}" srcOrd="0" destOrd="2" presId="urn:microsoft.com/office/officeart/2005/8/layout/rings+Icon"/>
    <dgm:cxn modelId="{2995AE6B-B686-40FD-BB16-999C4A521AA1}" type="presOf" srcId="{6DCC177F-969E-462B-B8CB-9794DB0EB01B}" destId="{70C02715-898B-4AA0-8455-2B88EDE7B3E7}" srcOrd="0" destOrd="1" presId="urn:microsoft.com/office/officeart/2005/8/layout/rings+Icon"/>
    <dgm:cxn modelId="{1EAA926C-4301-4D5F-8124-6888450B7C81}" srcId="{66FB1CBF-F257-44BC-8A97-10FFA4FCD4A9}" destId="{95719C91-BC77-4667-BBE3-BB0937D72700}" srcOrd="2" destOrd="0" parTransId="{E157DE10-A527-4424-9AB4-1F773F8AAFB0}" sibTransId="{4D307477-324E-4A71-BA14-656759948775}"/>
    <dgm:cxn modelId="{8EB2F158-FCFF-4E2D-A7C5-C47D1013F3F5}" srcId="{66FB1CBF-F257-44BC-8A97-10FFA4FCD4A9}" destId="{723E2DDE-2958-4407-A38A-AEFE07FA47C4}" srcOrd="1" destOrd="0" parTransId="{8D9E79E4-1757-43E6-B172-347DDE166A30}" sibTransId="{07791EBE-7D5A-4B07-B669-BFA3AE3F533C}"/>
    <dgm:cxn modelId="{C157C889-1953-4EE8-A7CC-9070DDBA2B31}" srcId="{95719C91-BC77-4667-BBE3-BB0937D72700}" destId="{999B6407-013A-485F-8709-365C17EFDE49}" srcOrd="1" destOrd="0" parTransId="{AA82848B-29AC-4DC2-A076-B033EF607D4A}" sibTransId="{F87A66F8-A867-4E6B-B37B-84FE7BC47A50}"/>
    <dgm:cxn modelId="{DCDE0A94-6341-4812-9811-85D46771C364}" srcId="{723E2DDE-2958-4407-A38A-AEFE07FA47C4}" destId="{6DCC177F-969E-462B-B8CB-9794DB0EB01B}" srcOrd="0" destOrd="0" parTransId="{58210909-23E1-4A6D-8BB2-26D4EDAF1615}" sibTransId="{577E295F-A81C-4515-BCC2-EF970658ACE3}"/>
    <dgm:cxn modelId="{CF97D3A4-04FA-41B2-B00F-F821D68F872B}" type="presOf" srcId="{B81F49E0-D1AF-46E1-B5D9-35C7FB6AF7A6}" destId="{9BA29495-0766-41A3-8197-49B8EB89D48B}" srcOrd="0" destOrd="2" presId="urn:microsoft.com/office/officeart/2005/8/layout/rings+Icon"/>
    <dgm:cxn modelId="{2AE5B5B9-195A-4168-B07A-569404E7A380}" type="presOf" srcId="{AEDCCADA-68DA-4F9D-BAA0-32C5D4AA8CF6}" destId="{9BA29495-0766-41A3-8197-49B8EB89D48B}" srcOrd="0" destOrd="1" presId="urn:microsoft.com/office/officeart/2005/8/layout/rings+Icon"/>
    <dgm:cxn modelId="{55B458BD-9859-48E8-B422-149A340E6CCF}" type="presOf" srcId="{AAB57594-3B23-422E-A24E-A17007EF0BF4}" destId="{6A577DF4-55AD-49B0-AB81-FBDCF1EF6B6A}"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01A094FE-5AB1-4654-81C7-A9E11FC2B536}" type="presOf" srcId="{95719C91-BC77-4667-BBE3-BB0937D72700}" destId="{6A577DF4-55AD-49B0-AB81-FBDCF1EF6B6A}"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469641" cy="1151229"/>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17.3</a:t>
          </a:r>
        </a:p>
        <a:p>
          <a:pPr algn="ctr">
            <a:buNone/>
          </a:pPr>
          <a:r>
            <a:rPr lang="en-US" sz="1200" b="0" i="0" dirty="0">
              <a:solidFill>
                <a:srgbClr val="FCFCFC"/>
              </a:solidFill>
              <a:latin typeface="Tahoma"/>
              <a:ea typeface="+mn-ea"/>
              <a:cs typeface="+mn-cs"/>
            </a:rPr>
            <a:t>Postsecondary Survey Outcome for SWDs - Count</a:t>
          </a:r>
          <a:endParaRPr lang="en-US" sz="1200" b="1"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474070" y="1186458"/>
          <a:ext cx="521500" cy="62487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1846562"/>
          <a:ext cx="3469641" cy="1388612"/>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17.4</a:t>
          </a:r>
        </a:p>
        <a:p>
          <a:pPr algn="ctr">
            <a:buNone/>
          </a:pPr>
          <a:r>
            <a:rPr lang="en-US" sz="1200" b="0" i="0" dirty="0">
              <a:solidFill>
                <a:srgbClr val="FCFCFC"/>
              </a:solidFill>
              <a:latin typeface="Tahoma"/>
              <a:ea typeface="+mn-ea"/>
              <a:cs typeface="+mn-cs"/>
            </a:rPr>
            <a:t>Postsecondary Survey Outcome for SWDs - Student List</a:t>
          </a:r>
          <a:endParaRPr lang="en-US" sz="12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39492" custScaleY="82905" custLinFactNeighborX="-1081" custLinFactNeighborY="-11901">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39492"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1486661" cy="1024723"/>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550960" y="1050654"/>
          <a:ext cx="384740" cy="46112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sz="1000" b="0">
            <a:solidFill>
              <a:srgbClr val="FCFCFC"/>
            </a:solidFill>
            <a:latin typeface="Tahoma"/>
            <a:ea typeface="+mn-ea"/>
            <a:cs typeface="+mn-cs"/>
          </a:endParaRPr>
        </a:p>
      </dgm:t>
    </dgm:pt>
    <dgm:pt modelId="{618AB715-26CB-42F6-A400-AEBCED27021F}">
      <dgm:prSet phldrT="[Text]" custT="1"/>
      <dgm:spPr>
        <a:xfrm>
          <a:off x="0" y="1537710"/>
          <a:ext cx="1486661" cy="102472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8C96A2C-9651-402E-8009-F88C583ACACA}" type="doc">
      <dgm:prSet loTypeId="urn:microsoft.com/office/officeart/2005/8/layout/cycle2" loCatId="cycle" qsTypeId="urn:microsoft.com/office/officeart/2005/8/quickstyle/simple5" qsCatId="simple" csTypeId="urn:microsoft.com/office/officeart/2005/8/colors/colorful1" csCatId="colorful" phldr="1"/>
      <dgm:spPr/>
      <dgm:t>
        <a:bodyPr/>
        <a:lstStyle/>
        <a:p>
          <a:endParaRPr lang="en-US"/>
        </a:p>
      </dgm:t>
    </dgm:pt>
    <dgm:pt modelId="{E3F65374-4000-4F72-90E3-5E8BF32BAC23}">
      <dgm:prSet phldrT="[Text]" custT="1"/>
      <dgm:spPr/>
      <dgm:t>
        <a:bodyPr/>
        <a:lstStyle/>
        <a:p>
          <a:r>
            <a:rPr lang="en-US" sz="1200" b="0" dirty="0"/>
            <a:t>Nightly extraction from CALPADS</a:t>
          </a:r>
        </a:p>
      </dgm:t>
    </dgm:pt>
    <dgm:pt modelId="{EDE801CD-7F6F-41EF-AF14-15AC56907108}" type="parTrans" cxnId="{656359B7-2B24-4916-8AA1-372CC71D1AC1}">
      <dgm:prSet/>
      <dgm:spPr/>
      <dgm:t>
        <a:bodyPr/>
        <a:lstStyle/>
        <a:p>
          <a:endParaRPr lang="en-US"/>
        </a:p>
      </dgm:t>
    </dgm:pt>
    <dgm:pt modelId="{B51857BA-5D14-422C-A491-A6A93154B0A7}" type="sibTrans" cxnId="{656359B7-2B24-4916-8AA1-372CC71D1AC1}">
      <dgm:prSet/>
      <dgm:spPr/>
      <dgm:t>
        <a:bodyPr/>
        <a:lstStyle/>
        <a:p>
          <a:endParaRPr lang="en-US"/>
        </a:p>
      </dgm:t>
    </dgm:pt>
    <dgm:pt modelId="{105D5BB6-5AF7-4DC9-B6BD-2E464C2A0554}">
      <dgm:prSet phldrT="[Text]" custT="1"/>
      <dgm:spPr/>
      <dgm:t>
        <a:bodyPr/>
        <a:lstStyle/>
        <a:p>
          <a:r>
            <a:rPr lang="en-US" sz="1200" u="none" dirty="0"/>
            <a:t>TOMS determines updates, deletions, and additions</a:t>
          </a:r>
          <a:r>
            <a:rPr lang="en-US" sz="1200" dirty="0"/>
            <a:t> </a:t>
          </a:r>
        </a:p>
      </dgm:t>
    </dgm:pt>
    <dgm:pt modelId="{13B7B91E-9642-4A48-8B7C-B8F70FADBE92}" type="parTrans" cxnId="{AFF154D6-F0D3-4027-BC39-F5ABDAB529AF}">
      <dgm:prSet/>
      <dgm:spPr/>
      <dgm:t>
        <a:bodyPr/>
        <a:lstStyle/>
        <a:p>
          <a:endParaRPr lang="en-US"/>
        </a:p>
      </dgm:t>
    </dgm:pt>
    <dgm:pt modelId="{E5AD6A16-24A8-454D-8D19-648C7FB707B9}" type="sibTrans" cxnId="{AFF154D6-F0D3-4027-BC39-F5ABDAB529AF}">
      <dgm:prSet/>
      <dgm:spPr/>
      <dgm:t>
        <a:bodyPr/>
        <a:lstStyle/>
        <a:p>
          <a:endParaRPr lang="en-US"/>
        </a:p>
      </dgm:t>
    </dgm:pt>
    <dgm:pt modelId="{A77F5622-1555-4C4E-ACA1-C61472BC3CF9}">
      <dgm:prSet phldrT="[Text]" custT="1"/>
      <dgm:spPr/>
      <dgm:t>
        <a:bodyPr/>
        <a:lstStyle/>
        <a:p>
          <a:r>
            <a:rPr lang="en-US" sz="1200" u="none" dirty="0"/>
            <a:t>LEAs review data uploaded to TOMS </a:t>
          </a:r>
          <a:endParaRPr lang="en-US" sz="1200" dirty="0"/>
        </a:p>
      </dgm:t>
    </dgm:pt>
    <dgm:pt modelId="{EBAA4818-B1B1-41A6-B4A9-E41E255C2A0C}" type="parTrans" cxnId="{CBDC3B35-B29B-4EA1-B2C9-2A4F50D7D23E}">
      <dgm:prSet/>
      <dgm:spPr/>
      <dgm:t>
        <a:bodyPr/>
        <a:lstStyle/>
        <a:p>
          <a:endParaRPr lang="en-US"/>
        </a:p>
      </dgm:t>
    </dgm:pt>
    <dgm:pt modelId="{C6CC5E07-93AB-4695-81C6-9F3040EB6AF2}" type="sibTrans" cxnId="{CBDC3B35-B29B-4EA1-B2C9-2A4F50D7D23E}">
      <dgm:prSet/>
      <dgm:spPr/>
      <dgm:t>
        <a:bodyPr/>
        <a:lstStyle/>
        <a:p>
          <a:endParaRPr lang="en-US"/>
        </a:p>
      </dgm:t>
    </dgm:pt>
    <dgm:pt modelId="{B3C11523-1F78-4E82-89FB-D1938EF20128}">
      <dgm:prSet phldrT="[Text]"/>
      <dgm:spPr/>
      <dgm:t>
        <a:bodyPr/>
        <a:lstStyle/>
        <a:p>
          <a:r>
            <a:rPr lang="en-US" dirty="0"/>
            <a:t>Process continues through testing window</a:t>
          </a:r>
        </a:p>
      </dgm:t>
    </dgm:pt>
    <dgm:pt modelId="{B403983A-20C7-4BF8-B25B-FF69D5B929EA}" type="parTrans" cxnId="{30188008-CFC7-4A44-BD25-E33EEDEA0CC1}">
      <dgm:prSet/>
      <dgm:spPr/>
      <dgm:t>
        <a:bodyPr/>
        <a:lstStyle/>
        <a:p>
          <a:endParaRPr lang="en-US"/>
        </a:p>
      </dgm:t>
    </dgm:pt>
    <dgm:pt modelId="{025D0846-F21E-40E1-A553-C21F29FB3DAE}" type="sibTrans" cxnId="{30188008-CFC7-4A44-BD25-E33EEDEA0CC1}">
      <dgm:prSet/>
      <dgm:spPr/>
      <dgm:t>
        <a:bodyPr/>
        <a:lstStyle/>
        <a:p>
          <a:endParaRPr lang="en-US"/>
        </a:p>
      </dgm:t>
    </dgm:pt>
    <dgm:pt modelId="{BE514ADE-9BB8-48B6-A999-B7D3E3EC4B42}" type="pres">
      <dgm:prSet presAssocID="{48C96A2C-9651-402E-8009-F88C583ACACA}" presName="cycle" presStyleCnt="0">
        <dgm:presLayoutVars>
          <dgm:dir/>
          <dgm:resizeHandles val="exact"/>
        </dgm:presLayoutVars>
      </dgm:prSet>
      <dgm:spPr/>
    </dgm:pt>
    <dgm:pt modelId="{2AB5A82C-75F2-4F49-BE02-E7D6B27AD5AB}" type="pres">
      <dgm:prSet presAssocID="{E3F65374-4000-4F72-90E3-5E8BF32BAC23}" presName="node" presStyleLbl="node1" presStyleIdx="0" presStyleCnt="4">
        <dgm:presLayoutVars>
          <dgm:bulletEnabled val="1"/>
        </dgm:presLayoutVars>
      </dgm:prSet>
      <dgm:spPr/>
    </dgm:pt>
    <dgm:pt modelId="{2A14DC6E-D488-4C92-B10B-664628775828}" type="pres">
      <dgm:prSet presAssocID="{B51857BA-5D14-422C-A491-A6A93154B0A7}" presName="sibTrans" presStyleLbl="sibTrans2D1" presStyleIdx="0" presStyleCnt="4"/>
      <dgm:spPr/>
    </dgm:pt>
    <dgm:pt modelId="{65CAA513-E3DB-4C52-B9E2-F9C79F7C9755}" type="pres">
      <dgm:prSet presAssocID="{B51857BA-5D14-422C-A491-A6A93154B0A7}" presName="connectorText" presStyleLbl="sibTrans2D1" presStyleIdx="0" presStyleCnt="4"/>
      <dgm:spPr/>
    </dgm:pt>
    <dgm:pt modelId="{7A6DFD79-3232-4CDB-8B32-29BEE7B2CE97}" type="pres">
      <dgm:prSet presAssocID="{105D5BB6-5AF7-4DC9-B6BD-2E464C2A0554}" presName="node" presStyleLbl="node1" presStyleIdx="1" presStyleCnt="4">
        <dgm:presLayoutVars>
          <dgm:bulletEnabled val="1"/>
        </dgm:presLayoutVars>
      </dgm:prSet>
      <dgm:spPr/>
    </dgm:pt>
    <dgm:pt modelId="{3AFD0EBD-E8E7-4D39-B346-3A0175B8523A}" type="pres">
      <dgm:prSet presAssocID="{E5AD6A16-24A8-454D-8D19-648C7FB707B9}" presName="sibTrans" presStyleLbl="sibTrans2D1" presStyleIdx="1" presStyleCnt="4"/>
      <dgm:spPr/>
    </dgm:pt>
    <dgm:pt modelId="{B1310A0E-EC2E-4F07-8043-F710E97296C9}" type="pres">
      <dgm:prSet presAssocID="{E5AD6A16-24A8-454D-8D19-648C7FB707B9}" presName="connectorText" presStyleLbl="sibTrans2D1" presStyleIdx="1" presStyleCnt="4"/>
      <dgm:spPr/>
    </dgm:pt>
    <dgm:pt modelId="{18685E68-5FCA-4038-8698-578A53B20D4A}" type="pres">
      <dgm:prSet presAssocID="{A77F5622-1555-4C4E-ACA1-C61472BC3CF9}" presName="node" presStyleLbl="node1" presStyleIdx="2" presStyleCnt="4">
        <dgm:presLayoutVars>
          <dgm:bulletEnabled val="1"/>
        </dgm:presLayoutVars>
      </dgm:prSet>
      <dgm:spPr/>
    </dgm:pt>
    <dgm:pt modelId="{128B9896-F6AD-4ED9-B652-11DC96548BE4}" type="pres">
      <dgm:prSet presAssocID="{C6CC5E07-93AB-4695-81C6-9F3040EB6AF2}" presName="sibTrans" presStyleLbl="sibTrans2D1" presStyleIdx="2" presStyleCnt="4"/>
      <dgm:spPr/>
    </dgm:pt>
    <dgm:pt modelId="{C1AD08DB-237A-4B16-B5A8-E00CFEBCCD89}" type="pres">
      <dgm:prSet presAssocID="{C6CC5E07-93AB-4695-81C6-9F3040EB6AF2}" presName="connectorText" presStyleLbl="sibTrans2D1" presStyleIdx="2" presStyleCnt="4"/>
      <dgm:spPr/>
    </dgm:pt>
    <dgm:pt modelId="{79F3B49A-EEF2-42B4-8C42-F816BB82AAFC}" type="pres">
      <dgm:prSet presAssocID="{B3C11523-1F78-4E82-89FB-D1938EF20128}" presName="node" presStyleLbl="node1" presStyleIdx="3" presStyleCnt="4">
        <dgm:presLayoutVars>
          <dgm:bulletEnabled val="1"/>
        </dgm:presLayoutVars>
      </dgm:prSet>
      <dgm:spPr/>
    </dgm:pt>
    <dgm:pt modelId="{91F77143-4C48-49A0-8E59-0A10102D8FE1}" type="pres">
      <dgm:prSet presAssocID="{025D0846-F21E-40E1-A553-C21F29FB3DAE}" presName="sibTrans" presStyleLbl="sibTrans2D1" presStyleIdx="3" presStyleCnt="4"/>
      <dgm:spPr/>
    </dgm:pt>
    <dgm:pt modelId="{405FFDFA-852E-48AD-988A-2676FFEAC876}" type="pres">
      <dgm:prSet presAssocID="{025D0846-F21E-40E1-A553-C21F29FB3DAE}" presName="connectorText" presStyleLbl="sibTrans2D1" presStyleIdx="3" presStyleCnt="4"/>
      <dgm:spPr/>
    </dgm:pt>
  </dgm:ptLst>
  <dgm:cxnLst>
    <dgm:cxn modelId="{30188008-CFC7-4A44-BD25-E33EEDEA0CC1}" srcId="{48C96A2C-9651-402E-8009-F88C583ACACA}" destId="{B3C11523-1F78-4E82-89FB-D1938EF20128}" srcOrd="3" destOrd="0" parTransId="{B403983A-20C7-4BF8-B25B-FF69D5B929EA}" sibTransId="{025D0846-F21E-40E1-A553-C21F29FB3DAE}"/>
    <dgm:cxn modelId="{253D541D-82B0-4ED4-BEBC-906D4876C30D}" type="presOf" srcId="{B3C11523-1F78-4E82-89FB-D1938EF20128}" destId="{79F3B49A-EEF2-42B4-8C42-F816BB82AAFC}" srcOrd="0" destOrd="0" presId="urn:microsoft.com/office/officeart/2005/8/layout/cycle2"/>
    <dgm:cxn modelId="{3CDE6520-6308-407D-AD8A-17497451F435}" type="presOf" srcId="{B51857BA-5D14-422C-A491-A6A93154B0A7}" destId="{2A14DC6E-D488-4C92-B10B-664628775828}" srcOrd="0" destOrd="0" presId="urn:microsoft.com/office/officeart/2005/8/layout/cycle2"/>
    <dgm:cxn modelId="{CBDC3B35-B29B-4EA1-B2C9-2A4F50D7D23E}" srcId="{48C96A2C-9651-402E-8009-F88C583ACACA}" destId="{A77F5622-1555-4C4E-ACA1-C61472BC3CF9}" srcOrd="2" destOrd="0" parTransId="{EBAA4818-B1B1-41A6-B4A9-E41E255C2A0C}" sibTransId="{C6CC5E07-93AB-4695-81C6-9F3040EB6AF2}"/>
    <dgm:cxn modelId="{E93CDF49-B0E1-461F-8D56-F0DF51E83C09}" type="presOf" srcId="{C6CC5E07-93AB-4695-81C6-9F3040EB6AF2}" destId="{C1AD08DB-237A-4B16-B5A8-E00CFEBCCD89}" srcOrd="1" destOrd="0" presId="urn:microsoft.com/office/officeart/2005/8/layout/cycle2"/>
    <dgm:cxn modelId="{8584C74E-D038-470A-998D-3E8DE082EF46}" type="presOf" srcId="{E3F65374-4000-4F72-90E3-5E8BF32BAC23}" destId="{2AB5A82C-75F2-4F49-BE02-E7D6B27AD5AB}" srcOrd="0" destOrd="0" presId="urn:microsoft.com/office/officeart/2005/8/layout/cycle2"/>
    <dgm:cxn modelId="{3F337753-B291-4A52-989E-ED1AD17A85E5}" type="presOf" srcId="{025D0846-F21E-40E1-A553-C21F29FB3DAE}" destId="{91F77143-4C48-49A0-8E59-0A10102D8FE1}" srcOrd="0" destOrd="0" presId="urn:microsoft.com/office/officeart/2005/8/layout/cycle2"/>
    <dgm:cxn modelId="{840C6575-5BF6-47D5-AB2E-25F6C487B2FF}" type="presOf" srcId="{105D5BB6-5AF7-4DC9-B6BD-2E464C2A0554}" destId="{7A6DFD79-3232-4CDB-8B32-29BEE7B2CE97}" srcOrd="0" destOrd="0" presId="urn:microsoft.com/office/officeart/2005/8/layout/cycle2"/>
    <dgm:cxn modelId="{5C3C6557-8148-4477-89DE-D00601C011D3}" type="presOf" srcId="{A77F5622-1555-4C4E-ACA1-C61472BC3CF9}" destId="{18685E68-5FCA-4038-8698-578A53B20D4A}" srcOrd="0" destOrd="0" presId="urn:microsoft.com/office/officeart/2005/8/layout/cycle2"/>
    <dgm:cxn modelId="{F977CF77-82AD-439B-AE0D-A69DCE9CC39D}" type="presOf" srcId="{48C96A2C-9651-402E-8009-F88C583ACACA}" destId="{BE514ADE-9BB8-48B6-A999-B7D3E3EC4B42}" srcOrd="0" destOrd="0" presId="urn:microsoft.com/office/officeart/2005/8/layout/cycle2"/>
    <dgm:cxn modelId="{8CD50C5A-30F3-451C-A562-595BDCF3F512}" type="presOf" srcId="{E5AD6A16-24A8-454D-8D19-648C7FB707B9}" destId="{3AFD0EBD-E8E7-4D39-B346-3A0175B8523A}" srcOrd="0" destOrd="0" presId="urn:microsoft.com/office/officeart/2005/8/layout/cycle2"/>
    <dgm:cxn modelId="{A0AAA993-5EED-4BDC-8AB1-573BBF5A8795}" type="presOf" srcId="{E5AD6A16-24A8-454D-8D19-648C7FB707B9}" destId="{B1310A0E-EC2E-4F07-8043-F710E97296C9}" srcOrd="1" destOrd="0" presId="urn:microsoft.com/office/officeart/2005/8/layout/cycle2"/>
    <dgm:cxn modelId="{F2926699-A9F9-4858-86A4-F2705A651F7C}" type="presOf" srcId="{C6CC5E07-93AB-4695-81C6-9F3040EB6AF2}" destId="{128B9896-F6AD-4ED9-B652-11DC96548BE4}" srcOrd="0" destOrd="0" presId="urn:microsoft.com/office/officeart/2005/8/layout/cycle2"/>
    <dgm:cxn modelId="{97498FA5-1464-4123-B682-06BD808D86EB}" type="presOf" srcId="{B51857BA-5D14-422C-A491-A6A93154B0A7}" destId="{65CAA513-E3DB-4C52-B9E2-F9C79F7C9755}" srcOrd="1" destOrd="0" presId="urn:microsoft.com/office/officeart/2005/8/layout/cycle2"/>
    <dgm:cxn modelId="{656359B7-2B24-4916-8AA1-372CC71D1AC1}" srcId="{48C96A2C-9651-402E-8009-F88C583ACACA}" destId="{E3F65374-4000-4F72-90E3-5E8BF32BAC23}" srcOrd="0" destOrd="0" parTransId="{EDE801CD-7F6F-41EF-AF14-15AC56907108}" sibTransId="{B51857BA-5D14-422C-A491-A6A93154B0A7}"/>
    <dgm:cxn modelId="{EB1823BF-3CA1-4D45-957A-0D2212FA7D9F}" type="presOf" srcId="{025D0846-F21E-40E1-A553-C21F29FB3DAE}" destId="{405FFDFA-852E-48AD-988A-2676FFEAC876}" srcOrd="1" destOrd="0" presId="urn:microsoft.com/office/officeart/2005/8/layout/cycle2"/>
    <dgm:cxn modelId="{AFF154D6-F0D3-4027-BC39-F5ABDAB529AF}" srcId="{48C96A2C-9651-402E-8009-F88C583ACACA}" destId="{105D5BB6-5AF7-4DC9-B6BD-2E464C2A0554}" srcOrd="1" destOrd="0" parTransId="{13B7B91E-9642-4A48-8B7C-B8F70FADBE92}" sibTransId="{E5AD6A16-24A8-454D-8D19-648C7FB707B9}"/>
    <dgm:cxn modelId="{0CA6996A-D2F4-46E4-ABA7-3C0FDE1E53A0}" type="presParOf" srcId="{BE514ADE-9BB8-48B6-A999-B7D3E3EC4B42}" destId="{2AB5A82C-75F2-4F49-BE02-E7D6B27AD5AB}" srcOrd="0" destOrd="0" presId="urn:microsoft.com/office/officeart/2005/8/layout/cycle2"/>
    <dgm:cxn modelId="{BB6C8A50-6F3C-43CE-8935-BE768BDACEE0}" type="presParOf" srcId="{BE514ADE-9BB8-48B6-A999-B7D3E3EC4B42}" destId="{2A14DC6E-D488-4C92-B10B-664628775828}" srcOrd="1" destOrd="0" presId="urn:microsoft.com/office/officeart/2005/8/layout/cycle2"/>
    <dgm:cxn modelId="{559A633B-2965-4029-B0FB-D3E7E9A096BE}" type="presParOf" srcId="{2A14DC6E-D488-4C92-B10B-664628775828}" destId="{65CAA513-E3DB-4C52-B9E2-F9C79F7C9755}" srcOrd="0" destOrd="0" presId="urn:microsoft.com/office/officeart/2005/8/layout/cycle2"/>
    <dgm:cxn modelId="{B228AFB9-6299-4962-96A4-EE1945A7AF6F}" type="presParOf" srcId="{BE514ADE-9BB8-48B6-A999-B7D3E3EC4B42}" destId="{7A6DFD79-3232-4CDB-8B32-29BEE7B2CE97}" srcOrd="2" destOrd="0" presId="urn:microsoft.com/office/officeart/2005/8/layout/cycle2"/>
    <dgm:cxn modelId="{FB67EBF3-71D6-45D1-A673-3230C7D6B01F}" type="presParOf" srcId="{BE514ADE-9BB8-48B6-A999-B7D3E3EC4B42}" destId="{3AFD0EBD-E8E7-4D39-B346-3A0175B8523A}" srcOrd="3" destOrd="0" presId="urn:microsoft.com/office/officeart/2005/8/layout/cycle2"/>
    <dgm:cxn modelId="{B76EE689-F7B3-49DD-A76E-E54E2FF32108}" type="presParOf" srcId="{3AFD0EBD-E8E7-4D39-B346-3A0175B8523A}" destId="{B1310A0E-EC2E-4F07-8043-F710E97296C9}" srcOrd="0" destOrd="0" presId="urn:microsoft.com/office/officeart/2005/8/layout/cycle2"/>
    <dgm:cxn modelId="{5476E1F0-1483-4D3F-A197-1DCE43CB4783}" type="presParOf" srcId="{BE514ADE-9BB8-48B6-A999-B7D3E3EC4B42}" destId="{18685E68-5FCA-4038-8698-578A53B20D4A}" srcOrd="4" destOrd="0" presId="urn:microsoft.com/office/officeart/2005/8/layout/cycle2"/>
    <dgm:cxn modelId="{CAB78CC9-A8DA-4F26-BEF7-0650426F9F8A}" type="presParOf" srcId="{BE514ADE-9BB8-48B6-A999-B7D3E3EC4B42}" destId="{128B9896-F6AD-4ED9-B652-11DC96548BE4}" srcOrd="5" destOrd="0" presId="urn:microsoft.com/office/officeart/2005/8/layout/cycle2"/>
    <dgm:cxn modelId="{5B953F29-E843-46B8-9539-B0464ABA531F}" type="presParOf" srcId="{128B9896-F6AD-4ED9-B652-11DC96548BE4}" destId="{C1AD08DB-237A-4B16-B5A8-E00CFEBCCD89}" srcOrd="0" destOrd="0" presId="urn:microsoft.com/office/officeart/2005/8/layout/cycle2"/>
    <dgm:cxn modelId="{186E947F-4854-4F31-AE97-4C7FFCC6F43D}" type="presParOf" srcId="{BE514ADE-9BB8-48B6-A999-B7D3E3EC4B42}" destId="{79F3B49A-EEF2-42B4-8C42-F816BB82AAFC}" srcOrd="6" destOrd="0" presId="urn:microsoft.com/office/officeart/2005/8/layout/cycle2"/>
    <dgm:cxn modelId="{24B0C43F-C7B8-4BC9-884F-BE97A6602EC9}" type="presParOf" srcId="{BE514ADE-9BB8-48B6-A999-B7D3E3EC4B42}" destId="{91F77143-4C48-49A0-8E59-0A10102D8FE1}" srcOrd="7" destOrd="0" presId="urn:microsoft.com/office/officeart/2005/8/layout/cycle2"/>
    <dgm:cxn modelId="{2F41CDB6-5CBA-4DE7-83DC-C3F408376FBC}" type="presParOf" srcId="{91F77143-4C48-49A0-8E59-0A10102D8FE1}" destId="{405FFDFA-852E-48AD-988A-2676FFEAC87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9CEF66D7-F33E-0745-8E4E-745E1994F7BE}">
      <dgm:prSet custT="1"/>
      <dgm:spPr/>
      <dgm:t>
        <a:bodyPr/>
        <a:lstStyle/>
        <a:p>
          <a:r>
            <a:rPr lang="en-US" sz="1600"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A06E8D13-14E2-2B40-8D26-CA422F3E8541}">
      <dgm:prSet custT="1"/>
      <dgm:spPr/>
      <dgm:t>
        <a:bodyPr/>
        <a:lstStyle/>
        <a:p>
          <a:r>
            <a:rPr lang="en-US" sz="1600" dirty="0"/>
            <a:t>Registrars</a:t>
          </a:r>
        </a:p>
      </dgm:t>
    </dgm:pt>
    <dgm:pt modelId="{1417872F-AAD1-5C41-9545-F2400BD5D62B}" type="parTrans" cxnId="{559A3F2F-6E27-404E-8990-C494C0FCF71F}">
      <dgm:prSet/>
      <dgm:spPr/>
      <dgm:t>
        <a:bodyPr/>
        <a:lstStyle/>
        <a:p>
          <a:endParaRPr lang="en-US"/>
        </a:p>
      </dgm:t>
    </dgm:pt>
    <dgm:pt modelId="{A88624DD-4895-7340-8EF7-03A44BCEC228}" type="sibTrans" cxnId="{559A3F2F-6E27-404E-8990-C494C0FCF71F}">
      <dgm:prSet/>
      <dgm:spPr/>
      <dgm:t>
        <a:bodyPr/>
        <a:lstStyle/>
        <a:p>
          <a:endParaRPr lang="en-US"/>
        </a:p>
      </dgm:t>
    </dgm:pt>
    <dgm:pt modelId="{3338AF54-35F9-B44D-8229-C9E4CBAE84AC}">
      <dgm:prSet custT="1"/>
      <dgm:spPr/>
      <dgm:t>
        <a:bodyPr/>
        <a:lstStyle/>
        <a:p>
          <a:r>
            <a:rPr lang="en-US" sz="1600" dirty="0"/>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custT="1"/>
      <dgm:spPr/>
      <dgm:t>
        <a:bodyPr/>
        <a:lstStyle/>
        <a:p>
          <a:r>
            <a:rPr lang="en-US" sz="1600"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custT="1"/>
      <dgm:spPr/>
      <dgm:t>
        <a:bodyPr/>
        <a:lstStyle/>
        <a:p>
          <a:r>
            <a:rPr lang="en-US" sz="1600"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custT="1"/>
      <dgm:spPr/>
      <dgm:t>
        <a:bodyPr/>
        <a:lstStyle/>
        <a:p>
          <a:r>
            <a:rPr lang="en-US" sz="1600"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Y="1203">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4" destOrd="0" parTransId="{E6CA58F4-F47C-3E47-A0F7-B322013348AF}" sibTransId="{4B53D93F-CA1B-C744-87FF-8A2BD69D812F}"/>
    <dgm:cxn modelId="{ABD6A909-C723-BD49-82EC-20419ABB237D}" srcId="{1BE9C294-65F6-CD4B-B340-6E77299D718E}" destId="{04A5DF7C-277A-3549-BAB7-9A39B99EC689}" srcOrd="3"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559A3F2F-6E27-404E-8990-C494C0FCF71F}" srcId="{1BE9C294-65F6-CD4B-B340-6E77299D718E}" destId="{A06E8D13-14E2-2B40-8D26-CA422F3E8541}" srcOrd="1" destOrd="0" parTransId="{1417872F-AAD1-5C41-9545-F2400BD5D62B}" sibTransId="{A88624DD-4895-7340-8EF7-03A44BCEC228}"/>
    <dgm:cxn modelId="{A0613732-6993-7D41-B2DC-1F12D17026FB}" type="presOf" srcId="{A06E8D13-14E2-2B40-8D26-CA422F3E8541}"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3" presId="urn:microsoft.com/office/officeart/2005/8/layout/hList1"/>
    <dgm:cxn modelId="{B84D2B94-0D2F-684D-B9F2-CE5526028F87}" type="presOf" srcId="{CB72D423-37E9-524E-83A5-8921024F62ED}"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4" presId="urn:microsoft.com/office/officeart/2005/8/layout/hList1"/>
    <dgm:cxn modelId="{6F4635DF-E048-3043-B493-C6DE7E5DBE88}" srcId="{1BE9C294-65F6-CD4B-B340-6E77299D718E}" destId="{CB72D423-37E9-524E-83A5-8921024F62ED}" srcOrd="5" destOrd="0" parTransId="{953FC234-3D3C-C140-AD54-B3189DBE5CD3}" sibTransId="{2970BDEB-0112-D74F-8CD5-A32E5BC9A3BB}"/>
    <dgm:cxn modelId="{78154DE3-F146-6F47-9C49-649D3E1BE3A5}" srcId="{1BE9C294-65F6-CD4B-B340-6E77299D718E}" destId="{3338AF54-35F9-B44D-8229-C9E4CBAE84AC}" srcOrd="2" destOrd="0" parTransId="{B5579EB2-386A-0C44-84AA-CADF18735566}" sibTransId="{DD7D88CD-25F4-C141-9D7A-BF5CCF51764D}"/>
    <dgm:cxn modelId="{E0D10DF9-B95D-2445-8A51-FCD3493569AE}" type="presOf" srcId="{3338AF54-35F9-B44D-8229-C9E4CBAE84AC}"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CEF66D7-F33E-0745-8E4E-745E1994F7BE}">
      <dgm:prSet custT="1"/>
      <dgm:spPr/>
      <dgm:t>
        <a:bodyPr/>
        <a:lstStyle/>
        <a:p>
          <a:r>
            <a:rPr lang="en-US" sz="1600" b="0" dirty="0"/>
            <a:t>Student Enrollment </a:t>
          </a:r>
          <a:r>
            <a:rPr lang="en-US" sz="1600" b="1" dirty="0"/>
            <a:t>(SENR)</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Files Submitted</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dgm:t>
        <a:bodyPr/>
        <a:lstStyle/>
        <a:p>
          <a:r>
            <a:rPr lang="en-US" sz="1600" b="0" dirty="0"/>
            <a:t>Course Completion </a:t>
          </a:r>
          <a:r>
            <a:rPr lang="en-US" sz="1600" b="1" dirty="0"/>
            <a:t>(CRSC)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dgm:t>
        <a:bodyPr/>
        <a:lstStyle/>
        <a:p>
          <a:r>
            <a:rPr lang="en-US" sz="1600" b="0" dirty="0"/>
            <a:t>Student </a:t>
          </a:r>
          <a:r>
            <a:rPr lang="en-US" sz="1600" b="0" dirty="0" err="1"/>
            <a:t>Crs</a:t>
          </a:r>
          <a:r>
            <a:rPr lang="en-US" sz="1600" b="0" dirty="0"/>
            <a:t>. Completion </a:t>
          </a:r>
          <a:r>
            <a:rPr lang="en-US" sz="1600" b="1" dirty="0"/>
            <a:t>(SCSC)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custT="1"/>
      <dgm:spPr/>
      <dgm:t>
        <a:bodyPr/>
        <a:lstStyle/>
        <a:p>
          <a:r>
            <a:rPr lang="en-US" sz="1600" b="0" dirty="0"/>
            <a:t>Student CTE </a:t>
          </a:r>
          <a:r>
            <a:rPr lang="en-US" sz="1600" b="1" dirty="0"/>
            <a:t>(SCTE)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391ABE3C-C97F-4D4B-9E80-B8B4840F5C58}">
      <dgm:prSet custT="1"/>
      <dgm:spPr/>
      <dgm:t>
        <a:bodyPr/>
        <a:lstStyle/>
        <a:p>
          <a:r>
            <a:rPr lang="en-US" sz="1600" b="0" dirty="0"/>
            <a:t>Work-based Learning </a:t>
          </a:r>
          <a:r>
            <a:rPr lang="en-US" sz="1600" b="1" dirty="0"/>
            <a:t>(WBLR)</a:t>
          </a:r>
        </a:p>
      </dgm:t>
    </dgm:pt>
    <dgm:pt modelId="{276FF0DD-9255-476E-8BFA-3B8C93EBEC40}" type="parTrans" cxnId="{3026B575-FE32-4C2B-9F6F-DE0A8F0419BC}">
      <dgm:prSet/>
      <dgm:spPr/>
      <dgm:t>
        <a:bodyPr/>
        <a:lstStyle/>
        <a:p>
          <a:endParaRPr lang="en-US"/>
        </a:p>
      </dgm:t>
    </dgm:pt>
    <dgm:pt modelId="{97CEF1B7-4AD1-4659-8D36-89CCE5EFF738}" type="sibTrans" cxnId="{3026B575-FE32-4C2B-9F6F-DE0A8F0419BC}">
      <dgm:prSet/>
      <dgm:spPr/>
      <dgm:t>
        <a:bodyPr/>
        <a:lstStyle/>
        <a:p>
          <a:endParaRPr lang="en-US"/>
        </a:p>
      </dgm:t>
    </dgm:pt>
    <dgm:pt modelId="{7929F471-3CE7-4840-8237-3D499F7B423C}">
      <dgm:prSet custT="1"/>
      <dgm:spPr/>
      <dgm:t>
        <a:bodyPr/>
        <a:lstStyle/>
        <a:p>
          <a:r>
            <a:rPr lang="en-US" sz="1600" b="0" dirty="0"/>
            <a:t>Staff Demographics </a:t>
          </a:r>
          <a:r>
            <a:rPr lang="en-US" sz="1600" b="1" dirty="0"/>
            <a:t>(SDEM)</a:t>
          </a:r>
        </a:p>
      </dgm:t>
    </dgm:pt>
    <dgm:pt modelId="{5C05B2BD-F4D9-40F3-A6C7-13682B76A0D6}" type="parTrans" cxnId="{8BB54279-D7FE-455C-8179-07DC20D80B92}">
      <dgm:prSet/>
      <dgm:spPr/>
      <dgm:t>
        <a:bodyPr/>
        <a:lstStyle/>
        <a:p>
          <a:endParaRPr lang="en-US"/>
        </a:p>
      </dgm:t>
    </dgm:pt>
    <dgm:pt modelId="{D835CAA3-8FF3-4F3A-8F4B-0FE0DAE6A645}" type="sibTrans" cxnId="{8BB54279-D7FE-455C-8179-07DC20D80B9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ScaleY="79467"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Y="-824">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3"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4" presId="urn:microsoft.com/office/officeart/2005/8/layout/hList1"/>
    <dgm:cxn modelId="{8C5B4E3C-7424-499F-AB78-D1EBE727CA3C}" type="presOf" srcId="{391ABE3C-C97F-4D4B-9E80-B8B4840F5C58}" destId="{E3E76491-8807-CA4F-8E4E-E290DDB1346B}" srcOrd="0" destOrd="5"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2" destOrd="0" parTransId="{D883CC8C-08FF-F447-A19D-6C6993762970}" sibTransId="{98623D33-1256-D742-8971-D8299209C7A9}"/>
    <dgm:cxn modelId="{3026B575-FE32-4C2B-9F6F-DE0A8F0419BC}" srcId="{1BE9C294-65F6-CD4B-B340-6E77299D718E}" destId="{391ABE3C-C97F-4D4B-9E80-B8B4840F5C58}" srcOrd="5" destOrd="0" parTransId="{276FF0DD-9255-476E-8BFA-3B8C93EBEC40}" sibTransId="{97CEF1B7-4AD1-4659-8D36-89CCE5EFF738}"/>
    <dgm:cxn modelId="{8BB54279-D7FE-455C-8179-07DC20D80B92}" srcId="{1BE9C294-65F6-CD4B-B340-6E77299D718E}" destId="{7929F471-3CE7-4840-8237-3D499F7B423C}" srcOrd="1" destOrd="0" parTransId="{5C05B2BD-F4D9-40F3-A6C7-13682B76A0D6}" sibTransId="{D835CAA3-8FF3-4F3A-8F4B-0FE0DAE6A645}"/>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4" destOrd="0" parTransId="{CC6ED332-9A82-DA4F-AE72-DDE58163C7EF}" sibTransId="{C9707E90-F3FA-3B4C-8E9A-65CDF3488C49}"/>
    <dgm:cxn modelId="{7168E2C9-25A0-7644-9090-6D09848860F6}" type="presOf" srcId="{ED54A681-10E2-9843-A913-D86CF283A578}" destId="{E3E76491-8807-CA4F-8E4E-E290DDB1346B}" srcOrd="0" destOrd="3" presId="urn:microsoft.com/office/officeart/2005/8/layout/hList1"/>
    <dgm:cxn modelId="{D1B441DF-9715-4979-93A4-8092B8C3329E}" type="presOf" srcId="{7929F471-3CE7-4840-8237-3D499F7B423C}" destId="{E3E76491-8807-CA4F-8E4E-E290DDB1346B}" srcOrd="0" destOrd="1" presId="urn:microsoft.com/office/officeart/2005/8/layout/hList1"/>
    <dgm:cxn modelId="{78DC77FD-33E6-7146-BCD9-E1CEC142E4D2}" type="presOf" srcId="{5F3893A4-2BC7-6141-AD41-9E558A7B3BB9}"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7EA3C1-DEC9-40C4-A533-BBEBE89A971D}"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C0C35B89-6749-48A5-ACA7-52432ADF225D}">
      <dgm:prSet/>
      <dgm:spPr>
        <a:ln>
          <a:solidFill>
            <a:schemeClr val="accent2"/>
          </a:solidFill>
        </a:ln>
      </dgm:spPr>
      <dgm:t>
        <a:bodyPr/>
        <a:lstStyle/>
        <a:p>
          <a:r>
            <a:rPr lang="en-US" dirty="0"/>
            <a:t>Categorizing WBL Experiences</a:t>
          </a:r>
        </a:p>
      </dgm:t>
    </dgm:pt>
    <dgm:pt modelId="{85CBC3CF-09D0-4A61-8770-94357EE1F353}" type="parTrans" cxnId="{04A8E166-BFDE-462C-B247-5C076293F944}">
      <dgm:prSet/>
      <dgm:spPr/>
      <dgm:t>
        <a:bodyPr/>
        <a:lstStyle/>
        <a:p>
          <a:endParaRPr lang="en-US"/>
        </a:p>
      </dgm:t>
    </dgm:pt>
    <dgm:pt modelId="{F354EFDB-F093-4830-BA04-E0B1359F0CA5}" type="sibTrans" cxnId="{04A8E166-BFDE-462C-B247-5C076293F944}">
      <dgm:prSet/>
      <dgm:spPr/>
      <dgm:t>
        <a:bodyPr/>
        <a:lstStyle/>
        <a:p>
          <a:endParaRPr lang="en-US"/>
        </a:p>
      </dgm:t>
    </dgm:pt>
    <dgm:pt modelId="{8F5EF295-BCA6-4272-AE4A-9DECA3FF4E28}">
      <dgm:prSet/>
      <dgm:spPr>
        <a:ln>
          <a:solidFill>
            <a:schemeClr val="accent3"/>
          </a:solidFill>
        </a:ln>
      </dgm:spPr>
      <dgm:t>
        <a:bodyPr/>
        <a:lstStyle/>
        <a:p>
          <a:r>
            <a:rPr lang="en-US" dirty="0"/>
            <a:t>Identify opportunities and employers</a:t>
          </a:r>
        </a:p>
      </dgm:t>
    </dgm:pt>
    <dgm:pt modelId="{CA6AF3B9-9BFC-43DA-923F-BB52A4E94EC7}" type="parTrans" cxnId="{9B52E7E9-1FED-458A-BAD6-80ABB66056A2}">
      <dgm:prSet/>
      <dgm:spPr/>
      <dgm:t>
        <a:bodyPr/>
        <a:lstStyle/>
        <a:p>
          <a:endParaRPr lang="en-US"/>
        </a:p>
      </dgm:t>
    </dgm:pt>
    <dgm:pt modelId="{1C52D7CA-1EF5-45A6-9982-AF49FDA3EBAA}" type="sibTrans" cxnId="{9B52E7E9-1FED-458A-BAD6-80ABB66056A2}">
      <dgm:prSet/>
      <dgm:spPr/>
      <dgm:t>
        <a:bodyPr/>
        <a:lstStyle/>
        <a:p>
          <a:endParaRPr lang="en-US"/>
        </a:p>
      </dgm:t>
    </dgm:pt>
    <dgm:pt modelId="{40E3DF4B-0435-44C1-B29C-E3A11DCF371F}">
      <dgm:prSet/>
      <dgm:spPr>
        <a:ln>
          <a:solidFill>
            <a:schemeClr val="accent1"/>
          </a:solidFill>
        </a:ln>
      </dgm:spPr>
      <dgm:t>
        <a:bodyPr/>
        <a:lstStyle/>
        <a:p>
          <a:r>
            <a:rPr lang="en-US"/>
            <a:t>Document dates, hours, performance</a:t>
          </a:r>
        </a:p>
      </dgm:t>
    </dgm:pt>
    <dgm:pt modelId="{CA54549A-55FA-4E53-8D0D-BEF3E89C47AB}" type="parTrans" cxnId="{73A4206F-7912-4AF3-9B19-EBFCA952B01F}">
      <dgm:prSet/>
      <dgm:spPr/>
      <dgm:t>
        <a:bodyPr/>
        <a:lstStyle/>
        <a:p>
          <a:endParaRPr lang="en-US"/>
        </a:p>
      </dgm:t>
    </dgm:pt>
    <dgm:pt modelId="{01FFF669-577E-4701-9435-039E17F8EAC0}" type="sibTrans" cxnId="{73A4206F-7912-4AF3-9B19-EBFCA952B01F}">
      <dgm:prSet/>
      <dgm:spPr/>
      <dgm:t>
        <a:bodyPr/>
        <a:lstStyle/>
        <a:p>
          <a:endParaRPr lang="en-US"/>
        </a:p>
      </dgm:t>
    </dgm:pt>
    <dgm:pt modelId="{12E4A4B9-3338-46FD-AF59-CD0275127B45}">
      <dgm:prSet/>
      <dgm:spPr>
        <a:ln>
          <a:solidFill>
            <a:srgbClr val="156082"/>
          </a:solidFill>
        </a:ln>
      </dgm:spPr>
      <dgm:t>
        <a:bodyPr/>
        <a:lstStyle/>
        <a:p>
          <a:r>
            <a:rPr lang="en-US"/>
            <a:t>Preserve longitudinal records</a:t>
          </a:r>
        </a:p>
      </dgm:t>
    </dgm:pt>
    <dgm:pt modelId="{D5CFA2C1-F512-41BE-B17C-FFC1A3D248AE}" type="parTrans" cxnId="{3111483E-0842-4160-9523-36B9153FF86C}">
      <dgm:prSet/>
      <dgm:spPr/>
      <dgm:t>
        <a:bodyPr/>
        <a:lstStyle/>
        <a:p>
          <a:endParaRPr lang="en-US"/>
        </a:p>
      </dgm:t>
    </dgm:pt>
    <dgm:pt modelId="{D67550E3-0540-4554-BF52-40D5B9AD463C}" type="sibTrans" cxnId="{3111483E-0842-4160-9523-36B9153FF86C}">
      <dgm:prSet/>
      <dgm:spPr/>
      <dgm:t>
        <a:bodyPr/>
        <a:lstStyle/>
        <a:p>
          <a:endParaRPr lang="en-US"/>
        </a:p>
      </dgm:t>
    </dgm:pt>
    <dgm:pt modelId="{33C131E5-E3BB-4D55-8310-FF70E34394B3}" type="pres">
      <dgm:prSet presAssocID="{447EA3C1-DEC9-40C4-A533-BBEBE89A971D}" presName="hierChild1" presStyleCnt="0">
        <dgm:presLayoutVars>
          <dgm:chPref val="1"/>
          <dgm:dir/>
          <dgm:animOne val="branch"/>
          <dgm:animLvl val="lvl"/>
          <dgm:resizeHandles/>
        </dgm:presLayoutVars>
      </dgm:prSet>
      <dgm:spPr/>
    </dgm:pt>
    <dgm:pt modelId="{843AA33B-2BAD-4883-8D50-8D79755FF523}" type="pres">
      <dgm:prSet presAssocID="{C0C35B89-6749-48A5-ACA7-52432ADF225D}" presName="hierRoot1" presStyleCnt="0"/>
      <dgm:spPr/>
    </dgm:pt>
    <dgm:pt modelId="{4043FD37-0315-41CA-81D7-682920B15E74}" type="pres">
      <dgm:prSet presAssocID="{C0C35B89-6749-48A5-ACA7-52432ADF225D}" presName="composite" presStyleCnt="0"/>
      <dgm:spPr/>
    </dgm:pt>
    <dgm:pt modelId="{19EC932C-6B20-408D-9DF8-6BC336C17257}" type="pres">
      <dgm:prSet presAssocID="{C0C35B89-6749-48A5-ACA7-52432ADF225D}" presName="background" presStyleLbl="node0" presStyleIdx="0" presStyleCnt="4"/>
      <dgm:spPr>
        <a:solidFill>
          <a:schemeClr val="accent2"/>
        </a:solidFill>
      </dgm:spPr>
    </dgm:pt>
    <dgm:pt modelId="{D8F38FCF-B625-4501-AD7C-2BBDDC343D8D}" type="pres">
      <dgm:prSet presAssocID="{C0C35B89-6749-48A5-ACA7-52432ADF225D}" presName="text" presStyleLbl="fgAcc0" presStyleIdx="0" presStyleCnt="4">
        <dgm:presLayoutVars>
          <dgm:chPref val="3"/>
        </dgm:presLayoutVars>
      </dgm:prSet>
      <dgm:spPr/>
    </dgm:pt>
    <dgm:pt modelId="{21C95D30-97BE-4550-9EE4-10703C7748EF}" type="pres">
      <dgm:prSet presAssocID="{C0C35B89-6749-48A5-ACA7-52432ADF225D}" presName="hierChild2" presStyleCnt="0"/>
      <dgm:spPr/>
    </dgm:pt>
    <dgm:pt modelId="{B0755428-B83F-4670-8516-C58B3297E5EB}" type="pres">
      <dgm:prSet presAssocID="{8F5EF295-BCA6-4272-AE4A-9DECA3FF4E28}" presName="hierRoot1" presStyleCnt="0"/>
      <dgm:spPr/>
    </dgm:pt>
    <dgm:pt modelId="{C50E7033-34D9-488B-B037-301DEBE8E24B}" type="pres">
      <dgm:prSet presAssocID="{8F5EF295-BCA6-4272-AE4A-9DECA3FF4E28}" presName="composite" presStyleCnt="0"/>
      <dgm:spPr/>
    </dgm:pt>
    <dgm:pt modelId="{D40A7F78-66DF-4E7A-80FC-C790690BB7C7}" type="pres">
      <dgm:prSet presAssocID="{8F5EF295-BCA6-4272-AE4A-9DECA3FF4E28}" presName="background" presStyleLbl="node0" presStyleIdx="1" presStyleCnt="4"/>
      <dgm:spPr>
        <a:solidFill>
          <a:schemeClr val="accent3"/>
        </a:solidFill>
      </dgm:spPr>
    </dgm:pt>
    <dgm:pt modelId="{5F946921-0A2F-4E62-AFE7-9AB77475F40D}" type="pres">
      <dgm:prSet presAssocID="{8F5EF295-BCA6-4272-AE4A-9DECA3FF4E28}" presName="text" presStyleLbl="fgAcc0" presStyleIdx="1" presStyleCnt="4">
        <dgm:presLayoutVars>
          <dgm:chPref val="3"/>
        </dgm:presLayoutVars>
      </dgm:prSet>
      <dgm:spPr/>
    </dgm:pt>
    <dgm:pt modelId="{A2327578-6D94-41FC-88ED-0BAD4B0D0A2A}" type="pres">
      <dgm:prSet presAssocID="{8F5EF295-BCA6-4272-AE4A-9DECA3FF4E28}" presName="hierChild2" presStyleCnt="0"/>
      <dgm:spPr/>
    </dgm:pt>
    <dgm:pt modelId="{0A72F23B-6C1F-401B-8DF4-5B49F9678949}" type="pres">
      <dgm:prSet presAssocID="{40E3DF4B-0435-44C1-B29C-E3A11DCF371F}" presName="hierRoot1" presStyleCnt="0"/>
      <dgm:spPr/>
    </dgm:pt>
    <dgm:pt modelId="{0034C6A4-414D-4FA3-BD98-70A47FAFBA38}" type="pres">
      <dgm:prSet presAssocID="{40E3DF4B-0435-44C1-B29C-E3A11DCF371F}" presName="composite" presStyleCnt="0"/>
      <dgm:spPr/>
    </dgm:pt>
    <dgm:pt modelId="{8B327CA1-AD9A-475E-A4E6-79EA94103117}" type="pres">
      <dgm:prSet presAssocID="{40E3DF4B-0435-44C1-B29C-E3A11DCF371F}" presName="background" presStyleLbl="node0" presStyleIdx="2" presStyleCnt="4"/>
      <dgm:spPr>
        <a:solidFill>
          <a:schemeClr val="accent1"/>
        </a:solidFill>
      </dgm:spPr>
    </dgm:pt>
    <dgm:pt modelId="{EA36CB86-5602-405A-B470-41568EFDCE8B}" type="pres">
      <dgm:prSet presAssocID="{40E3DF4B-0435-44C1-B29C-E3A11DCF371F}" presName="text" presStyleLbl="fgAcc0" presStyleIdx="2" presStyleCnt="4">
        <dgm:presLayoutVars>
          <dgm:chPref val="3"/>
        </dgm:presLayoutVars>
      </dgm:prSet>
      <dgm:spPr/>
    </dgm:pt>
    <dgm:pt modelId="{AD97B6F4-CF26-48ED-953F-9F406E5607ED}" type="pres">
      <dgm:prSet presAssocID="{40E3DF4B-0435-44C1-B29C-E3A11DCF371F}" presName="hierChild2" presStyleCnt="0"/>
      <dgm:spPr/>
    </dgm:pt>
    <dgm:pt modelId="{1A84E6E7-1A81-4060-AA1B-3002C9EDE298}" type="pres">
      <dgm:prSet presAssocID="{12E4A4B9-3338-46FD-AF59-CD0275127B45}" presName="hierRoot1" presStyleCnt="0"/>
      <dgm:spPr/>
    </dgm:pt>
    <dgm:pt modelId="{1AB38070-97CA-402E-B08B-FECBD11C66E7}" type="pres">
      <dgm:prSet presAssocID="{12E4A4B9-3338-46FD-AF59-CD0275127B45}" presName="composite" presStyleCnt="0"/>
      <dgm:spPr/>
    </dgm:pt>
    <dgm:pt modelId="{2F38DA8B-D588-4FBF-AF5A-B38062EDD6DE}" type="pres">
      <dgm:prSet presAssocID="{12E4A4B9-3338-46FD-AF59-CD0275127B45}" presName="background" presStyleLbl="node0" presStyleIdx="3" presStyleCnt="4"/>
      <dgm:spPr>
        <a:solidFill>
          <a:srgbClr val="0088B8"/>
        </a:solidFill>
      </dgm:spPr>
    </dgm:pt>
    <dgm:pt modelId="{35C334DE-B688-4CA9-9628-D9353792D8CA}" type="pres">
      <dgm:prSet presAssocID="{12E4A4B9-3338-46FD-AF59-CD0275127B45}" presName="text" presStyleLbl="fgAcc0" presStyleIdx="3" presStyleCnt="4">
        <dgm:presLayoutVars>
          <dgm:chPref val="3"/>
        </dgm:presLayoutVars>
      </dgm:prSet>
      <dgm:spPr/>
    </dgm:pt>
    <dgm:pt modelId="{5D1E4E20-5D56-438D-A89C-BAD8F65F5051}" type="pres">
      <dgm:prSet presAssocID="{12E4A4B9-3338-46FD-AF59-CD0275127B45}" presName="hierChild2" presStyleCnt="0"/>
      <dgm:spPr/>
    </dgm:pt>
  </dgm:ptLst>
  <dgm:cxnLst>
    <dgm:cxn modelId="{1A13A126-36FC-456B-8A48-B024B2BC1026}" type="presOf" srcId="{C0C35B89-6749-48A5-ACA7-52432ADF225D}" destId="{D8F38FCF-B625-4501-AD7C-2BBDDC343D8D}" srcOrd="0" destOrd="0" presId="urn:microsoft.com/office/officeart/2005/8/layout/hierarchy1"/>
    <dgm:cxn modelId="{3111483E-0842-4160-9523-36B9153FF86C}" srcId="{447EA3C1-DEC9-40C4-A533-BBEBE89A971D}" destId="{12E4A4B9-3338-46FD-AF59-CD0275127B45}" srcOrd="3" destOrd="0" parTransId="{D5CFA2C1-F512-41BE-B17C-FFC1A3D248AE}" sibTransId="{D67550E3-0540-4554-BF52-40D5B9AD463C}"/>
    <dgm:cxn modelId="{A0777366-C74A-4A6B-9447-7220D8F14C47}" type="presOf" srcId="{447EA3C1-DEC9-40C4-A533-BBEBE89A971D}" destId="{33C131E5-E3BB-4D55-8310-FF70E34394B3}" srcOrd="0" destOrd="0" presId="urn:microsoft.com/office/officeart/2005/8/layout/hierarchy1"/>
    <dgm:cxn modelId="{04A8E166-BFDE-462C-B247-5C076293F944}" srcId="{447EA3C1-DEC9-40C4-A533-BBEBE89A971D}" destId="{C0C35B89-6749-48A5-ACA7-52432ADF225D}" srcOrd="0" destOrd="0" parTransId="{85CBC3CF-09D0-4A61-8770-94357EE1F353}" sibTransId="{F354EFDB-F093-4830-BA04-E0B1359F0CA5}"/>
    <dgm:cxn modelId="{73A4206F-7912-4AF3-9B19-EBFCA952B01F}" srcId="{447EA3C1-DEC9-40C4-A533-BBEBE89A971D}" destId="{40E3DF4B-0435-44C1-B29C-E3A11DCF371F}" srcOrd="2" destOrd="0" parTransId="{CA54549A-55FA-4E53-8D0D-BEF3E89C47AB}" sibTransId="{01FFF669-577E-4701-9435-039E17F8EAC0}"/>
    <dgm:cxn modelId="{6BECA159-EF92-46CE-B744-9998146DA4F5}" type="presOf" srcId="{12E4A4B9-3338-46FD-AF59-CD0275127B45}" destId="{35C334DE-B688-4CA9-9628-D9353792D8CA}" srcOrd="0" destOrd="0" presId="urn:microsoft.com/office/officeart/2005/8/layout/hierarchy1"/>
    <dgm:cxn modelId="{5BBD79A3-11B7-4D8A-BBEB-6E1EA98B8556}" type="presOf" srcId="{8F5EF295-BCA6-4272-AE4A-9DECA3FF4E28}" destId="{5F946921-0A2F-4E62-AFE7-9AB77475F40D}" srcOrd="0" destOrd="0" presId="urn:microsoft.com/office/officeart/2005/8/layout/hierarchy1"/>
    <dgm:cxn modelId="{5502DBBD-13AC-48D0-9406-246EE7F0DECA}" type="presOf" srcId="{40E3DF4B-0435-44C1-B29C-E3A11DCF371F}" destId="{EA36CB86-5602-405A-B470-41568EFDCE8B}" srcOrd="0" destOrd="0" presId="urn:microsoft.com/office/officeart/2005/8/layout/hierarchy1"/>
    <dgm:cxn modelId="{9B52E7E9-1FED-458A-BAD6-80ABB66056A2}" srcId="{447EA3C1-DEC9-40C4-A533-BBEBE89A971D}" destId="{8F5EF295-BCA6-4272-AE4A-9DECA3FF4E28}" srcOrd="1" destOrd="0" parTransId="{CA6AF3B9-9BFC-43DA-923F-BB52A4E94EC7}" sibTransId="{1C52D7CA-1EF5-45A6-9982-AF49FDA3EBAA}"/>
    <dgm:cxn modelId="{1F571601-494E-4D31-9495-7DF17FED580E}" type="presParOf" srcId="{33C131E5-E3BB-4D55-8310-FF70E34394B3}" destId="{843AA33B-2BAD-4883-8D50-8D79755FF523}" srcOrd="0" destOrd="0" presId="urn:microsoft.com/office/officeart/2005/8/layout/hierarchy1"/>
    <dgm:cxn modelId="{94241CBF-15D9-4765-9021-AABF79870370}" type="presParOf" srcId="{843AA33B-2BAD-4883-8D50-8D79755FF523}" destId="{4043FD37-0315-41CA-81D7-682920B15E74}" srcOrd="0" destOrd="0" presId="urn:microsoft.com/office/officeart/2005/8/layout/hierarchy1"/>
    <dgm:cxn modelId="{00AAB09B-28C6-495A-890E-0A3E7C095BA1}" type="presParOf" srcId="{4043FD37-0315-41CA-81D7-682920B15E74}" destId="{19EC932C-6B20-408D-9DF8-6BC336C17257}" srcOrd="0" destOrd="0" presId="urn:microsoft.com/office/officeart/2005/8/layout/hierarchy1"/>
    <dgm:cxn modelId="{64333EE5-461C-4D38-80B6-8A7EE81EDD4B}" type="presParOf" srcId="{4043FD37-0315-41CA-81D7-682920B15E74}" destId="{D8F38FCF-B625-4501-AD7C-2BBDDC343D8D}" srcOrd="1" destOrd="0" presId="urn:microsoft.com/office/officeart/2005/8/layout/hierarchy1"/>
    <dgm:cxn modelId="{092D03BB-EA33-4A3B-8F54-85A5F45D0C5A}" type="presParOf" srcId="{843AA33B-2BAD-4883-8D50-8D79755FF523}" destId="{21C95D30-97BE-4550-9EE4-10703C7748EF}" srcOrd="1" destOrd="0" presId="urn:microsoft.com/office/officeart/2005/8/layout/hierarchy1"/>
    <dgm:cxn modelId="{BF899F10-FBF8-492F-A74E-204BBB20AFE7}" type="presParOf" srcId="{33C131E5-E3BB-4D55-8310-FF70E34394B3}" destId="{B0755428-B83F-4670-8516-C58B3297E5EB}" srcOrd="1" destOrd="0" presId="urn:microsoft.com/office/officeart/2005/8/layout/hierarchy1"/>
    <dgm:cxn modelId="{2DAB89BE-4FA3-439A-98A1-E0483A6B8620}" type="presParOf" srcId="{B0755428-B83F-4670-8516-C58B3297E5EB}" destId="{C50E7033-34D9-488B-B037-301DEBE8E24B}" srcOrd="0" destOrd="0" presId="urn:microsoft.com/office/officeart/2005/8/layout/hierarchy1"/>
    <dgm:cxn modelId="{37FF5EC5-63C0-4DE2-8AAF-F2505F8F459A}" type="presParOf" srcId="{C50E7033-34D9-488B-B037-301DEBE8E24B}" destId="{D40A7F78-66DF-4E7A-80FC-C790690BB7C7}" srcOrd="0" destOrd="0" presId="urn:microsoft.com/office/officeart/2005/8/layout/hierarchy1"/>
    <dgm:cxn modelId="{450E7798-BBC7-431F-95D9-DBEB5507D128}" type="presParOf" srcId="{C50E7033-34D9-488B-B037-301DEBE8E24B}" destId="{5F946921-0A2F-4E62-AFE7-9AB77475F40D}" srcOrd="1" destOrd="0" presId="urn:microsoft.com/office/officeart/2005/8/layout/hierarchy1"/>
    <dgm:cxn modelId="{C8C34827-679E-4ABF-9D14-5314FAF84D70}" type="presParOf" srcId="{B0755428-B83F-4670-8516-C58B3297E5EB}" destId="{A2327578-6D94-41FC-88ED-0BAD4B0D0A2A}" srcOrd="1" destOrd="0" presId="urn:microsoft.com/office/officeart/2005/8/layout/hierarchy1"/>
    <dgm:cxn modelId="{200B40AA-14A3-4825-B0C9-BFCCC1934914}" type="presParOf" srcId="{33C131E5-E3BB-4D55-8310-FF70E34394B3}" destId="{0A72F23B-6C1F-401B-8DF4-5B49F9678949}" srcOrd="2" destOrd="0" presId="urn:microsoft.com/office/officeart/2005/8/layout/hierarchy1"/>
    <dgm:cxn modelId="{2881DB08-DB0D-49D5-B163-961C58AE8017}" type="presParOf" srcId="{0A72F23B-6C1F-401B-8DF4-5B49F9678949}" destId="{0034C6A4-414D-4FA3-BD98-70A47FAFBA38}" srcOrd="0" destOrd="0" presId="urn:microsoft.com/office/officeart/2005/8/layout/hierarchy1"/>
    <dgm:cxn modelId="{4AB40A68-558A-4A6C-8CAA-15470C135882}" type="presParOf" srcId="{0034C6A4-414D-4FA3-BD98-70A47FAFBA38}" destId="{8B327CA1-AD9A-475E-A4E6-79EA94103117}" srcOrd="0" destOrd="0" presId="urn:microsoft.com/office/officeart/2005/8/layout/hierarchy1"/>
    <dgm:cxn modelId="{46106329-DF2B-4E9D-9DC7-29CE3C0E04FA}" type="presParOf" srcId="{0034C6A4-414D-4FA3-BD98-70A47FAFBA38}" destId="{EA36CB86-5602-405A-B470-41568EFDCE8B}" srcOrd="1" destOrd="0" presId="urn:microsoft.com/office/officeart/2005/8/layout/hierarchy1"/>
    <dgm:cxn modelId="{5E870525-35B5-43A8-A474-8D37720FEFC2}" type="presParOf" srcId="{0A72F23B-6C1F-401B-8DF4-5B49F9678949}" destId="{AD97B6F4-CF26-48ED-953F-9F406E5607ED}" srcOrd="1" destOrd="0" presId="urn:microsoft.com/office/officeart/2005/8/layout/hierarchy1"/>
    <dgm:cxn modelId="{F06205D9-D350-4A63-906F-50EA60588826}" type="presParOf" srcId="{33C131E5-E3BB-4D55-8310-FF70E34394B3}" destId="{1A84E6E7-1A81-4060-AA1B-3002C9EDE298}" srcOrd="3" destOrd="0" presId="urn:microsoft.com/office/officeart/2005/8/layout/hierarchy1"/>
    <dgm:cxn modelId="{4A9DF8F9-84C6-47AC-9473-CA356D79DC86}" type="presParOf" srcId="{1A84E6E7-1A81-4060-AA1B-3002C9EDE298}" destId="{1AB38070-97CA-402E-B08B-FECBD11C66E7}" srcOrd="0" destOrd="0" presId="urn:microsoft.com/office/officeart/2005/8/layout/hierarchy1"/>
    <dgm:cxn modelId="{9BD2EB05-6FA1-4759-A5DD-EA1614A36F6A}" type="presParOf" srcId="{1AB38070-97CA-402E-B08B-FECBD11C66E7}" destId="{2F38DA8B-D588-4FBF-AF5A-B38062EDD6DE}" srcOrd="0" destOrd="0" presId="urn:microsoft.com/office/officeart/2005/8/layout/hierarchy1"/>
    <dgm:cxn modelId="{2A02CAA5-34AF-47C6-ADF1-53A37C90A58F}" type="presParOf" srcId="{1AB38070-97CA-402E-B08B-FECBD11C66E7}" destId="{35C334DE-B688-4CA9-9628-D9353792D8CA}" srcOrd="1" destOrd="0" presId="urn:microsoft.com/office/officeart/2005/8/layout/hierarchy1"/>
    <dgm:cxn modelId="{A024900B-AD08-436D-9455-B6FE7EB3E4FC}" type="presParOf" srcId="{1A84E6E7-1A81-4060-AA1B-3002C9EDE298}" destId="{5D1E4E20-5D56-438D-A89C-BAD8F65F505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a:solidFill>
          <a:srgbClr val="FF715B"/>
        </a:solidFill>
        <a:effectLst>
          <a:outerShdw blurRad="63500" algn="ctr" rotWithShape="0">
            <a:prstClr val="black">
              <a:alpha val="40000"/>
            </a:prstClr>
          </a:outerShdw>
        </a:effectLst>
      </dgm:spPr>
      <dgm:t>
        <a:bodyPr/>
        <a:lstStyle/>
        <a:p>
          <a:r>
            <a:rPr lang="en-US"/>
            <a:t>Report 3.10</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a:solidFill>
          <a:schemeClr val="accent2"/>
        </a:solidFill>
        <a:effectLst>
          <a:outerShdw blurRad="63500" algn="ctr" rotWithShape="0">
            <a:prstClr val="black">
              <a:alpha val="40000"/>
            </a:prstClr>
          </a:outerShdw>
        </a:effectLst>
      </dgm:spPr>
      <dgm:t>
        <a:bodyPr/>
        <a:lstStyle/>
        <a:p>
          <a:r>
            <a:rPr lang="en-US"/>
            <a:t>Report 3.11</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3DC1BD"/>
          </a:solidFill>
        </a:ln>
      </dgm:spPr>
      <dgm:t>
        <a:bodyPr/>
        <a:lstStyle/>
        <a:p>
          <a:r>
            <a:rPr lang="en-US" dirty="0">
              <a:hlinkClick xmlns:r="http://schemas.openxmlformats.org/officeDocument/2006/relationships" r:id="rId1"/>
            </a:rPr>
            <a:t>Course Sections Completed – Count by Content Area for Departmentalized Courses</a:t>
          </a:r>
          <a:endParaRPr lang="en-US"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a:hlinkClick xmlns:r="http://schemas.openxmlformats.org/officeDocument/2006/relationships" r:id="rId2"/>
            </a:rPr>
            <a:t>Course Sections Completed – Count and Details for Departmentalized Courses</a:t>
          </a:r>
          <a:endParaRPr lang="en-US"/>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a:hlinkClick xmlns:r="http://schemas.openxmlformats.org/officeDocument/2006/relationships" r:id="rId3"/>
            </a:rPr>
            <a:t>Course Sections Completed – Student List for Departmentalized Courses</a:t>
          </a:r>
          <a:endParaRPr lang="en-US"/>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71B372AA-8FFD-47AE-98C5-AD3216B4AC1D}">
      <dgm:prSet/>
      <dgm:spPr/>
      <dgm:t>
        <a:bodyPr/>
        <a:lstStyle/>
        <a:p>
          <a:endParaRPr lang="en-US" dirty="0"/>
        </a:p>
      </dgm:t>
    </dgm:pt>
    <dgm:pt modelId="{B848277A-08C2-4A63-80F4-0F68F9CEEB1A}" type="parTrans" cxnId="{CD2DA567-A8D5-48A4-BD86-C68EDB834A5C}">
      <dgm:prSet/>
      <dgm:spPr/>
      <dgm:t>
        <a:bodyPr/>
        <a:lstStyle/>
        <a:p>
          <a:endParaRPr lang="en-US"/>
        </a:p>
      </dgm:t>
    </dgm:pt>
    <dgm:pt modelId="{967A1A1F-BF94-422B-BC88-491AB14F14A0}" type="sibTrans" cxnId="{CD2DA567-A8D5-48A4-BD86-C68EDB834A5C}">
      <dgm:prSet/>
      <dgm:spPr/>
      <dgm:t>
        <a:bodyPr/>
        <a:lstStyle/>
        <a:p>
          <a:endParaRPr lang="en-US"/>
        </a:p>
      </dgm:t>
    </dgm:pt>
    <dgm:pt modelId="{E73721C2-7B42-4621-8770-DB7E5C6128D4}">
      <dgm:prSet/>
      <dgm:spPr/>
      <dgm:t>
        <a:bodyPr/>
        <a:lstStyle/>
        <a:p>
          <a:endParaRPr lang="en-US"/>
        </a:p>
      </dgm:t>
    </dgm:pt>
    <dgm:pt modelId="{2ED05559-EE53-42C2-833D-A4AF1AAB3F98}" type="parTrans" cxnId="{771BAC3E-74D6-46FA-B95E-3396D87F2B67}">
      <dgm:prSet/>
      <dgm:spPr/>
      <dgm:t>
        <a:bodyPr/>
        <a:lstStyle/>
        <a:p>
          <a:endParaRPr lang="en-US"/>
        </a:p>
      </dgm:t>
    </dgm:pt>
    <dgm:pt modelId="{8557EC3E-8AF1-4C38-A71E-6A3DFBDD2D87}" type="sibTrans" cxnId="{771BAC3E-74D6-46FA-B95E-3396D87F2B67}">
      <dgm:prSet/>
      <dgm:spPr/>
      <dgm:t>
        <a:bodyPr/>
        <a:lstStyle/>
        <a:p>
          <a:endParaRPr lang="en-US"/>
        </a:p>
      </dgm:t>
    </dgm:pt>
    <dgm:pt modelId="{125BF390-1E1D-47CC-9DCD-CDB76520F5C2}">
      <dgm:prSet/>
      <dgm:spPr/>
      <dgm:t>
        <a:bodyPr/>
        <a:lstStyle/>
        <a:p>
          <a:endParaRPr lang="en-US"/>
        </a:p>
      </dgm:t>
    </dgm:pt>
    <dgm:pt modelId="{BF24C4BE-6DF2-4FCC-86B3-0F3D49292D68}" type="parTrans" cxnId="{1977BC77-E90A-4DC8-8C3C-30EA7B8DA025}">
      <dgm:prSet/>
      <dgm:spPr/>
      <dgm:t>
        <a:bodyPr/>
        <a:lstStyle/>
        <a:p>
          <a:endParaRPr lang="en-US"/>
        </a:p>
      </dgm:t>
    </dgm:pt>
    <dgm:pt modelId="{C5942DAD-77EB-4FFB-B840-8715F851B02F}" type="sibTrans" cxnId="{1977BC77-E90A-4DC8-8C3C-30EA7B8DA025}">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a:xfrm>
          <a:off x="78940" y="26572"/>
          <a:ext cx="1513928" cy="475200"/>
        </a:xfrm>
        <a:prstGeom prst="roundRect">
          <a:avLst>
            <a:gd name="adj" fmla="val 10000"/>
          </a:avLst>
        </a:prstGeom>
      </dgm:spPr>
    </dgm:pt>
    <dgm:pt modelId="{C667CE1B-53A2-4AFA-95A9-F9BE5EBD9521}" type="pres">
      <dgm:prSet presAssocID="{B9516B90-F720-467C-9D0A-343B150499FC}" presName="desTx" presStyleLbl="fgAcc1" presStyleIdx="0" presStyleCnt="3" custScaleX="126341" custScaleY="64479" custLinFactNeighborX="10786" custLinFactNeighborY="-15752">
        <dgm:presLayoutVars>
          <dgm:bulletEnabled val="1"/>
        </dgm:presLayoutVars>
      </dgm:prSet>
      <dgm:spPr/>
    </dgm:pt>
    <dgm:pt modelId="{00C6806D-34FE-4E93-8A2E-BC646CEB24B1}" type="pres">
      <dgm:prSet presAssocID="{0F8C27DA-6DC1-4259-A2A3-54F9208C20BB}" presName="sibTrans" presStyleLbl="sibTrans2D1" presStyleIdx="0" presStyleCnt="2" custScaleX="122432" custLinFactNeighborX="8877" custLinFactNeighborY="3973"/>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custScaleX="137427" custScaleY="68493" custLinFactNeighborX="2856" custLinFactNeighborY="-13593">
        <dgm:presLayoutVars>
          <dgm:bulletEnabled val="1"/>
        </dgm:presLayoutVars>
      </dgm:prSet>
      <dgm:spPr/>
    </dgm:pt>
    <dgm:pt modelId="{CD3ADB74-BDF5-45BD-8060-602268BDE1E4}" type="pres">
      <dgm:prSet presAssocID="{C0263583-3CD0-4D64-B33E-B5B1EA85CA93}" presName="sibTrans" presStyleLbl="sibTrans2D1" presStyleIdx="1" presStyleCnt="2" custLinFactNeighborX="-8352" custLinFactNeighborY="-15"/>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custScaleX="156900" custScaleY="54129" custLinFactNeighborX="1142" custLinFactNeighborY="-24415">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C81E2710-F8FB-478E-BF8A-B3DE2BEC2ACA}" type="presOf" srcId="{71B372AA-8FFD-47AE-98C5-AD3216B4AC1D}" destId="{C667CE1B-53A2-4AFA-95A9-F9BE5EBD9521}" srcOrd="0" destOrd="1"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771BAC3E-74D6-46FA-B95E-3396D87F2B67}" srcId="{618AB715-26CB-42F6-A400-AEBCED27021F}" destId="{E73721C2-7B42-4621-8770-DB7E5C6128D4}" srcOrd="1" destOrd="0" parTransId="{2ED05559-EE53-42C2-833D-A4AF1AAB3F98}" sibTransId="{8557EC3E-8AF1-4C38-A71E-6A3DFBDD2D87}"/>
    <dgm:cxn modelId="{2148595D-251A-4B0E-8A7F-BA92FB5F8B69}" type="presOf" srcId="{125BF390-1E1D-47CC-9DCD-CDB76520F5C2}" destId="{A7A61D85-2C7F-49D4-B79B-A797EF34FC6F}" srcOrd="0" destOrd="1" presId="urn:microsoft.com/office/officeart/2005/8/layout/process3"/>
    <dgm:cxn modelId="{FD349065-755C-4393-8CD6-FFA621109954}" type="presOf" srcId="{7B1EE247-00B8-487D-8179-23D496335152}" destId="{C667CE1B-53A2-4AFA-95A9-F9BE5EBD9521}" srcOrd="0" destOrd="0" presId="urn:microsoft.com/office/officeart/2005/8/layout/process3"/>
    <dgm:cxn modelId="{CD2DA567-A8D5-48A4-BD86-C68EDB834A5C}" srcId="{B9516B90-F720-467C-9D0A-343B150499FC}" destId="{71B372AA-8FFD-47AE-98C5-AD3216B4AC1D}" srcOrd="1" destOrd="0" parTransId="{B848277A-08C2-4A63-80F4-0F68F9CEEB1A}" sibTransId="{967A1A1F-BF94-422B-BC88-491AB14F14A0}"/>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1977BC77-E90A-4DC8-8C3C-30EA7B8DA025}" srcId="{6DCD60B3-D7B9-498F-A4C2-C56C296F24F7}" destId="{125BF390-1E1D-47CC-9DCD-CDB76520F5C2}" srcOrd="1" destOrd="0" parTransId="{BF24C4BE-6DF2-4FCC-86B3-0F3D49292D68}" sibTransId="{C5942DAD-77EB-4FFB-B840-8715F851B02F}"/>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11B55ED4-76D7-4705-A1F7-0FFC780FE406}" type="presOf" srcId="{E73721C2-7B42-4621-8770-DB7E5C6128D4}" destId="{0AD73FA7-AC78-4246-8DA1-CFE53596208B}" srcOrd="0" destOrd="1" presId="urn:microsoft.com/office/officeart/2005/8/layout/process3"/>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a:hlinkClick xmlns:r="http://schemas.openxmlformats.org/officeDocument/2006/relationships" r:id="rId1"/>
            </a:rPr>
            <a:t>Educational Options Course Completion – Student Count</a:t>
          </a:r>
          <a:r>
            <a:rPr lang="en-US"/>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523D914D-FDE6-4240-A8F3-718C7D2B88CB}">
      <dgm:prSet/>
      <dgm:spPr>
        <a:ln>
          <a:solidFill>
            <a:srgbClr val="37C0BB"/>
          </a:solidFill>
        </a:ln>
      </dgm:spPr>
      <dgm:t>
        <a:bodyPr/>
        <a:lstStyle/>
        <a:p>
          <a:endParaRPr lang="en-US"/>
        </a:p>
      </dgm:t>
    </dgm:pt>
    <dgm:pt modelId="{6ED3EE30-EA4C-4B0B-B093-FE4883607317}" type="parTrans" cxnId="{CE23FEE0-EC6A-49F3-96BA-339C125C6198}">
      <dgm:prSet/>
      <dgm:spPr/>
      <dgm:t>
        <a:bodyPr/>
        <a:lstStyle/>
        <a:p>
          <a:endParaRPr lang="en-US"/>
        </a:p>
      </dgm:t>
    </dgm:pt>
    <dgm:pt modelId="{5506F93E-D563-4DA6-8662-E53509810E0E}" type="sibTrans" cxnId="{CE23FEE0-EC6A-49F3-96BA-339C125C6198}">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dgm:spPr>
        <a:xfrm>
          <a:off x="1018" y="18095"/>
          <a:ext cx="1613970" cy="432000"/>
        </a:xfrm>
        <a:prstGeom prst="roundRect">
          <a:avLst>
            <a:gd name="adj" fmla="val 10000"/>
          </a:avLst>
        </a:prstGeom>
      </dgm:spPr>
    </dgm:pt>
    <dgm:pt modelId="{01A871B4-AA96-41F9-9854-6A16387FB0F9}" type="pres">
      <dgm:prSet presAssocID="{B9516B90-F720-467C-9D0A-343B150499FC}" presName="desTx" presStyleLbl="fgAcc1" presStyleIdx="0" presStyleCnt="1" custScaleX="130831" custLinFactNeighborX="63" custLinFactNeighborY="494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0A3AD-A4CD-4270-A862-E5A3D25973CD}">
      <dsp:nvSpPr>
        <dsp:cNvPr id="0" name=""/>
        <dsp:cNvSpPr/>
      </dsp:nvSpPr>
      <dsp:spPr>
        <a:xfrm>
          <a:off x="2650"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dirty="0"/>
            <a:t>EOY 1</a:t>
          </a:r>
        </a:p>
        <a:p>
          <a:pPr marL="0" lvl="0" indent="0" algn="ctr" defTabSz="711200">
            <a:lnSpc>
              <a:spcPct val="100000"/>
            </a:lnSpc>
            <a:spcBef>
              <a:spcPct val="0"/>
            </a:spcBef>
            <a:spcAft>
              <a:spcPts val="0"/>
            </a:spcAft>
            <a:buNone/>
          </a:pPr>
          <a:r>
            <a:rPr lang="en-US" sz="1600" kern="1200" dirty="0"/>
            <a:t>July 1–June 30</a:t>
          </a:r>
        </a:p>
        <a:p>
          <a:pPr marL="0" lvl="0" indent="0" algn="ctr" defTabSz="711200">
            <a:lnSpc>
              <a:spcPct val="100000"/>
            </a:lnSpc>
            <a:spcBef>
              <a:spcPct val="0"/>
            </a:spcBef>
            <a:spcAft>
              <a:spcPts val="0"/>
            </a:spcAft>
            <a:buNone/>
          </a:pPr>
          <a:r>
            <a:rPr lang="en-US" sz="1600" b="1"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Grades 7-12</a:t>
          </a:r>
        </a:p>
      </dsp:txBody>
      <dsp:txXfrm>
        <a:off x="2650" y="0"/>
        <a:ext cx="2601117" cy="1531620"/>
      </dsp:txXfrm>
    </dsp:sp>
    <dsp:sp modelId="{984E36E6-FCC6-403D-9C23-8985CE6615E6}">
      <dsp:nvSpPr>
        <dsp:cNvPr id="0" name=""/>
        <dsp:cNvSpPr/>
      </dsp:nvSpPr>
      <dsp:spPr>
        <a:xfrm>
          <a:off x="230862" y="1532056"/>
          <a:ext cx="208089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Course completion</a:t>
          </a:r>
          <a:endParaRPr lang="en-US" sz="1600" b="1" kern="1200" dirty="0">
            <a:solidFill>
              <a:schemeClr val="bg1"/>
            </a:solidFill>
            <a:latin typeface="Arial" panose="020B0604020202020204" pitchFamily="34" charset="0"/>
            <a:cs typeface="Arial" panose="020B0604020202020204" pitchFamily="34" charset="0"/>
          </a:endParaRPr>
        </a:p>
      </dsp:txBody>
      <dsp:txXfrm>
        <a:off x="260239" y="1561433"/>
        <a:ext cx="2022140" cy="944252"/>
      </dsp:txXfrm>
    </dsp:sp>
    <dsp:sp modelId="{59F622B9-36AA-4CBA-8F16-FEFE92BEC7D3}">
      <dsp:nvSpPr>
        <dsp:cNvPr id="0" name=""/>
        <dsp:cNvSpPr/>
      </dsp:nvSpPr>
      <dsp:spPr>
        <a:xfrm>
          <a:off x="262762" y="2689371"/>
          <a:ext cx="208089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CTE participants and completers </a:t>
          </a:r>
          <a:endParaRPr lang="en-US" sz="1600" b="1" kern="1200" dirty="0">
            <a:solidFill>
              <a:schemeClr val="bg1"/>
            </a:solidFill>
            <a:latin typeface="Arial" panose="020B0604020202020204" pitchFamily="34" charset="0"/>
            <a:cs typeface="Arial" panose="020B0604020202020204" pitchFamily="34" charset="0"/>
          </a:endParaRPr>
        </a:p>
      </dsp:txBody>
      <dsp:txXfrm>
        <a:off x="292139" y="2718748"/>
        <a:ext cx="2022140" cy="944252"/>
      </dsp:txXfrm>
    </dsp:sp>
    <dsp:sp modelId="{9F0FC08E-1F66-244F-8170-860D1AF617CF}">
      <dsp:nvSpPr>
        <dsp:cNvPr id="0" name=""/>
        <dsp:cNvSpPr/>
      </dsp:nvSpPr>
      <dsp:spPr>
        <a:xfrm>
          <a:off x="262762" y="3846687"/>
          <a:ext cx="2080894" cy="100300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Arial" panose="020B0604020202020204" pitchFamily="34" charset="0"/>
              <a:cs typeface="Arial" panose="020B0604020202020204" pitchFamily="34" charset="0"/>
            </a:rPr>
            <a:t>Work-Based Learning</a:t>
          </a:r>
        </a:p>
      </dsp:txBody>
      <dsp:txXfrm>
        <a:off x="292139" y="3876064"/>
        <a:ext cx="2022140" cy="944252"/>
      </dsp:txXfrm>
    </dsp:sp>
    <dsp:sp modelId="{BE5A2188-BBCE-4972-9F52-2C8F5AE3B57F}">
      <dsp:nvSpPr>
        <dsp:cNvPr id="0" name=""/>
        <dsp:cNvSpPr/>
      </dsp:nvSpPr>
      <dsp:spPr>
        <a:xfrm>
          <a:off x="2798852"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0" i="0" u="none" kern="1200" dirty="0"/>
            <a:t>EOY 2</a:t>
          </a:r>
        </a:p>
        <a:p>
          <a:pPr marL="0" lvl="0" indent="0" algn="ctr" defTabSz="711200">
            <a:lnSpc>
              <a:spcPct val="100000"/>
            </a:lnSpc>
            <a:spcBef>
              <a:spcPct val="0"/>
            </a:spcBef>
            <a:spcAft>
              <a:spcPts val="0"/>
            </a:spcAft>
            <a:buNone/>
          </a:pPr>
          <a:r>
            <a:rPr lang="en-US" sz="1600" b="0" i="0" u="none" kern="1200" dirty="0"/>
            <a:t> </a:t>
          </a:r>
          <a:r>
            <a:rPr lang="en-US" sz="1600" kern="1200" dirty="0"/>
            <a:t>July 1–June 30</a:t>
          </a:r>
        </a:p>
      </dsp:txBody>
      <dsp:txXfrm>
        <a:off x="2798852" y="0"/>
        <a:ext cx="2601117" cy="1531620"/>
      </dsp:txXfrm>
    </dsp:sp>
    <dsp:sp modelId="{E0584857-0D0E-4CE8-9FE5-B50BF2E7F84E}">
      <dsp:nvSpPr>
        <dsp:cNvPr id="0" name=""/>
        <dsp:cNvSpPr/>
      </dsp:nvSpPr>
      <dsp:spPr>
        <a:xfrm>
          <a:off x="3058964" y="1531620"/>
          <a:ext cx="2080894" cy="3318510"/>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Program</a:t>
          </a:r>
        </a:p>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Participation </a:t>
          </a:r>
          <a:endParaRPr lang="en-US" sz="1600" b="1" kern="1200" dirty="0">
            <a:solidFill>
              <a:schemeClr val="bg1"/>
            </a:solidFill>
            <a:latin typeface="Arial" panose="020B0604020202020204" pitchFamily="34" charset="0"/>
            <a:cs typeface="Arial" panose="020B0604020202020204" pitchFamily="34" charset="0"/>
          </a:endParaRPr>
        </a:p>
      </dsp:txBody>
      <dsp:txXfrm>
        <a:off x="3119911" y="1592567"/>
        <a:ext cx="1959000" cy="3196616"/>
      </dsp:txXfrm>
    </dsp:sp>
    <dsp:sp modelId="{B1E82609-C3D5-4CD6-AD76-D0F5E866AB17}">
      <dsp:nvSpPr>
        <dsp:cNvPr id="0" name=""/>
        <dsp:cNvSpPr/>
      </dsp:nvSpPr>
      <dsp:spPr>
        <a:xfrm>
          <a:off x="5669992"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0" i="0" u="none" kern="1200" dirty="0"/>
            <a:t>EOY 3</a:t>
          </a:r>
        </a:p>
        <a:p>
          <a:pPr marL="0" lvl="0" indent="0" algn="ctr" defTabSz="711200">
            <a:lnSpc>
              <a:spcPct val="90000"/>
            </a:lnSpc>
            <a:spcBef>
              <a:spcPct val="0"/>
            </a:spcBef>
            <a:spcAft>
              <a:spcPts val="600"/>
            </a:spcAft>
            <a:buNone/>
          </a:pPr>
          <a:r>
            <a:rPr lang="en-US" sz="1600" kern="1200" dirty="0"/>
            <a:t>July 1–June 30</a:t>
          </a:r>
          <a:endParaRPr lang="en-US" sz="1600" b="0" i="0" u="none" kern="1200" dirty="0"/>
        </a:p>
      </dsp:txBody>
      <dsp:txXfrm>
        <a:off x="5669992" y="0"/>
        <a:ext cx="2601117" cy="1531620"/>
      </dsp:txXfrm>
    </dsp:sp>
    <dsp:sp modelId="{70E7E48E-2265-45D3-97D2-92FADA8EED0F}">
      <dsp:nvSpPr>
        <dsp:cNvPr id="0" name=""/>
        <dsp:cNvSpPr/>
      </dsp:nvSpPr>
      <dsp:spPr>
        <a:xfrm>
          <a:off x="5844532" y="2067995"/>
          <a:ext cx="2080894" cy="40977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Student Behavioral Incidents</a:t>
          </a:r>
          <a:endParaRPr lang="en-US" sz="1600" b="1" kern="1200" dirty="0">
            <a:solidFill>
              <a:schemeClr val="bg1"/>
            </a:solidFill>
            <a:latin typeface="Arial" panose="020B0604020202020204" pitchFamily="34" charset="0"/>
            <a:cs typeface="Arial" panose="020B0604020202020204" pitchFamily="34" charset="0"/>
          </a:endParaRPr>
        </a:p>
      </dsp:txBody>
      <dsp:txXfrm>
        <a:off x="5856534" y="2079997"/>
        <a:ext cx="2056890" cy="385774"/>
      </dsp:txXfrm>
    </dsp:sp>
    <dsp:sp modelId="{B7B1D589-2E89-4DBD-990D-FD47AC30A94C}">
      <dsp:nvSpPr>
        <dsp:cNvPr id="0" name=""/>
        <dsp:cNvSpPr/>
      </dsp:nvSpPr>
      <dsp:spPr>
        <a:xfrm>
          <a:off x="5876432" y="2624237"/>
          <a:ext cx="2080894" cy="626814"/>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Student Absence Summary</a:t>
          </a:r>
        </a:p>
      </dsp:txBody>
      <dsp:txXfrm>
        <a:off x="5894791" y="2642596"/>
        <a:ext cx="2044176" cy="590096"/>
      </dsp:txXfrm>
    </dsp:sp>
    <dsp:sp modelId="{F7FAB534-63C0-E443-896F-D1CB64786131}">
      <dsp:nvSpPr>
        <dsp:cNvPr id="0" name=""/>
        <dsp:cNvSpPr/>
      </dsp:nvSpPr>
      <dsp:spPr>
        <a:xfrm>
          <a:off x="5833899" y="3367578"/>
          <a:ext cx="2080894"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Grads and Completers</a:t>
          </a:r>
          <a:endParaRPr lang="en-US" sz="1600" b="1" i="0" u="none" kern="1200" dirty="0">
            <a:solidFill>
              <a:schemeClr val="bg1"/>
            </a:solidFill>
            <a:latin typeface="Arial" panose="020B0604020202020204" pitchFamily="34" charset="0"/>
            <a:cs typeface="Arial" panose="020B0604020202020204" pitchFamily="34" charset="0"/>
          </a:endParaRPr>
        </a:p>
      </dsp:txBody>
      <dsp:txXfrm>
        <a:off x="5849489" y="3383168"/>
        <a:ext cx="2049714" cy="501110"/>
      </dsp:txXfrm>
    </dsp:sp>
    <dsp:sp modelId="{746DD393-AB3B-40F8-80DA-BCA4A30B9F26}">
      <dsp:nvSpPr>
        <dsp:cNvPr id="0" name=""/>
        <dsp:cNvSpPr/>
      </dsp:nvSpPr>
      <dsp:spPr>
        <a:xfrm>
          <a:off x="5855166" y="3993310"/>
          <a:ext cx="2080894"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Homeless Program</a:t>
          </a:r>
        </a:p>
      </dsp:txBody>
      <dsp:txXfrm>
        <a:off x="5870756" y="4008900"/>
        <a:ext cx="2049714" cy="501110"/>
      </dsp:txXfrm>
    </dsp:sp>
    <dsp:sp modelId="{B56FF270-1941-A14E-A40C-FBA2BF05BBEB}">
      <dsp:nvSpPr>
        <dsp:cNvPr id="0" name=""/>
        <dsp:cNvSpPr/>
      </dsp:nvSpPr>
      <dsp:spPr>
        <a:xfrm>
          <a:off x="5823266" y="4642126"/>
          <a:ext cx="2080894" cy="27452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RFEP</a:t>
          </a:r>
        </a:p>
      </dsp:txBody>
      <dsp:txXfrm>
        <a:off x="5831307" y="4650167"/>
        <a:ext cx="2064812" cy="258446"/>
      </dsp:txXfrm>
    </dsp:sp>
    <dsp:sp modelId="{BCAEB101-6B57-2847-930F-2DB65BA715CB}">
      <dsp:nvSpPr>
        <dsp:cNvPr id="0" name=""/>
        <dsp:cNvSpPr/>
      </dsp:nvSpPr>
      <dsp:spPr>
        <a:xfrm>
          <a:off x="5855166" y="1393458"/>
          <a:ext cx="2080894"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Cumulative Enrollment</a:t>
          </a:r>
        </a:p>
      </dsp:txBody>
      <dsp:txXfrm>
        <a:off x="5870756" y="1409048"/>
        <a:ext cx="2049714" cy="501110"/>
      </dsp:txXfrm>
    </dsp:sp>
    <dsp:sp modelId="{F055861F-AA59-4BCD-A6D0-320F1154DD12}">
      <dsp:nvSpPr>
        <dsp:cNvPr id="0" name=""/>
        <dsp:cNvSpPr/>
      </dsp:nvSpPr>
      <dsp:spPr>
        <a:xfrm>
          <a:off x="8391256"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0" i="0" u="none" kern="1200"/>
            <a:t>EOY 4</a:t>
          </a:r>
        </a:p>
        <a:p>
          <a:pPr marL="0" lvl="0" indent="0" algn="ctr" defTabSz="711200">
            <a:lnSpc>
              <a:spcPct val="90000"/>
            </a:lnSpc>
            <a:spcBef>
              <a:spcPct val="0"/>
            </a:spcBef>
            <a:spcAft>
              <a:spcPct val="35000"/>
            </a:spcAft>
            <a:buNone/>
          </a:pPr>
          <a:r>
            <a:rPr lang="en-US" sz="1600" kern="1200"/>
            <a:t>July 1–June 30</a:t>
          </a:r>
          <a:endParaRPr lang="en-US" sz="1600" b="1" i="0" u="none"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8391256" y="0"/>
        <a:ext cx="2601117" cy="1531620"/>
      </dsp:txXfrm>
    </dsp:sp>
    <dsp:sp modelId="{05E1A145-AD7C-40EA-BE77-77755BA2C7EB}">
      <dsp:nvSpPr>
        <dsp:cNvPr id="0" name=""/>
        <dsp:cNvSpPr/>
      </dsp:nvSpPr>
      <dsp:spPr>
        <a:xfrm>
          <a:off x="8651368" y="1532056"/>
          <a:ext cx="2080894" cy="1003006"/>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rial" panose="020B0604020202020204" pitchFamily="34" charset="0"/>
              <a:cs typeface="Arial" panose="020B0604020202020204" pitchFamily="34" charset="0"/>
            </a:rPr>
            <a:t>Special Education Plans</a:t>
          </a:r>
        </a:p>
      </dsp:txBody>
      <dsp:txXfrm>
        <a:off x="8680745" y="1561433"/>
        <a:ext cx="2022140" cy="944252"/>
      </dsp:txXfrm>
    </dsp:sp>
    <dsp:sp modelId="{6F002E86-922D-438C-AC76-E1C34D811CAB}">
      <dsp:nvSpPr>
        <dsp:cNvPr id="0" name=""/>
        <dsp:cNvSpPr/>
      </dsp:nvSpPr>
      <dsp:spPr>
        <a:xfrm>
          <a:off x="8651368" y="2689371"/>
          <a:ext cx="2080894" cy="10030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Nonparticipation Status</a:t>
          </a:r>
        </a:p>
      </dsp:txBody>
      <dsp:txXfrm>
        <a:off x="8680745" y="2718748"/>
        <a:ext cx="2022140" cy="944252"/>
      </dsp:txXfrm>
    </dsp:sp>
    <dsp:sp modelId="{A935A600-5886-4F4F-909B-067D47BC13A0}">
      <dsp:nvSpPr>
        <dsp:cNvPr id="0" name=""/>
        <dsp:cNvSpPr/>
      </dsp:nvSpPr>
      <dsp:spPr>
        <a:xfrm>
          <a:off x="8651368" y="3846687"/>
          <a:ext cx="2080894" cy="10030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Postsecondary Outcomes</a:t>
          </a:r>
        </a:p>
      </dsp:txBody>
      <dsp:txXfrm>
        <a:off x="8680745" y="3876064"/>
        <a:ext cx="2022140" cy="9442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1324463" y="0"/>
          <a:ext cx="2464928"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Program</a:t>
          </a:r>
        </a:p>
        <a:p>
          <a:pPr marL="228600" lvl="1" indent="-228600" algn="l" defTabSz="977900">
            <a:lnSpc>
              <a:spcPct val="90000"/>
            </a:lnSpc>
            <a:spcBef>
              <a:spcPct val="0"/>
            </a:spcBef>
            <a:spcAft>
              <a:spcPct val="15000"/>
            </a:spcAft>
            <a:buChar char="•"/>
          </a:pPr>
          <a:r>
            <a:rPr lang="en-US" sz="2200" kern="1200" dirty="0"/>
            <a:t>Student subgroups</a:t>
          </a:r>
        </a:p>
      </dsp:txBody>
      <dsp:txXfrm>
        <a:off x="1685443" y="361006"/>
        <a:ext cx="1742968" cy="1743089"/>
      </dsp:txXfrm>
    </dsp:sp>
    <dsp:sp modelId="{70C02715-898B-4AA0-8455-2B88EDE7B3E7}">
      <dsp:nvSpPr>
        <dsp:cNvPr id="0" name=""/>
        <dsp:cNvSpPr/>
      </dsp:nvSpPr>
      <dsp:spPr>
        <a:xfrm>
          <a:off x="2603422" y="1623527"/>
          <a:ext cx="2464928"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CARS</a:t>
          </a:r>
          <a:endParaRPr lang="en-US" sz="1800" kern="1200" dirty="0"/>
        </a:p>
        <a:p>
          <a:pPr marL="228600" lvl="1" indent="-228600" algn="l" defTabSz="889000">
            <a:lnSpc>
              <a:spcPct val="90000"/>
            </a:lnSpc>
            <a:spcBef>
              <a:spcPct val="0"/>
            </a:spcBef>
            <a:spcAft>
              <a:spcPct val="15000"/>
            </a:spcAft>
            <a:buChar char="•"/>
          </a:pPr>
          <a:r>
            <a:rPr lang="en-US" sz="2000" kern="1200"/>
            <a:t>Schoolwide </a:t>
          </a:r>
          <a:r>
            <a:rPr lang="en-US" sz="2000" kern="1200" dirty="0"/>
            <a:t>programs</a:t>
          </a:r>
          <a:endParaRPr lang="en-US" sz="1800" kern="1200" dirty="0"/>
        </a:p>
      </dsp:txBody>
      <dsp:txXfrm>
        <a:off x="2964402" y="1984533"/>
        <a:ext cx="1742968" cy="17430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704"/>
          <a:ext cx="47669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Staff Involved with Submission</a:t>
          </a:r>
        </a:p>
      </dsp:txBody>
      <dsp:txXfrm>
        <a:off x="0" y="9704"/>
        <a:ext cx="4766983" cy="547200"/>
      </dsp:txXfrm>
    </dsp:sp>
    <dsp:sp modelId="{E3E76491-8807-CA4F-8E4E-E290DDB1346B}">
      <dsp:nvSpPr>
        <dsp:cNvPr id="0" name=""/>
        <dsp:cNvSpPr/>
      </dsp:nvSpPr>
      <dsp:spPr>
        <a:xfrm>
          <a:off x="0" y="556904"/>
          <a:ext cx="4766983" cy="1434262"/>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Site Staff</a:t>
          </a:r>
        </a:p>
        <a:p>
          <a:pPr marL="171450" lvl="1" indent="-171450" algn="l" defTabSz="844550">
            <a:lnSpc>
              <a:spcPct val="90000"/>
            </a:lnSpc>
            <a:spcBef>
              <a:spcPct val="0"/>
            </a:spcBef>
            <a:spcAft>
              <a:spcPct val="15000"/>
            </a:spcAft>
            <a:buChar char="•"/>
          </a:pPr>
          <a:r>
            <a:rPr lang="en-US" sz="1900" kern="1200" dirty="0"/>
            <a:t>Program staff</a:t>
          </a:r>
        </a:p>
        <a:p>
          <a:pPr marL="171450" lvl="1" indent="-171450" algn="l" defTabSz="844550">
            <a:lnSpc>
              <a:spcPct val="90000"/>
            </a:lnSpc>
            <a:spcBef>
              <a:spcPct val="0"/>
            </a:spcBef>
            <a:spcAft>
              <a:spcPct val="15000"/>
            </a:spcAft>
            <a:buChar char="•"/>
          </a:pPr>
          <a:r>
            <a:rPr lang="en-US" sz="1900" kern="1200" dirty="0"/>
            <a:t>Site Administrators</a:t>
          </a:r>
        </a:p>
        <a:p>
          <a:pPr marL="171450" lvl="1" indent="-171450" algn="l" defTabSz="844550">
            <a:lnSpc>
              <a:spcPct val="90000"/>
            </a:lnSpc>
            <a:spcBef>
              <a:spcPct val="0"/>
            </a:spcBef>
            <a:spcAft>
              <a:spcPct val="15000"/>
            </a:spcAft>
            <a:buChar char="•"/>
          </a:pPr>
          <a:r>
            <a:rPr lang="en-US" sz="1900" kern="1200" dirty="0"/>
            <a:t>Student System Support Staff</a:t>
          </a:r>
        </a:p>
      </dsp:txBody>
      <dsp:txXfrm>
        <a:off x="0" y="556904"/>
        <a:ext cx="4766983" cy="14342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dirty="0"/>
            <a:t>Files Submitted</a:t>
          </a:r>
        </a:p>
      </dsp:txBody>
      <dsp:txXfrm>
        <a:off x="0" y="0"/>
        <a:ext cx="4766983" cy="419436"/>
      </dsp:txXfrm>
    </dsp:sp>
    <dsp:sp modelId="{E4306441-07D9-2A45-BB70-402DDA20986F}">
      <dsp:nvSpPr>
        <dsp:cNvPr id="0" name=""/>
        <dsp:cNvSpPr/>
      </dsp:nvSpPr>
      <dsp:spPr>
        <a:xfrm>
          <a:off x="0" y="429679"/>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STUDENT PROGRAM (SPRG)</a:t>
          </a:r>
        </a:p>
      </dsp:txBody>
      <dsp:txXfrm>
        <a:off x="0" y="429679"/>
        <a:ext cx="4766983" cy="5215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dirty="0"/>
            <a:t>External Data</a:t>
          </a:r>
        </a:p>
      </dsp:txBody>
      <dsp:txXfrm>
        <a:off x="0" y="0"/>
        <a:ext cx="4766983" cy="419436"/>
      </dsp:txXfrm>
    </dsp:sp>
    <dsp:sp modelId="{E4306441-07D9-2A45-BB70-402DDA20986F}">
      <dsp:nvSpPr>
        <dsp:cNvPr id="0" name=""/>
        <dsp:cNvSpPr/>
      </dsp:nvSpPr>
      <dsp:spPr>
        <a:xfrm>
          <a:off x="0" y="439922"/>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SCHOOLWIDE PROGRAM</a:t>
          </a:r>
        </a:p>
      </dsp:txBody>
      <dsp:txXfrm>
        <a:off x="0" y="439922"/>
        <a:ext cx="4766983" cy="5215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107516" y="80481"/>
          <a:ext cx="2513213" cy="8208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sp:txBody>
      <dsp:txXfrm>
        <a:off x="107516" y="80481"/>
        <a:ext cx="2513213" cy="547200"/>
      </dsp:txXfrm>
    </dsp:sp>
    <dsp:sp modelId="{C667CE1B-53A2-4AFA-95A9-F9BE5EBD9521}">
      <dsp:nvSpPr>
        <dsp:cNvPr id="0" name=""/>
        <dsp:cNvSpPr/>
      </dsp:nvSpPr>
      <dsp:spPr>
        <a:xfrm>
          <a:off x="456521" y="453655"/>
          <a:ext cx="2367691" cy="596272"/>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Count</a:t>
          </a:r>
          <a:endParaRPr lang="en-US" sz="1400" kern="1200" dirty="0"/>
        </a:p>
      </dsp:txBody>
      <dsp:txXfrm>
        <a:off x="473985" y="471119"/>
        <a:ext cx="2332763" cy="5613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608832" cy="604800"/>
        </a:xfrm>
        <a:prstGeom prst="roundRect">
          <a:avLst>
            <a:gd name="adj" fmla="val 10000"/>
          </a:avLst>
        </a:prstGeom>
        <a:solidFill>
          <a:schemeClr val="accent2"/>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5.2</a:t>
          </a:r>
        </a:p>
      </dsp:txBody>
      <dsp:txXfrm>
        <a:off x="0" y="0"/>
        <a:ext cx="2608832" cy="403200"/>
      </dsp:txXfrm>
    </dsp:sp>
    <dsp:sp modelId="{01A871B4-AA96-41F9-9854-6A16387FB0F9}">
      <dsp:nvSpPr>
        <dsp:cNvPr id="0" name=""/>
        <dsp:cNvSpPr/>
      </dsp:nvSpPr>
      <dsp:spPr>
        <a:xfrm>
          <a:off x="268576" y="506422"/>
          <a:ext cx="3143173" cy="8316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NCLB Title I Part A Basic Targeted Education Services</a:t>
          </a:r>
          <a:r>
            <a:rPr lang="en-US" sz="1400" kern="1200" dirty="0"/>
            <a:t> </a:t>
          </a:r>
        </a:p>
      </dsp:txBody>
      <dsp:txXfrm>
        <a:off x="292933" y="530779"/>
        <a:ext cx="3094459" cy="7828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466557" cy="907200"/>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5.3</a:t>
          </a:r>
        </a:p>
      </dsp:txBody>
      <dsp:txXfrm>
        <a:off x="0" y="0"/>
        <a:ext cx="2466557" cy="604800"/>
      </dsp:txXfrm>
    </dsp:sp>
    <dsp:sp modelId="{01A871B4-AA96-41F9-9854-6A16387FB0F9}">
      <dsp:nvSpPr>
        <dsp:cNvPr id="0" name=""/>
        <dsp:cNvSpPr/>
      </dsp:nvSpPr>
      <dsp:spPr>
        <a:xfrm>
          <a:off x="127098" y="595398"/>
          <a:ext cx="2971757" cy="674726"/>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Count</a:t>
          </a:r>
          <a:endParaRPr lang="en-US" sz="1400" kern="1200" dirty="0"/>
        </a:p>
      </dsp:txBody>
      <dsp:txXfrm>
        <a:off x="146860" y="615160"/>
        <a:ext cx="2932233" cy="6352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0" y="59865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Incidents</a:t>
          </a:r>
        </a:p>
        <a:p>
          <a:pPr marL="114300" lvl="1" indent="-114300" algn="l" defTabSz="533400">
            <a:lnSpc>
              <a:spcPct val="90000"/>
            </a:lnSpc>
            <a:spcBef>
              <a:spcPct val="0"/>
            </a:spcBef>
            <a:spcAft>
              <a:spcPct val="15000"/>
            </a:spcAft>
            <a:buChar char="•"/>
          </a:pPr>
          <a:r>
            <a:rPr lang="en-US" sz="1200" kern="1200" dirty="0"/>
            <a:t>State Indicator</a:t>
          </a:r>
        </a:p>
        <a:p>
          <a:pPr marL="114300" lvl="1" indent="-114300" algn="l" defTabSz="533400">
            <a:lnSpc>
              <a:spcPct val="90000"/>
            </a:lnSpc>
            <a:spcBef>
              <a:spcPct val="0"/>
            </a:spcBef>
            <a:spcAft>
              <a:spcPct val="15000"/>
            </a:spcAft>
            <a:buChar char="•"/>
          </a:pPr>
          <a:r>
            <a:rPr lang="en-US" sz="1200" kern="1200" dirty="0"/>
            <a:t>UMIRS</a:t>
          </a:r>
        </a:p>
        <a:p>
          <a:pPr marL="114300" lvl="1" indent="-114300" algn="l" defTabSz="533400">
            <a:lnSpc>
              <a:spcPct val="90000"/>
            </a:lnSpc>
            <a:spcBef>
              <a:spcPct val="0"/>
            </a:spcBef>
            <a:spcAft>
              <a:spcPct val="15000"/>
            </a:spcAft>
            <a:buChar char="•"/>
          </a:pPr>
          <a:r>
            <a:rPr lang="en-US" sz="1200" kern="1200" dirty="0"/>
            <a:t>IDEA</a:t>
          </a:r>
        </a:p>
      </dsp:txBody>
      <dsp:txXfrm>
        <a:off x="278656" y="877322"/>
        <a:ext cx="1345471" cy="1345539"/>
      </dsp:txXfrm>
    </dsp:sp>
    <dsp:sp modelId="{70C02715-898B-4AA0-8455-2B88EDE7B3E7}">
      <dsp:nvSpPr>
        <dsp:cNvPr id="0" name=""/>
        <dsp:cNvSpPr/>
      </dsp:nvSpPr>
      <dsp:spPr>
        <a:xfrm>
          <a:off x="996287" y="187970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Absence</a:t>
          </a:r>
          <a:r>
            <a:rPr lang="en-US" sz="1600" kern="1200" baseline="0" dirty="0"/>
            <a:t> Summary</a:t>
          </a:r>
          <a:endParaRPr lang="en-US" sz="1600" kern="1200" dirty="0"/>
        </a:p>
        <a:p>
          <a:pPr marL="114300" lvl="1" indent="-114300" algn="l" defTabSz="533400">
            <a:lnSpc>
              <a:spcPct val="90000"/>
            </a:lnSpc>
            <a:spcBef>
              <a:spcPct val="0"/>
            </a:spcBef>
            <a:spcAft>
              <a:spcPct val="15000"/>
            </a:spcAft>
            <a:buChar char="•"/>
          </a:pPr>
          <a:r>
            <a:rPr lang="en-US" sz="1200" kern="1200"/>
            <a:t>State </a:t>
          </a:r>
          <a:r>
            <a:rPr lang="en-US" sz="1200" kern="1200" dirty="0"/>
            <a:t>indicator</a:t>
          </a:r>
        </a:p>
      </dsp:txBody>
      <dsp:txXfrm>
        <a:off x="1274943" y="2158372"/>
        <a:ext cx="1345471" cy="1345539"/>
      </dsp:txXfrm>
    </dsp:sp>
    <dsp:sp modelId="{6A577DF4-55AD-49B0-AB81-FBDCF1EF6B6A}">
      <dsp:nvSpPr>
        <dsp:cNvPr id="0" name=""/>
        <dsp:cNvSpPr/>
      </dsp:nvSpPr>
      <dsp:spPr>
        <a:xfrm>
          <a:off x="1976704" y="669230"/>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Homeless</a:t>
          </a:r>
        </a:p>
        <a:p>
          <a:pPr marL="114300" lvl="1" indent="-114300" algn="l" defTabSz="533400">
            <a:lnSpc>
              <a:spcPct val="90000"/>
            </a:lnSpc>
            <a:spcBef>
              <a:spcPct val="0"/>
            </a:spcBef>
            <a:spcAft>
              <a:spcPct val="15000"/>
            </a:spcAft>
            <a:buChar char="•"/>
          </a:pPr>
          <a:r>
            <a:rPr lang="en-US" sz="1200" kern="1200" dirty="0"/>
            <a:t>Subgroup data</a:t>
          </a:r>
        </a:p>
        <a:p>
          <a:pPr marL="114300" lvl="1" indent="-114300" algn="l" defTabSz="533400">
            <a:lnSpc>
              <a:spcPct val="90000"/>
            </a:lnSpc>
            <a:spcBef>
              <a:spcPct val="0"/>
            </a:spcBef>
            <a:spcAft>
              <a:spcPct val="15000"/>
            </a:spcAft>
            <a:buChar char="•"/>
          </a:pPr>
          <a:r>
            <a:rPr lang="en-US" sz="1200" kern="1200" dirty="0"/>
            <a:t>Stability Report</a:t>
          </a:r>
        </a:p>
      </dsp:txBody>
      <dsp:txXfrm>
        <a:off x="2255360" y="947900"/>
        <a:ext cx="1345471" cy="1345539"/>
      </dsp:txXfrm>
    </dsp:sp>
    <dsp:sp modelId="{F4A767CE-10D8-498C-B14D-BEA961189979}">
      <dsp:nvSpPr>
        <dsp:cNvPr id="0" name=""/>
        <dsp:cNvSpPr/>
      </dsp:nvSpPr>
      <dsp:spPr>
        <a:xfrm>
          <a:off x="2965057" y="189557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RFEP</a:t>
          </a:r>
        </a:p>
        <a:p>
          <a:pPr marL="114300" lvl="1" indent="-114300" algn="l" defTabSz="533400">
            <a:lnSpc>
              <a:spcPct val="90000"/>
            </a:lnSpc>
            <a:spcBef>
              <a:spcPct val="0"/>
            </a:spcBef>
            <a:spcAft>
              <a:spcPct val="15000"/>
            </a:spcAft>
            <a:buChar char="•"/>
          </a:pPr>
          <a:r>
            <a:rPr lang="en-US" sz="1200" kern="1200" dirty="0"/>
            <a:t>Subgroup Data</a:t>
          </a:r>
        </a:p>
      </dsp:txBody>
      <dsp:txXfrm>
        <a:off x="3243713" y="2174242"/>
        <a:ext cx="1345471" cy="1345539"/>
      </dsp:txXfrm>
    </dsp:sp>
    <dsp:sp modelId="{26A6F7E2-6850-46DA-8175-6072897FAA99}">
      <dsp:nvSpPr>
        <dsp:cNvPr id="0" name=""/>
        <dsp:cNvSpPr/>
      </dsp:nvSpPr>
      <dsp:spPr>
        <a:xfrm>
          <a:off x="3953409" y="669230"/>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Cumulative Enrollment</a:t>
          </a:r>
        </a:p>
        <a:p>
          <a:pPr marL="114300" lvl="1" indent="-114300" algn="l" defTabSz="533400">
            <a:lnSpc>
              <a:spcPct val="90000"/>
            </a:lnSpc>
            <a:spcBef>
              <a:spcPct val="0"/>
            </a:spcBef>
            <a:spcAft>
              <a:spcPct val="15000"/>
            </a:spcAft>
            <a:buChar char="•"/>
          </a:pPr>
          <a:r>
            <a:rPr lang="en-US" sz="1200" kern="1200" dirty="0"/>
            <a:t>Suspension Rate</a:t>
          </a:r>
        </a:p>
        <a:p>
          <a:pPr marL="114300" lvl="1" indent="-114300" algn="l" defTabSz="533400">
            <a:lnSpc>
              <a:spcPct val="90000"/>
            </a:lnSpc>
            <a:spcBef>
              <a:spcPct val="0"/>
            </a:spcBef>
            <a:spcAft>
              <a:spcPct val="15000"/>
            </a:spcAft>
            <a:buChar char="•"/>
          </a:pPr>
          <a:r>
            <a:rPr lang="en-US" sz="1200" kern="1200" dirty="0"/>
            <a:t>Absenteeism Rate</a:t>
          </a:r>
        </a:p>
      </dsp:txBody>
      <dsp:txXfrm>
        <a:off x="4232065" y="947900"/>
        <a:ext cx="1345471" cy="1345539"/>
      </dsp:txXfrm>
    </dsp:sp>
    <dsp:sp modelId="{AD6AE3D3-F6D7-483C-93E3-1A5F013C1BED}">
      <dsp:nvSpPr>
        <dsp:cNvPr id="0" name=""/>
        <dsp:cNvSpPr/>
      </dsp:nvSpPr>
      <dsp:spPr>
        <a:xfrm>
          <a:off x="4941762" y="189557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One Year Grads &amp; Completer</a:t>
          </a:r>
        </a:p>
        <a:p>
          <a:pPr marL="114300" lvl="1" indent="-114300" algn="l" defTabSz="533400">
            <a:lnSpc>
              <a:spcPct val="90000"/>
            </a:lnSpc>
            <a:spcBef>
              <a:spcPct val="0"/>
            </a:spcBef>
            <a:spcAft>
              <a:spcPct val="15000"/>
            </a:spcAft>
            <a:buChar char="•"/>
          </a:pPr>
          <a:r>
            <a:rPr lang="en-US" sz="1200" kern="1200"/>
            <a:t>DASS</a:t>
          </a:r>
          <a:endParaRPr lang="en-US" sz="1200" kern="1200" dirty="0"/>
        </a:p>
      </dsp:txBody>
      <dsp:txXfrm>
        <a:off x="5220418" y="2174242"/>
        <a:ext cx="1345471" cy="1345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81224-451D-4F5D-BD81-9523DCC8BFDF}">
      <dsp:nvSpPr>
        <dsp:cNvPr id="0" name=""/>
        <dsp:cNvSpPr/>
      </dsp:nvSpPr>
      <dsp:spPr>
        <a:xfrm rot="10800000">
          <a:off x="1399891" y="1357105"/>
          <a:ext cx="3705184" cy="186652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3084"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EOY 1 &amp; 2 has ONE level of approval</a:t>
          </a:r>
          <a:endParaRPr lang="en-US" sz="2900" kern="1200" dirty="0"/>
        </a:p>
      </dsp:txBody>
      <dsp:txXfrm rot="10800000">
        <a:off x="1866521" y="1357105"/>
        <a:ext cx="3238554" cy="1866521"/>
      </dsp:txXfrm>
    </dsp:sp>
    <dsp:sp modelId="{AEC81C65-804C-42C6-BE83-2A792F216421}">
      <dsp:nvSpPr>
        <dsp:cNvPr id="0" name=""/>
        <dsp:cNvSpPr/>
      </dsp:nvSpPr>
      <dsp:spPr>
        <a:xfrm>
          <a:off x="466630" y="1357105"/>
          <a:ext cx="1866521" cy="186652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3601"/>
          <a:ext cx="3986539"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Staff Involved with Submission</a:t>
          </a:r>
        </a:p>
      </dsp:txBody>
      <dsp:txXfrm>
        <a:off x="0" y="43601"/>
        <a:ext cx="3986539" cy="489600"/>
      </dsp:txXfrm>
    </dsp:sp>
    <dsp:sp modelId="{E3E76491-8807-CA4F-8E4E-E290DDB1346B}">
      <dsp:nvSpPr>
        <dsp:cNvPr id="0" name=""/>
        <dsp:cNvSpPr/>
      </dsp:nvSpPr>
      <dsp:spPr>
        <a:xfrm>
          <a:off x="0" y="562626"/>
          <a:ext cx="3986539" cy="214659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Site Administrators</a:t>
          </a:r>
        </a:p>
        <a:p>
          <a:pPr marL="171450" lvl="1" indent="-171450" algn="l" defTabSz="755650">
            <a:lnSpc>
              <a:spcPct val="90000"/>
            </a:lnSpc>
            <a:spcBef>
              <a:spcPct val="0"/>
            </a:spcBef>
            <a:spcAft>
              <a:spcPct val="15000"/>
            </a:spcAft>
            <a:buChar char="•"/>
          </a:pPr>
          <a:r>
            <a:rPr lang="en-US" sz="1700" kern="1200" dirty="0"/>
            <a:t>District Administrators</a:t>
          </a:r>
        </a:p>
        <a:p>
          <a:pPr marL="171450" lvl="1" indent="-171450" algn="l" defTabSz="755650">
            <a:lnSpc>
              <a:spcPct val="90000"/>
            </a:lnSpc>
            <a:spcBef>
              <a:spcPct val="0"/>
            </a:spcBef>
            <a:spcAft>
              <a:spcPct val="15000"/>
            </a:spcAft>
            <a:buChar char="•"/>
          </a:pPr>
          <a:r>
            <a:rPr lang="en-US" sz="1700" kern="1200" dirty="0"/>
            <a:t>EL Coordinator </a:t>
          </a:r>
        </a:p>
        <a:p>
          <a:pPr marL="171450" lvl="1" indent="-171450" algn="l" defTabSz="755650">
            <a:lnSpc>
              <a:spcPct val="90000"/>
            </a:lnSpc>
            <a:spcBef>
              <a:spcPct val="0"/>
            </a:spcBef>
            <a:spcAft>
              <a:spcPct val="15000"/>
            </a:spcAft>
            <a:buChar char="•"/>
          </a:pPr>
          <a:r>
            <a:rPr lang="en-US" sz="1700" kern="1200"/>
            <a:t>Special Ed staff</a:t>
          </a:r>
          <a:endParaRPr lang="en-US" sz="1700" kern="1200" dirty="0"/>
        </a:p>
        <a:p>
          <a:pPr marL="171450" lvl="1" indent="-171450" algn="l" defTabSz="755650">
            <a:lnSpc>
              <a:spcPct val="90000"/>
            </a:lnSpc>
            <a:spcBef>
              <a:spcPct val="0"/>
            </a:spcBef>
            <a:spcAft>
              <a:spcPct val="15000"/>
            </a:spcAft>
            <a:buChar char="•"/>
          </a:pPr>
          <a:r>
            <a:rPr lang="en-US" sz="1700" kern="1200"/>
            <a:t>Attendance Clerks</a:t>
          </a:r>
          <a:endParaRPr lang="en-US" sz="1700" kern="1200" dirty="0"/>
        </a:p>
        <a:p>
          <a:pPr marL="171450" lvl="1" indent="-171450" algn="l" defTabSz="755650">
            <a:lnSpc>
              <a:spcPct val="90000"/>
            </a:lnSpc>
            <a:spcBef>
              <a:spcPct val="0"/>
            </a:spcBef>
            <a:spcAft>
              <a:spcPct val="15000"/>
            </a:spcAft>
            <a:buChar char="•"/>
          </a:pPr>
          <a:r>
            <a:rPr lang="en-US" sz="1700" kern="1200" dirty="0"/>
            <a:t>Attendance Supervisor</a:t>
          </a:r>
        </a:p>
        <a:p>
          <a:pPr marL="171450" lvl="1" indent="-171450" algn="l" defTabSz="755650">
            <a:lnSpc>
              <a:spcPct val="90000"/>
            </a:lnSpc>
            <a:spcBef>
              <a:spcPct val="0"/>
            </a:spcBef>
            <a:spcAft>
              <a:spcPct val="15000"/>
            </a:spcAft>
            <a:buChar char="•"/>
          </a:pPr>
          <a:r>
            <a:rPr lang="en-US" sz="1700" kern="1200" dirty="0"/>
            <a:t>NPS School Staff</a:t>
          </a:r>
        </a:p>
      </dsp:txBody>
      <dsp:txXfrm>
        <a:off x="0" y="562626"/>
        <a:ext cx="3986539" cy="214659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13067"/>
          <a:ext cx="3986539" cy="460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Data Submitted Via</a:t>
          </a:r>
        </a:p>
      </dsp:txBody>
      <dsp:txXfrm>
        <a:off x="0" y="13067"/>
        <a:ext cx="3986539" cy="460800"/>
      </dsp:txXfrm>
    </dsp:sp>
    <dsp:sp modelId="{E3E76491-8807-CA4F-8E4E-E290DDB1346B}">
      <dsp:nvSpPr>
        <dsp:cNvPr id="0" name=""/>
        <dsp:cNvSpPr/>
      </dsp:nvSpPr>
      <dsp:spPr>
        <a:xfrm>
          <a:off x="0" y="433042"/>
          <a:ext cx="3986539" cy="223992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rPr>
            <a:t>Student Incident (SINC)</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kern="1200" dirty="0">
              <a:solidFill>
                <a:schemeClr val="tx1"/>
              </a:solidFill>
            </a:rPr>
            <a:t>Student Incident Results (SIRS)</a:t>
          </a:r>
        </a:p>
        <a:p>
          <a:pPr marL="171450" lvl="1" indent="-171450" algn="l" defTabSz="711200">
            <a:lnSpc>
              <a:spcPct val="90000"/>
            </a:lnSpc>
            <a:spcBef>
              <a:spcPct val="0"/>
            </a:spcBef>
            <a:spcAft>
              <a:spcPct val="15000"/>
            </a:spcAft>
            <a:buChar char="•"/>
          </a:pPr>
          <a:r>
            <a:rPr lang="en-US" sz="1600" b="0" kern="1200" dirty="0">
              <a:solidFill>
                <a:schemeClr val="tx1"/>
              </a:solidFill>
            </a:rPr>
            <a:t>Student Offense (SOFF)</a:t>
          </a:r>
        </a:p>
        <a:p>
          <a:pPr marL="171450" lvl="1" indent="-171450" algn="l" defTabSz="711200">
            <a:lnSpc>
              <a:spcPct val="90000"/>
            </a:lnSpc>
            <a:spcBef>
              <a:spcPct val="0"/>
            </a:spcBef>
            <a:spcAft>
              <a:spcPct val="15000"/>
            </a:spcAft>
            <a:buChar char="•"/>
          </a:pPr>
          <a:r>
            <a:rPr lang="en-US" sz="1600" b="0" kern="1200" dirty="0">
              <a:solidFill>
                <a:schemeClr val="tx1"/>
              </a:solidFill>
            </a:rPr>
            <a:t>Student Absenteeism (STAS)</a:t>
          </a:r>
        </a:p>
        <a:p>
          <a:pPr marL="171450" lvl="1" indent="-171450" algn="l" defTabSz="711200">
            <a:lnSpc>
              <a:spcPct val="90000"/>
            </a:lnSpc>
            <a:spcBef>
              <a:spcPct val="0"/>
            </a:spcBef>
            <a:spcAft>
              <a:spcPct val="15000"/>
            </a:spcAft>
            <a:buChar char="•"/>
          </a:pPr>
          <a:r>
            <a:rPr lang="en-US" sz="1600" b="0" kern="1200" dirty="0">
              <a:solidFill>
                <a:schemeClr val="tx1"/>
              </a:solidFill>
            </a:rPr>
            <a:t>Cumulative Enrollment (SENR)</a:t>
          </a:r>
        </a:p>
        <a:p>
          <a:pPr marL="171450" lvl="1" indent="-171450" algn="l" defTabSz="711200">
            <a:lnSpc>
              <a:spcPct val="90000"/>
            </a:lnSpc>
            <a:spcBef>
              <a:spcPct val="0"/>
            </a:spcBef>
            <a:spcAft>
              <a:spcPct val="15000"/>
            </a:spcAft>
            <a:buChar char="•"/>
          </a:pPr>
          <a:r>
            <a:rPr lang="en-US" sz="1600" b="0" kern="1200" dirty="0">
              <a:solidFill>
                <a:schemeClr val="tx1"/>
              </a:solidFill>
            </a:rPr>
            <a:t>Graduates and Completers (SENR)</a:t>
          </a:r>
        </a:p>
        <a:p>
          <a:pPr marL="171450" lvl="1" indent="-171450" algn="l" defTabSz="711200">
            <a:lnSpc>
              <a:spcPct val="90000"/>
            </a:lnSpc>
            <a:spcBef>
              <a:spcPct val="0"/>
            </a:spcBef>
            <a:spcAft>
              <a:spcPct val="15000"/>
            </a:spcAft>
            <a:buChar char="•"/>
          </a:pPr>
          <a:r>
            <a:rPr lang="en-US" sz="1600" b="0" kern="1200" dirty="0">
              <a:solidFill>
                <a:schemeClr val="tx1"/>
              </a:solidFill>
            </a:rPr>
            <a:t>Homeless Program (SPRG)</a:t>
          </a:r>
        </a:p>
        <a:p>
          <a:pPr marL="171450" lvl="1" indent="-171450" algn="l" defTabSz="711200">
            <a:lnSpc>
              <a:spcPct val="90000"/>
            </a:lnSpc>
            <a:spcBef>
              <a:spcPct val="0"/>
            </a:spcBef>
            <a:spcAft>
              <a:spcPct val="15000"/>
            </a:spcAft>
            <a:buChar char="•"/>
          </a:pPr>
          <a:r>
            <a:rPr lang="en-US" sz="1600" b="0" kern="1200" dirty="0">
              <a:solidFill>
                <a:schemeClr val="tx1"/>
              </a:solidFill>
            </a:rPr>
            <a:t>RFEP (SELA)</a:t>
          </a:r>
        </a:p>
      </dsp:txBody>
      <dsp:txXfrm>
        <a:off x="0" y="433042"/>
        <a:ext cx="3986539" cy="223992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80971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sp:txBody>
      <dsp:txXfrm>
        <a:off x="0" y="1509"/>
        <a:ext cx="1809710" cy="288000"/>
      </dsp:txXfrm>
    </dsp:sp>
    <dsp:sp modelId="{9A61074C-906C-4281-BF99-686A1EFB894F}">
      <dsp:nvSpPr>
        <dsp:cNvPr id="0" name=""/>
        <dsp:cNvSpPr/>
      </dsp:nvSpPr>
      <dsp:spPr>
        <a:xfrm>
          <a:off x="370663" y="289509"/>
          <a:ext cx="1809710"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Results- Persistently Dangerous Offense Expulsions</a:t>
          </a:r>
          <a:endParaRPr lang="en-US" sz="1000" kern="1200"/>
        </a:p>
      </dsp:txBody>
      <dsp:txXfrm>
        <a:off x="388061" y="306907"/>
        <a:ext cx="1774914" cy="55920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4088" y="28185"/>
          <a:ext cx="1726300" cy="388135"/>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sp:txBody>
      <dsp:txXfrm>
        <a:off x="4088" y="28185"/>
        <a:ext cx="1726300" cy="258756"/>
      </dsp:txXfrm>
    </dsp:sp>
    <dsp:sp modelId="{9A61074C-906C-4281-BF99-686A1EFB894F}">
      <dsp:nvSpPr>
        <dsp:cNvPr id="0" name=""/>
        <dsp:cNvSpPr/>
      </dsp:nvSpPr>
      <dsp:spPr>
        <a:xfrm>
          <a:off x="357322" y="286941"/>
          <a:ext cx="1726300" cy="569893"/>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Cumulative Enrollment – Count</a:t>
          </a:r>
          <a:endParaRPr lang="en-US" sz="1000" kern="1200"/>
        </a:p>
      </dsp:txBody>
      <dsp:txXfrm>
        <a:off x="374014" y="303633"/>
        <a:ext cx="1692916" cy="536509"/>
      </dsp:txXfrm>
    </dsp:sp>
    <dsp:sp modelId="{EFDAA157-E8C7-4FE5-BA1E-8C4B87A3E9BA}">
      <dsp:nvSpPr>
        <dsp:cNvPr id="0" name=""/>
        <dsp:cNvSpPr/>
      </dsp:nvSpPr>
      <dsp:spPr>
        <a:xfrm rot="41060">
          <a:off x="1992012" y="-40623"/>
          <a:ext cx="554723" cy="42987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017" y="44581"/>
        <a:ext cx="425762" cy="257922"/>
      </dsp:txXfrm>
    </dsp:sp>
    <dsp:sp modelId="{60F25804-FC92-4D78-8128-845EC73FFC2E}">
      <dsp:nvSpPr>
        <dsp:cNvPr id="0" name=""/>
        <dsp:cNvSpPr/>
      </dsp:nvSpPr>
      <dsp:spPr>
        <a:xfrm>
          <a:off x="2776962" y="61317"/>
          <a:ext cx="1728274" cy="388135"/>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8.1 (EOY 3)</a:t>
          </a:r>
        </a:p>
      </dsp:txBody>
      <dsp:txXfrm>
        <a:off x="2776962" y="61317"/>
        <a:ext cx="1728274" cy="258756"/>
      </dsp:txXfrm>
    </dsp:sp>
    <dsp:sp modelId="{323EE4A5-29FA-4334-B1FE-B9F85140FA51}">
      <dsp:nvSpPr>
        <dsp:cNvPr id="0" name=""/>
        <dsp:cNvSpPr/>
      </dsp:nvSpPr>
      <dsp:spPr>
        <a:xfrm>
          <a:off x="3130196" y="340957"/>
          <a:ext cx="1728274" cy="482745"/>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Student Profile - List </a:t>
          </a:r>
          <a:r>
            <a:rPr lang="en-US" sz="1000" kern="1200">
              <a:latin typeface="Arial" charset="0"/>
              <a:cs typeface="Arial" charset="0"/>
              <a:hlinkClick xmlns:r="http://schemas.openxmlformats.org/officeDocument/2006/relationships" r:id="rId2"/>
            </a:rPr>
            <a:t> (EOY3)</a:t>
          </a:r>
          <a:endParaRPr lang="en-US" sz="1000" kern="1200"/>
        </a:p>
        <a:p>
          <a:pPr marL="57150" lvl="1" indent="-57150" algn="l" defTabSz="444500">
            <a:lnSpc>
              <a:spcPct val="90000"/>
            </a:lnSpc>
            <a:spcBef>
              <a:spcPct val="0"/>
            </a:spcBef>
            <a:spcAft>
              <a:spcPct val="15000"/>
            </a:spcAft>
            <a:buChar char="•"/>
          </a:pPr>
          <a:endParaRPr lang="en-US" sz="1000" kern="1200"/>
        </a:p>
      </dsp:txBody>
      <dsp:txXfrm>
        <a:off x="3144335" y="355096"/>
        <a:ext cx="1699996" cy="45446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Graduates and Completers Count</a:t>
          </a:r>
          <a:endParaRPr lang="en-US" sz="1000" kern="1200"/>
        </a:p>
      </dsp:txBody>
      <dsp:txXfrm>
        <a:off x="372867" y="315380"/>
        <a:ext cx="1694534" cy="542260"/>
      </dsp:txXfrm>
    </dsp:sp>
    <dsp:sp modelId="{EFDAA157-E8C7-4FE5-BA1E-8C4B87A3E9BA}">
      <dsp:nvSpPr>
        <dsp:cNvPr id="0" name=""/>
        <dsp:cNvSpPr/>
      </dsp:nvSpPr>
      <dsp:spPr>
        <a:xfrm>
          <a:off x="1958350" y="-60183"/>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58350" y="25875"/>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1.23</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Graduates and Completers Student List</a:t>
          </a:r>
          <a:endParaRPr lang="en-US" sz="1000" kern="1200"/>
        </a:p>
      </dsp:txBody>
      <dsp:txXfrm>
        <a:off x="3149141" y="315380"/>
        <a:ext cx="1694534" cy="54226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ELA Status – ELs Reclassified RFEP (EOY 3)</a:t>
          </a:r>
          <a:endParaRPr lang="en-US" sz="1000" kern="1200"/>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2.17</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ELA Status – ELs Reclassified RFEP Student List (EOY 3)</a:t>
          </a:r>
          <a:endParaRPr lang="en-US" sz="1000" kern="1200"/>
        </a:p>
      </dsp:txBody>
      <dsp:txXfrm>
        <a:off x="3149669" y="306908"/>
        <a:ext cx="1693478" cy="5592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Homeless Students Enrolled - Unduplicated Count by School </a:t>
          </a:r>
          <a:endParaRPr lang="en-US" sz="1000" kern="1200"/>
        </a:p>
      </dsp:txBody>
      <dsp:txXfrm>
        <a:off x="373395" y="306908"/>
        <a:ext cx="1693478" cy="559204"/>
      </dsp:txXfrm>
    </dsp:sp>
    <dsp:sp modelId="{EFDAA157-E8C7-4FE5-BA1E-8C4B87A3E9BA}">
      <dsp:nvSpPr>
        <dsp:cNvPr id="0" name=""/>
        <dsp:cNvSpPr/>
      </dsp:nvSpPr>
      <dsp:spPr>
        <a:xfrm>
          <a:off x="2054180" y="-8126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80" y="479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5.5</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Homeless Student List</a:t>
          </a:r>
          <a:endParaRPr lang="en-US" sz="1000" kern="1200"/>
        </a:p>
      </dsp:txBody>
      <dsp:txXfrm>
        <a:off x="3149669" y="306908"/>
        <a:ext cx="1693478" cy="55920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1"/>
            </a:rPr>
            <a:t>Student Absenteeism - Count</a:t>
          </a:r>
          <a:endParaRPr lang="en-US" sz="1000" kern="1200">
            <a:solidFill>
              <a:srgbClr val="0E0D64"/>
            </a:solidFill>
          </a:endParaRPr>
        </a:p>
      </dsp:txBody>
      <dsp:txXfrm>
        <a:off x="372867" y="315380"/>
        <a:ext cx="1694534" cy="542260"/>
      </dsp:txXfrm>
    </dsp:sp>
    <dsp:sp modelId="{EFDAA157-E8C7-4FE5-BA1E-8C4B87A3E9BA}">
      <dsp:nvSpPr>
        <dsp:cNvPr id="0" name=""/>
        <dsp:cNvSpPr/>
      </dsp:nvSpPr>
      <dsp:spPr>
        <a:xfrm>
          <a:off x="2054174" y="-951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74" y="-9077"/>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14.2</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2"/>
            </a:rPr>
            <a:t>Student Absences  – Student List</a:t>
          </a:r>
          <a:endParaRPr lang="en-US" sz="1000" kern="1200">
            <a:solidFill>
              <a:srgbClr val="0E0D64"/>
            </a:solidFill>
          </a:endParaRPr>
        </a:p>
      </dsp:txBody>
      <dsp:txXfrm>
        <a:off x="3149141" y="315380"/>
        <a:ext cx="1694534" cy="5422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Count</a:t>
          </a:r>
          <a:endParaRPr lang="en-US" sz="1000" kern="1200"/>
        </a:p>
      </dsp:txBody>
      <dsp:txXfrm>
        <a:off x="361559" y="315380"/>
        <a:ext cx="1639639" cy="542260"/>
      </dsp:txXfrm>
    </dsp:sp>
    <dsp:sp modelId="{EFDAA157-E8C7-4FE5-BA1E-8C4B87A3E9BA}">
      <dsp:nvSpPr>
        <dsp:cNvPr id="0" name=""/>
        <dsp:cNvSpPr/>
      </dsp:nvSpPr>
      <dsp:spPr>
        <a:xfrm>
          <a:off x="2040444" y="-99634"/>
          <a:ext cx="537798"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40444" y="-16309"/>
        <a:ext cx="412811" cy="249973"/>
      </dsp:txXfrm>
    </dsp:sp>
    <dsp:sp modelId="{60F25804-FC92-4D78-8128-845EC73FFC2E}">
      <dsp:nvSpPr>
        <dsp:cNvPr id="0" name=""/>
        <dsp:cNvSpPr/>
      </dsp:nvSpPr>
      <dsp:spPr>
        <a:xfrm>
          <a:off x="2690042"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7.12</a:t>
          </a:r>
        </a:p>
      </dsp:txBody>
      <dsp:txXfrm>
        <a:off x="2690042" y="10510"/>
        <a:ext cx="1673379" cy="288000"/>
      </dsp:txXfrm>
    </dsp:sp>
    <dsp:sp modelId="{323EE4A5-29FA-4334-B1FE-B9F85140FA51}">
      <dsp:nvSpPr>
        <dsp:cNvPr id="0" name=""/>
        <dsp:cNvSpPr/>
      </dsp:nvSpPr>
      <dsp:spPr>
        <a:xfrm>
          <a:off x="3032782"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Results - Student List</a:t>
          </a:r>
          <a:endParaRPr lang="en-US" sz="1000" kern="1200"/>
        </a:p>
      </dsp:txBody>
      <dsp:txXfrm>
        <a:off x="3049652" y="315380"/>
        <a:ext cx="1639639" cy="54226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0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sp:txBody>
      <dsp:txXfrm>
        <a:off x="0" y="10509"/>
        <a:ext cx="1725952" cy="288000"/>
      </dsp:txXfrm>
    </dsp:sp>
    <dsp:sp modelId="{9A61074C-906C-4281-BF99-686A1EFB894F}">
      <dsp:nvSpPr>
        <dsp:cNvPr id="0" name=""/>
        <dsp:cNvSpPr/>
      </dsp:nvSpPr>
      <dsp:spPr>
        <a:xfrm>
          <a:off x="353508" y="275838"/>
          <a:ext cx="1725952" cy="5760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b="0" i="0" kern="1200">
              <a:solidFill>
                <a:srgbClr val="0E0D64"/>
              </a:solidFill>
              <a:latin typeface="+mn-lt"/>
              <a:ea typeface="+mn-ea"/>
              <a:cs typeface="+mn-cs"/>
              <a:hlinkClick xmlns:r="http://schemas.openxmlformats.org/officeDocument/2006/relationships" r:id="rId1"/>
            </a:rPr>
            <a:t>Incident Result – Count</a:t>
          </a:r>
          <a:endParaRPr lang="en-US" sz="1000" kern="1200">
            <a:solidFill>
              <a:srgbClr val="0E0D64"/>
            </a:solidFill>
            <a:latin typeface="+mn-lt"/>
          </a:endParaRPr>
        </a:p>
      </dsp:txBody>
      <dsp:txXfrm>
        <a:off x="370378" y="292708"/>
        <a:ext cx="1692212" cy="542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052A1-EBDD-4BDA-811E-6F64E7A2AD6C}">
      <dsp:nvSpPr>
        <dsp:cNvPr id="0" name=""/>
        <dsp:cNvSpPr/>
      </dsp:nvSpPr>
      <dsp:spPr>
        <a:xfrm rot="10800000">
          <a:off x="1607008" y="1219027"/>
          <a:ext cx="4253374" cy="2142677"/>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4486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EOY 3 &amp; 4 have TWO levels of approval</a:t>
          </a:r>
          <a:endParaRPr lang="en-US" sz="3400" kern="1200" dirty="0"/>
        </a:p>
      </dsp:txBody>
      <dsp:txXfrm rot="10800000">
        <a:off x="2142677" y="1219027"/>
        <a:ext cx="3717705" cy="2142677"/>
      </dsp:txXfrm>
    </dsp:sp>
    <dsp:sp modelId="{FFBB03E6-7C86-46E9-8D58-C549BD80500B}">
      <dsp:nvSpPr>
        <dsp:cNvPr id="0" name=""/>
        <dsp:cNvSpPr/>
      </dsp:nvSpPr>
      <dsp:spPr>
        <a:xfrm>
          <a:off x="535669" y="1219027"/>
          <a:ext cx="2142677" cy="214267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 Offense - Count by Offense</a:t>
          </a:r>
          <a:endParaRPr lang="en-US" sz="1000" kern="1200"/>
        </a:p>
      </dsp:txBody>
      <dsp:txXfrm>
        <a:off x="361559" y="315380"/>
        <a:ext cx="1639639" cy="542260"/>
      </dsp:txXfrm>
    </dsp:sp>
    <dsp:sp modelId="{EFDAA157-E8C7-4FE5-BA1E-8C4B87A3E9BA}">
      <dsp:nvSpPr>
        <dsp:cNvPr id="0" name=""/>
        <dsp:cNvSpPr/>
      </dsp:nvSpPr>
      <dsp:spPr>
        <a:xfrm>
          <a:off x="2064192" y="-3922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4192" y="44097"/>
        <a:ext cx="412810" cy="249973"/>
      </dsp:txXfrm>
    </dsp:sp>
    <dsp:sp modelId="{60F25804-FC92-4D78-8128-845EC73FFC2E}">
      <dsp:nvSpPr>
        <dsp:cNvPr id="0" name=""/>
        <dsp:cNvSpPr/>
      </dsp:nvSpPr>
      <dsp:spPr>
        <a:xfrm>
          <a:off x="2690041"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7.14</a:t>
          </a:r>
        </a:p>
      </dsp:txBody>
      <dsp:txXfrm>
        <a:off x="2690041" y="10510"/>
        <a:ext cx="1673379" cy="288000"/>
      </dsp:txXfrm>
    </dsp:sp>
    <dsp:sp modelId="{323EE4A5-29FA-4334-B1FE-B9F85140FA51}">
      <dsp:nvSpPr>
        <dsp:cNvPr id="0" name=""/>
        <dsp:cNvSpPr/>
      </dsp:nvSpPr>
      <dsp:spPr>
        <a:xfrm>
          <a:off x="3032781"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Offense– Student List</a:t>
          </a:r>
          <a:endParaRPr lang="en-US" sz="1000" kern="1200"/>
        </a:p>
      </dsp:txBody>
      <dsp:txXfrm>
        <a:off x="3049651" y="315380"/>
        <a:ext cx="1639639" cy="54226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sp:txBody>
      <dsp:txXfrm>
        <a:off x="1949" y="1510"/>
        <a:ext cx="1673379" cy="288000"/>
      </dsp:txXfrm>
    </dsp:sp>
    <dsp:sp modelId="{9A61074C-906C-4281-BF99-686A1EFB894F}">
      <dsp:nvSpPr>
        <dsp:cNvPr id="0" name=""/>
        <dsp:cNvSpPr/>
      </dsp:nvSpPr>
      <dsp:spPr>
        <a:xfrm>
          <a:off x="344689"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Removals for Students with Disabilities – Count </a:t>
          </a:r>
          <a:endParaRPr lang="en-US" sz="1000" kern="1200"/>
        </a:p>
      </dsp:txBody>
      <dsp:txXfrm>
        <a:off x="362087" y="306908"/>
        <a:ext cx="1638583" cy="559204"/>
      </dsp:txXfrm>
    </dsp:sp>
    <dsp:sp modelId="{EFDAA157-E8C7-4FE5-BA1E-8C4B87A3E9BA}">
      <dsp:nvSpPr>
        <dsp:cNvPr id="0" name=""/>
        <dsp:cNvSpPr/>
      </dsp:nvSpPr>
      <dsp:spPr>
        <a:xfrm>
          <a:off x="2060837" y="-5294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0837" y="30377"/>
        <a:ext cx="412810" cy="249973"/>
      </dsp:txXfrm>
    </dsp:sp>
    <dsp:sp modelId="{60F25804-FC92-4D78-8128-845EC73FFC2E}">
      <dsp:nvSpPr>
        <dsp:cNvPr id="0" name=""/>
        <dsp:cNvSpPr/>
      </dsp:nvSpPr>
      <dsp:spPr>
        <a:xfrm>
          <a:off x="2690041" y="1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7.18</a:t>
          </a:r>
        </a:p>
      </dsp:txBody>
      <dsp:txXfrm>
        <a:off x="2690041" y="1510"/>
        <a:ext cx="1673379" cy="288000"/>
      </dsp:txXfrm>
    </dsp:sp>
    <dsp:sp modelId="{323EE4A5-29FA-4334-B1FE-B9F85140FA51}">
      <dsp:nvSpPr>
        <dsp:cNvPr id="0" name=""/>
        <dsp:cNvSpPr/>
      </dsp:nvSpPr>
      <dsp:spPr>
        <a:xfrm>
          <a:off x="3032781"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Removals for Students with Disabilities – Student List</a:t>
          </a:r>
          <a:endParaRPr lang="en-US" sz="1000" kern="1200"/>
        </a:p>
      </dsp:txBody>
      <dsp:txXfrm>
        <a:off x="3050179" y="306908"/>
        <a:ext cx="1638583" cy="55920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sp:txBody>
      <dsp:txXfrm>
        <a:off x="0" y="1509"/>
        <a:ext cx="1725952" cy="288000"/>
      </dsp:txXfrm>
    </dsp:sp>
    <dsp:sp modelId="{9A61074C-906C-4281-BF99-686A1EFB894F}">
      <dsp:nvSpPr>
        <dsp:cNvPr id="0" name=""/>
        <dsp:cNvSpPr/>
      </dsp:nvSpPr>
      <dsp:spPr>
        <a:xfrm>
          <a:off x="353508" y="289509"/>
          <a:ext cx="1725952"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Unilateral Removals for Students with Disabilities - Count</a:t>
          </a:r>
          <a:endParaRPr lang="en-US" sz="1000" kern="1200"/>
        </a:p>
      </dsp:txBody>
      <dsp:txXfrm>
        <a:off x="370906" y="306907"/>
        <a:ext cx="1691156" cy="55920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1113326"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Special Education</a:t>
          </a:r>
        </a:p>
        <a:p>
          <a:pPr marL="114300" lvl="1" indent="-114300" algn="l" defTabSz="622300">
            <a:lnSpc>
              <a:spcPct val="90000"/>
            </a:lnSpc>
            <a:spcBef>
              <a:spcPct val="0"/>
            </a:spcBef>
            <a:spcAft>
              <a:spcPct val="15000"/>
            </a:spcAft>
            <a:buChar char="•"/>
          </a:pPr>
          <a:r>
            <a:rPr lang="en-US" sz="1400" kern="1200" dirty="0"/>
            <a:t>Eligibility/Participation status</a:t>
          </a:r>
        </a:p>
        <a:p>
          <a:pPr marL="114300" lvl="1" indent="-114300" algn="l" defTabSz="622300">
            <a:lnSpc>
              <a:spcPct val="90000"/>
            </a:lnSpc>
            <a:spcBef>
              <a:spcPct val="0"/>
            </a:spcBef>
            <a:spcAft>
              <a:spcPct val="15000"/>
            </a:spcAft>
            <a:buChar char="•"/>
          </a:pPr>
          <a:r>
            <a:rPr lang="en-US" sz="1400" kern="1200" dirty="0"/>
            <a:t>Plans and Program settings</a:t>
          </a:r>
        </a:p>
        <a:p>
          <a:pPr marL="114300" lvl="1" indent="-114300" algn="l" defTabSz="622300">
            <a:lnSpc>
              <a:spcPct val="90000"/>
            </a:lnSpc>
            <a:spcBef>
              <a:spcPct val="0"/>
            </a:spcBef>
            <a:spcAft>
              <a:spcPct val="15000"/>
            </a:spcAft>
            <a:buChar char="•"/>
          </a:pPr>
          <a:r>
            <a:rPr lang="en-US" sz="1400" kern="1200" dirty="0"/>
            <a:t>Statutory Meetings </a:t>
          </a:r>
        </a:p>
      </dsp:txBody>
      <dsp:txXfrm>
        <a:off x="1525825" y="412493"/>
        <a:ext cx="1991720" cy="1991692"/>
      </dsp:txXfrm>
    </dsp:sp>
    <dsp:sp modelId="{70C02715-898B-4AA0-8455-2B88EDE7B3E7}">
      <dsp:nvSpPr>
        <dsp:cNvPr id="0" name=""/>
        <dsp:cNvSpPr/>
      </dsp:nvSpPr>
      <dsp:spPr>
        <a:xfrm>
          <a:off x="2531315" y="1878032"/>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Postsecondary status</a:t>
          </a:r>
        </a:p>
        <a:p>
          <a:pPr marL="114300" lvl="1" indent="-114300" algn="l" defTabSz="622300">
            <a:lnSpc>
              <a:spcPct val="90000"/>
            </a:lnSpc>
            <a:spcBef>
              <a:spcPct val="0"/>
            </a:spcBef>
            <a:spcAft>
              <a:spcPct val="15000"/>
            </a:spcAft>
            <a:buChar char="•"/>
          </a:pPr>
          <a:r>
            <a:rPr lang="en-US" sz="1400" kern="1200" dirty="0"/>
            <a:t>Employment and educational status </a:t>
          </a:r>
        </a:p>
      </dsp:txBody>
      <dsp:txXfrm>
        <a:off x="2943814" y="2290525"/>
        <a:ext cx="1991720" cy="1991692"/>
      </dsp:txXfrm>
    </dsp:sp>
    <dsp:sp modelId="{6A577DF4-55AD-49B0-AB81-FBDCF1EF6B6A}">
      <dsp:nvSpPr>
        <dsp:cNvPr id="0" name=""/>
        <dsp:cNvSpPr/>
      </dsp:nvSpPr>
      <dsp:spPr>
        <a:xfrm>
          <a:off x="4011191"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Nonparticipation</a:t>
          </a:r>
        </a:p>
        <a:p>
          <a:pPr marL="114300" lvl="1" indent="-114300" algn="l" defTabSz="622300">
            <a:lnSpc>
              <a:spcPct val="90000"/>
            </a:lnSpc>
            <a:spcBef>
              <a:spcPct val="0"/>
            </a:spcBef>
            <a:spcAft>
              <a:spcPct val="15000"/>
            </a:spcAft>
            <a:buChar char="•"/>
          </a:pPr>
          <a:r>
            <a:rPr lang="en-US" sz="1400" kern="1200" dirty="0"/>
            <a:t>SWD Status</a:t>
          </a:r>
        </a:p>
        <a:p>
          <a:pPr marL="114300" lvl="1" indent="-114300" algn="l" defTabSz="622300">
            <a:lnSpc>
              <a:spcPct val="90000"/>
            </a:lnSpc>
            <a:spcBef>
              <a:spcPct val="0"/>
            </a:spcBef>
            <a:spcAft>
              <a:spcPct val="15000"/>
            </a:spcAft>
            <a:buChar char="•"/>
          </a:pPr>
          <a:r>
            <a:rPr lang="en-US" sz="1400" kern="1200" dirty="0"/>
            <a:t>Nonparticipation reason</a:t>
          </a:r>
        </a:p>
        <a:p>
          <a:pPr marL="114300" lvl="1" indent="-114300" algn="l" defTabSz="622300">
            <a:lnSpc>
              <a:spcPct val="90000"/>
            </a:lnSpc>
            <a:spcBef>
              <a:spcPct val="0"/>
            </a:spcBef>
            <a:spcAft>
              <a:spcPct val="15000"/>
            </a:spcAft>
            <a:buChar char="•"/>
          </a:pPr>
          <a:r>
            <a:rPr lang="en-US" sz="1400" kern="1200" dirty="0"/>
            <a:t>Exit Reason, Completion status</a:t>
          </a:r>
        </a:p>
      </dsp:txBody>
      <dsp:txXfrm>
        <a:off x="4423690" y="412493"/>
        <a:ext cx="1991720" cy="199169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Staff Involved with Submission</a:t>
          </a:r>
        </a:p>
      </dsp:txBody>
      <dsp:txXfrm>
        <a:off x="0" y="0"/>
        <a:ext cx="4617978" cy="576000"/>
      </dsp:txXfrm>
    </dsp:sp>
    <dsp:sp modelId="{E3E76491-8807-CA4F-8E4E-E290DDB1346B}">
      <dsp:nvSpPr>
        <dsp:cNvPr id="0" name=""/>
        <dsp:cNvSpPr/>
      </dsp:nvSpPr>
      <dsp:spPr>
        <a:xfrm>
          <a:off x="0" y="581121"/>
          <a:ext cx="4617978"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Site Staff</a:t>
          </a:r>
          <a:endParaRPr lang="en-US" sz="2000" kern="1200" dirty="0"/>
        </a:p>
        <a:p>
          <a:pPr marL="228600" lvl="1" indent="-228600" algn="l" defTabSz="889000">
            <a:lnSpc>
              <a:spcPct val="90000"/>
            </a:lnSpc>
            <a:spcBef>
              <a:spcPct val="0"/>
            </a:spcBef>
            <a:spcAft>
              <a:spcPct val="15000"/>
            </a:spcAft>
            <a:buChar char="•"/>
          </a:pPr>
          <a:r>
            <a:rPr lang="en-US" sz="2000" kern="1200" dirty="0"/>
            <a:t>Special Ed staff</a:t>
          </a:r>
        </a:p>
        <a:p>
          <a:pPr marL="228600" lvl="1" indent="-228600" algn="l" defTabSz="889000">
            <a:lnSpc>
              <a:spcPct val="90000"/>
            </a:lnSpc>
            <a:spcBef>
              <a:spcPct val="0"/>
            </a:spcBef>
            <a:spcAft>
              <a:spcPct val="15000"/>
            </a:spcAft>
            <a:buChar char="•"/>
          </a:pPr>
          <a:r>
            <a:rPr lang="en-US" sz="2000" kern="1200" dirty="0"/>
            <a:t>SELPA Directors</a:t>
          </a:r>
        </a:p>
        <a:p>
          <a:pPr marL="228600" lvl="1" indent="-228600" algn="l" defTabSz="889000">
            <a:lnSpc>
              <a:spcPct val="90000"/>
            </a:lnSpc>
            <a:spcBef>
              <a:spcPct val="0"/>
            </a:spcBef>
            <a:spcAft>
              <a:spcPct val="15000"/>
            </a:spcAft>
            <a:buChar char="•"/>
          </a:pPr>
          <a:r>
            <a:rPr lang="en-US" sz="2000" kern="1200" dirty="0"/>
            <a:t>Site Administrators</a:t>
          </a:r>
        </a:p>
        <a:p>
          <a:pPr marL="228600" lvl="1" indent="-228600" algn="l" defTabSz="889000">
            <a:lnSpc>
              <a:spcPct val="90000"/>
            </a:lnSpc>
            <a:spcBef>
              <a:spcPct val="0"/>
            </a:spcBef>
            <a:spcAft>
              <a:spcPct val="15000"/>
            </a:spcAft>
            <a:buChar char="•"/>
          </a:pPr>
          <a:r>
            <a:rPr lang="en-US" sz="2000" kern="1200" dirty="0"/>
            <a:t>Student System Support Staff</a:t>
          </a:r>
        </a:p>
        <a:p>
          <a:pPr marL="228600" lvl="1" indent="-228600" algn="l" defTabSz="889000">
            <a:lnSpc>
              <a:spcPct val="90000"/>
            </a:lnSpc>
            <a:spcBef>
              <a:spcPct val="0"/>
            </a:spcBef>
            <a:spcAft>
              <a:spcPct val="15000"/>
            </a:spcAft>
            <a:buChar char="•"/>
          </a:pPr>
          <a:r>
            <a:rPr lang="en-US" sz="2000" kern="1200" dirty="0"/>
            <a:t>Student Families</a:t>
          </a:r>
        </a:p>
      </dsp:txBody>
      <dsp:txXfrm>
        <a:off x="0" y="581121"/>
        <a:ext cx="4617978" cy="219599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604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Data Submitted Via</a:t>
          </a:r>
        </a:p>
      </dsp:txBody>
      <dsp:txXfrm>
        <a:off x="0" y="0"/>
        <a:ext cx="4617978" cy="604800"/>
      </dsp:txXfrm>
    </dsp:sp>
    <dsp:sp modelId="{E3E76491-8807-CA4F-8E4E-E290DDB1346B}">
      <dsp:nvSpPr>
        <dsp:cNvPr id="0" name=""/>
        <dsp:cNvSpPr/>
      </dsp:nvSpPr>
      <dsp:spPr>
        <a:xfrm>
          <a:off x="0" y="606503"/>
          <a:ext cx="4617978" cy="195993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rgbClr val="FF735D"/>
              </a:solidFill>
            </a:rPr>
            <a:t>SWD Status (SWDS)</a:t>
          </a:r>
        </a:p>
        <a:p>
          <a:pPr marL="228600" lvl="1" indent="-228600" algn="l" defTabSz="933450">
            <a:lnSpc>
              <a:spcPct val="90000"/>
            </a:lnSpc>
            <a:spcBef>
              <a:spcPct val="0"/>
            </a:spcBef>
            <a:spcAft>
              <a:spcPct val="15000"/>
            </a:spcAft>
            <a:buChar char="•"/>
          </a:pPr>
          <a:r>
            <a:rPr lang="en-US" sz="2100" kern="1200" dirty="0">
              <a:solidFill>
                <a:srgbClr val="FF735D"/>
              </a:solidFill>
            </a:rPr>
            <a:t>SWD Meetings (MEET)</a:t>
          </a:r>
        </a:p>
        <a:p>
          <a:pPr marL="228600" lvl="1" indent="-228600" algn="l" defTabSz="933450">
            <a:lnSpc>
              <a:spcPct val="90000"/>
            </a:lnSpc>
            <a:spcBef>
              <a:spcPct val="0"/>
            </a:spcBef>
            <a:spcAft>
              <a:spcPct val="15000"/>
            </a:spcAft>
            <a:buChar char="•"/>
          </a:pPr>
          <a:r>
            <a:rPr lang="en-US" sz="2100" kern="1200" dirty="0">
              <a:solidFill>
                <a:srgbClr val="FF735D"/>
              </a:solidFill>
            </a:rPr>
            <a:t>SWD Plan (PLAN)</a:t>
          </a:r>
        </a:p>
        <a:p>
          <a:pPr marL="228600" lvl="1" indent="-228600" algn="l" defTabSz="933450">
            <a:lnSpc>
              <a:spcPct val="90000"/>
            </a:lnSpc>
            <a:spcBef>
              <a:spcPct val="0"/>
            </a:spcBef>
            <a:spcAft>
              <a:spcPct val="15000"/>
            </a:spcAft>
            <a:buChar char="•"/>
          </a:pPr>
          <a:r>
            <a:rPr lang="en-US" sz="2100" kern="1200" dirty="0">
              <a:solidFill>
                <a:srgbClr val="FF735D"/>
              </a:solidFill>
            </a:rPr>
            <a:t>SWD Services (SERV)</a:t>
          </a:r>
          <a:endParaRPr lang="en-US" sz="2100" kern="1200" dirty="0">
            <a:solidFill>
              <a:schemeClr val="accent3"/>
            </a:solidFill>
          </a:endParaRPr>
        </a:p>
        <a:p>
          <a:pPr marL="228600" lvl="1" indent="-228600" algn="l" defTabSz="933450">
            <a:lnSpc>
              <a:spcPct val="90000"/>
            </a:lnSpc>
            <a:spcBef>
              <a:spcPct val="0"/>
            </a:spcBef>
            <a:spcAft>
              <a:spcPct val="15000"/>
            </a:spcAft>
            <a:buChar char="•"/>
          </a:pPr>
          <a:r>
            <a:rPr lang="en-US" sz="2100" b="0" kern="1200" dirty="0">
              <a:solidFill>
                <a:srgbClr val="FF735D"/>
              </a:solidFill>
            </a:rPr>
            <a:t>Post Secondary Status (PSTS)</a:t>
          </a:r>
        </a:p>
      </dsp:txBody>
      <dsp:txXfrm>
        <a:off x="0" y="606503"/>
        <a:ext cx="4617978" cy="195993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99EE-B487-414E-A92D-50682D2BE8C5}">
      <dsp:nvSpPr>
        <dsp:cNvPr id="0" name=""/>
        <dsp:cNvSpPr/>
      </dsp:nvSpPr>
      <dsp:spPr>
        <a:xfrm>
          <a:off x="0" y="1791"/>
          <a:ext cx="2005371" cy="783425"/>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Education Plan by Disability (EOY4)</a:t>
          </a:r>
          <a:endParaRPr lang="en-US" sz="1100" b="1" kern="1200" dirty="0">
            <a:solidFill>
              <a:srgbClr val="FCFCFC"/>
            </a:solidFill>
            <a:latin typeface="Tahoma"/>
            <a:ea typeface="+mn-ea"/>
            <a:cs typeface="+mn-cs"/>
          </a:endParaRPr>
        </a:p>
      </dsp:txBody>
      <dsp:txXfrm>
        <a:off x="22946" y="24737"/>
        <a:ext cx="1959479" cy="737533"/>
      </dsp:txXfrm>
    </dsp:sp>
    <dsp:sp modelId="{D2E56A04-ECD8-4AE5-9EFF-73E0DE553F5A}">
      <dsp:nvSpPr>
        <dsp:cNvPr id="0" name=""/>
        <dsp:cNvSpPr/>
      </dsp:nvSpPr>
      <dsp:spPr>
        <a:xfrm rot="5427891">
          <a:off x="861389" y="761912"/>
          <a:ext cx="273279" cy="410968"/>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FCFCFC"/>
            </a:solidFill>
            <a:latin typeface="Tahoma"/>
            <a:ea typeface="+mn-ea"/>
            <a:cs typeface="+mn-cs"/>
          </a:endParaRPr>
        </a:p>
      </dsp:txBody>
      <dsp:txXfrm rot="-5400000">
        <a:off x="875072" y="830757"/>
        <a:ext cx="246580" cy="191295"/>
      </dsp:txXfrm>
    </dsp:sp>
    <dsp:sp modelId="{556CCBC0-C6B8-4630-A5FD-DC9190D6B239}">
      <dsp:nvSpPr>
        <dsp:cNvPr id="0" name=""/>
        <dsp:cNvSpPr/>
      </dsp:nvSpPr>
      <dsp:spPr>
        <a:xfrm>
          <a:off x="8514" y="1149576"/>
          <a:ext cx="1968663" cy="91326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16.14</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Plan Student list (EOY4)</a:t>
          </a:r>
          <a:endParaRPr lang="en-US" sz="1100" b="1" kern="1200" dirty="0">
            <a:solidFill>
              <a:srgbClr val="FCFCFC"/>
            </a:solidFill>
            <a:latin typeface="Tahoma"/>
            <a:ea typeface="+mn-ea"/>
            <a:cs typeface="+mn-cs"/>
          </a:endParaRPr>
        </a:p>
      </dsp:txBody>
      <dsp:txXfrm>
        <a:off x="35263" y="1176325"/>
        <a:ext cx="1915165" cy="85976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005371" cy="920338"/>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Count (EOY4)</a:t>
          </a:r>
          <a:endParaRPr lang="en-US" sz="1100" b="0" kern="1200" dirty="0">
            <a:solidFill>
              <a:srgbClr val="FCFCFC"/>
            </a:solidFill>
            <a:latin typeface="Tahoma"/>
            <a:ea typeface="+mn-ea"/>
            <a:cs typeface="+mn-cs"/>
          </a:endParaRPr>
        </a:p>
      </dsp:txBody>
      <dsp:txXfrm>
        <a:off x="26956" y="26956"/>
        <a:ext cx="1951459" cy="866426"/>
      </dsp:txXfrm>
    </dsp:sp>
    <dsp:sp modelId="{55E936AE-85A7-4293-9E90-3F423240A182}">
      <dsp:nvSpPr>
        <dsp:cNvPr id="0" name=""/>
        <dsp:cNvSpPr/>
      </dsp:nvSpPr>
      <dsp:spPr>
        <a:xfrm rot="5400000">
          <a:off x="829489" y="944189"/>
          <a:ext cx="346391" cy="414152"/>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878439" y="978070"/>
        <a:ext cx="248492" cy="242474"/>
      </dsp:txXfrm>
    </dsp:sp>
    <dsp:sp modelId="{0430A618-02C7-4E49-9EAE-E05EC2371766}">
      <dsp:nvSpPr>
        <dsp:cNvPr id="0" name=""/>
        <dsp:cNvSpPr/>
      </dsp:nvSpPr>
      <dsp:spPr>
        <a:xfrm>
          <a:off x="0" y="1382193"/>
          <a:ext cx="2005371" cy="920338"/>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Student Details (EOY4)</a:t>
          </a:r>
          <a:endParaRPr lang="en-US" sz="1100" b="0" kern="1200" dirty="0">
            <a:solidFill>
              <a:srgbClr val="FCFCFC"/>
            </a:solidFill>
            <a:latin typeface="Tahoma"/>
            <a:ea typeface="+mn-ea"/>
            <a:cs typeface="+mn-cs"/>
          </a:endParaRPr>
        </a:p>
      </dsp:txBody>
      <dsp:txXfrm>
        <a:off x="26956" y="1409149"/>
        <a:ext cx="1951459" cy="86642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488C-20CF-4A86-B97D-BAA8430440D1}">
      <dsp:nvSpPr>
        <dsp:cNvPr id="0" name=""/>
        <dsp:cNvSpPr/>
      </dsp:nvSpPr>
      <dsp:spPr>
        <a:xfrm>
          <a:off x="0" y="1651"/>
          <a:ext cx="1790582" cy="844340"/>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Federal Setting Count (EOY4)</a:t>
          </a:r>
          <a:endParaRPr lang="en-US" sz="1100" b="1" kern="1200" dirty="0">
            <a:solidFill>
              <a:srgbClr val="FCFCFC"/>
            </a:solidFill>
            <a:latin typeface="Tahoma"/>
            <a:ea typeface="+mn-ea"/>
            <a:cs typeface="+mn-cs"/>
          </a:endParaRPr>
        </a:p>
      </dsp:txBody>
      <dsp:txXfrm>
        <a:off x="24730" y="26381"/>
        <a:ext cx="1741122" cy="794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690621" y="0"/>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Career Technical Education</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1051632" y="361006"/>
        <a:ext cx="1743115" cy="1743089"/>
      </dsp:txXfrm>
    </dsp:sp>
    <dsp:sp modelId="{70C02715-898B-4AA0-8455-2B88EDE7B3E7}">
      <dsp:nvSpPr>
        <dsp:cNvPr id="0" name=""/>
        <dsp:cNvSpPr/>
      </dsp:nvSpPr>
      <dsp:spPr>
        <a:xfrm>
          <a:off x="1969728" y="1623527"/>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Work Based learning</a:t>
          </a:r>
        </a:p>
        <a:p>
          <a:pPr marL="171450" lvl="1" indent="-171450" algn="l" defTabSz="755650">
            <a:lnSpc>
              <a:spcPct val="90000"/>
            </a:lnSpc>
            <a:spcBef>
              <a:spcPct val="0"/>
            </a:spcBef>
            <a:spcAft>
              <a:spcPct val="15000"/>
            </a:spcAft>
            <a:buChar char="•"/>
          </a:pPr>
          <a:r>
            <a:rPr lang="en-US" sz="1700" kern="1200" dirty="0"/>
            <a:t>CCI</a:t>
          </a:r>
        </a:p>
      </dsp:txBody>
      <dsp:txXfrm>
        <a:off x="2330739" y="1984533"/>
        <a:ext cx="1743115" cy="1743089"/>
      </dsp:txXfrm>
    </dsp:sp>
    <dsp:sp modelId="{6A577DF4-55AD-49B0-AB81-FBDCF1EF6B6A}">
      <dsp:nvSpPr>
        <dsp:cNvPr id="0" name=""/>
        <dsp:cNvSpPr/>
      </dsp:nvSpPr>
      <dsp:spPr>
        <a:xfrm>
          <a:off x="3226776" y="0"/>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Course Completion</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3587787" y="361006"/>
        <a:ext cx="1743115" cy="174308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313094" cy="7674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17.3</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Count</a:t>
          </a:r>
          <a:endParaRPr lang="en-US" sz="1200" b="1" kern="1200" dirty="0">
            <a:solidFill>
              <a:srgbClr val="FCFCFC"/>
            </a:solidFill>
            <a:latin typeface="Tahoma"/>
            <a:ea typeface="+mn-ea"/>
            <a:cs typeface="+mn-cs"/>
          </a:endParaRPr>
        </a:p>
      </dsp:txBody>
      <dsp:txXfrm>
        <a:off x="22479" y="22479"/>
        <a:ext cx="2268136" cy="722528"/>
      </dsp:txXfrm>
    </dsp:sp>
    <dsp:sp modelId="{55E936AE-85A7-4293-9E90-3F423240A182}">
      <dsp:nvSpPr>
        <dsp:cNvPr id="0" name=""/>
        <dsp:cNvSpPr/>
      </dsp:nvSpPr>
      <dsp:spPr>
        <a:xfrm rot="5400000">
          <a:off x="982713" y="790972"/>
          <a:ext cx="347666" cy="416583"/>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1031572" y="825430"/>
        <a:ext cx="249949" cy="243366"/>
      </dsp:txXfrm>
    </dsp:sp>
    <dsp:sp modelId="{0430A618-02C7-4E49-9EAE-E05EC2371766}">
      <dsp:nvSpPr>
        <dsp:cNvPr id="0" name=""/>
        <dsp:cNvSpPr/>
      </dsp:nvSpPr>
      <dsp:spPr>
        <a:xfrm>
          <a:off x="0" y="1231041"/>
          <a:ext cx="2313094" cy="925741"/>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17.4</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Student List</a:t>
          </a:r>
          <a:endParaRPr lang="en-US" sz="1200" b="1" kern="1200" dirty="0">
            <a:solidFill>
              <a:srgbClr val="FCFCFC"/>
            </a:solidFill>
            <a:latin typeface="Tahoma"/>
            <a:ea typeface="+mn-ea"/>
            <a:cs typeface="+mn-cs"/>
          </a:endParaRPr>
        </a:p>
      </dsp:txBody>
      <dsp:txXfrm>
        <a:off x="27114" y="1258155"/>
        <a:ext cx="2258866" cy="87151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1087737" cy="718980"/>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Aggregate Report</a:t>
          </a:r>
        </a:p>
      </dsp:txBody>
      <dsp:txXfrm>
        <a:off x="21058" y="21058"/>
        <a:ext cx="1045621" cy="676864"/>
      </dsp:txXfrm>
    </dsp:sp>
    <dsp:sp modelId="{55E936AE-85A7-4293-9E90-3F423240A182}">
      <dsp:nvSpPr>
        <dsp:cNvPr id="0" name=""/>
        <dsp:cNvSpPr/>
      </dsp:nvSpPr>
      <dsp:spPr>
        <a:xfrm rot="5400000">
          <a:off x="408895" y="737174"/>
          <a:ext cx="269946" cy="323541"/>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CFCFC"/>
            </a:solidFill>
            <a:latin typeface="Tahoma"/>
            <a:ea typeface="+mn-ea"/>
            <a:cs typeface="+mn-cs"/>
          </a:endParaRPr>
        </a:p>
      </dsp:txBody>
      <dsp:txXfrm rot="-5400000">
        <a:off x="446806" y="763971"/>
        <a:ext cx="194125" cy="188962"/>
      </dsp:txXfrm>
    </dsp:sp>
    <dsp:sp modelId="{0430A618-02C7-4E49-9EAE-E05EC2371766}">
      <dsp:nvSpPr>
        <dsp:cNvPr id="0" name=""/>
        <dsp:cNvSpPr/>
      </dsp:nvSpPr>
      <dsp:spPr>
        <a:xfrm>
          <a:off x="0" y="1078909"/>
          <a:ext cx="1087737" cy="718980"/>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Supporting Report</a:t>
          </a:r>
        </a:p>
      </dsp:txBody>
      <dsp:txXfrm>
        <a:off x="21058" y="1099967"/>
        <a:ext cx="1045621" cy="67686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5A82C-75F2-4F49-BE02-E7D6B27AD5AB}">
      <dsp:nvSpPr>
        <dsp:cNvPr id="0" name=""/>
        <dsp:cNvSpPr/>
      </dsp:nvSpPr>
      <dsp:spPr>
        <a:xfrm>
          <a:off x="1883671" y="1199"/>
          <a:ext cx="1285386" cy="128538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Nightly extraction from CALPADS</a:t>
          </a:r>
        </a:p>
      </dsp:txBody>
      <dsp:txXfrm>
        <a:off x="2071911" y="189439"/>
        <a:ext cx="908906" cy="908906"/>
      </dsp:txXfrm>
    </dsp:sp>
    <dsp:sp modelId="{2A14DC6E-D488-4C92-B10B-664628775828}">
      <dsp:nvSpPr>
        <dsp:cNvPr id="0" name=""/>
        <dsp:cNvSpPr/>
      </dsp:nvSpPr>
      <dsp:spPr>
        <a:xfrm rot="2700000">
          <a:off x="3030920" y="1101876"/>
          <a:ext cx="340674" cy="433817"/>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045887" y="1152505"/>
        <a:ext cx="238472" cy="260291"/>
      </dsp:txXfrm>
    </dsp:sp>
    <dsp:sp modelId="{7A6DFD79-3232-4CDB-8B32-29BEE7B2CE97}">
      <dsp:nvSpPr>
        <dsp:cNvPr id="0" name=""/>
        <dsp:cNvSpPr/>
      </dsp:nvSpPr>
      <dsp:spPr>
        <a:xfrm>
          <a:off x="3247092" y="1364620"/>
          <a:ext cx="1285386" cy="128538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none" kern="1200" dirty="0"/>
            <a:t>TOMS determines updates, deletions, and additions</a:t>
          </a:r>
          <a:r>
            <a:rPr lang="en-US" sz="1200" kern="1200" dirty="0"/>
            <a:t> </a:t>
          </a:r>
        </a:p>
      </dsp:txBody>
      <dsp:txXfrm>
        <a:off x="3435332" y="1552860"/>
        <a:ext cx="908906" cy="908906"/>
      </dsp:txXfrm>
    </dsp:sp>
    <dsp:sp modelId="{3AFD0EBD-E8E7-4D39-B346-3A0175B8523A}">
      <dsp:nvSpPr>
        <dsp:cNvPr id="0" name=""/>
        <dsp:cNvSpPr/>
      </dsp:nvSpPr>
      <dsp:spPr>
        <a:xfrm rot="8100000">
          <a:off x="3044555" y="2465297"/>
          <a:ext cx="340674" cy="433817"/>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131790" y="2515926"/>
        <a:ext cx="238472" cy="260291"/>
      </dsp:txXfrm>
    </dsp:sp>
    <dsp:sp modelId="{18685E68-5FCA-4038-8698-578A53B20D4A}">
      <dsp:nvSpPr>
        <dsp:cNvPr id="0" name=""/>
        <dsp:cNvSpPr/>
      </dsp:nvSpPr>
      <dsp:spPr>
        <a:xfrm>
          <a:off x="1883671" y="2728041"/>
          <a:ext cx="1285386" cy="128538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none" kern="1200" dirty="0"/>
            <a:t>LEAs review data uploaded to TOMS </a:t>
          </a:r>
          <a:endParaRPr lang="en-US" sz="1200" kern="1200" dirty="0"/>
        </a:p>
      </dsp:txBody>
      <dsp:txXfrm>
        <a:off x="2071911" y="2916281"/>
        <a:ext cx="908906" cy="908906"/>
      </dsp:txXfrm>
    </dsp:sp>
    <dsp:sp modelId="{128B9896-F6AD-4ED9-B652-11DC96548BE4}">
      <dsp:nvSpPr>
        <dsp:cNvPr id="0" name=""/>
        <dsp:cNvSpPr/>
      </dsp:nvSpPr>
      <dsp:spPr>
        <a:xfrm rot="13500000">
          <a:off x="1681134" y="2478932"/>
          <a:ext cx="340674" cy="433817"/>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1768369" y="2601829"/>
        <a:ext cx="238472" cy="260291"/>
      </dsp:txXfrm>
    </dsp:sp>
    <dsp:sp modelId="{79F3B49A-EEF2-42B4-8C42-F816BB82AAFC}">
      <dsp:nvSpPr>
        <dsp:cNvPr id="0" name=""/>
        <dsp:cNvSpPr/>
      </dsp:nvSpPr>
      <dsp:spPr>
        <a:xfrm>
          <a:off x="520250" y="1364620"/>
          <a:ext cx="1285386" cy="128538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Process continues through testing window</a:t>
          </a:r>
        </a:p>
      </dsp:txBody>
      <dsp:txXfrm>
        <a:off x="708490" y="1552860"/>
        <a:ext cx="908906" cy="908906"/>
      </dsp:txXfrm>
    </dsp:sp>
    <dsp:sp modelId="{91F77143-4C48-49A0-8E59-0A10102D8FE1}">
      <dsp:nvSpPr>
        <dsp:cNvPr id="0" name=""/>
        <dsp:cNvSpPr/>
      </dsp:nvSpPr>
      <dsp:spPr>
        <a:xfrm rot="18900000">
          <a:off x="1667499" y="1115511"/>
          <a:ext cx="340674" cy="433817"/>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682466" y="1238408"/>
        <a:ext cx="238472" cy="2602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6853"/>
          <a:ext cx="4055689"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Staff Involved with Submission</a:t>
          </a:r>
        </a:p>
      </dsp:txBody>
      <dsp:txXfrm>
        <a:off x="0" y="26853"/>
        <a:ext cx="4055689" cy="604800"/>
      </dsp:txXfrm>
    </dsp:sp>
    <dsp:sp modelId="{E3E76491-8807-CA4F-8E4E-E290DDB1346B}">
      <dsp:nvSpPr>
        <dsp:cNvPr id="0" name=""/>
        <dsp:cNvSpPr/>
      </dsp:nvSpPr>
      <dsp:spPr>
        <a:xfrm>
          <a:off x="0" y="624377"/>
          <a:ext cx="4055689" cy="172935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Site Staff</a:t>
          </a:r>
        </a:p>
        <a:p>
          <a:pPr marL="171450" lvl="1" indent="-171450" algn="l" defTabSz="711200">
            <a:lnSpc>
              <a:spcPct val="90000"/>
            </a:lnSpc>
            <a:spcBef>
              <a:spcPct val="0"/>
            </a:spcBef>
            <a:spcAft>
              <a:spcPct val="15000"/>
            </a:spcAft>
            <a:buChar char="•"/>
          </a:pPr>
          <a:r>
            <a:rPr lang="en-US" sz="1600" kern="1200" dirty="0"/>
            <a:t>Registrars</a:t>
          </a:r>
        </a:p>
        <a:p>
          <a:pPr marL="171450" lvl="1" indent="-171450" algn="l" defTabSz="711200">
            <a:lnSpc>
              <a:spcPct val="90000"/>
            </a:lnSpc>
            <a:spcBef>
              <a:spcPct val="0"/>
            </a:spcBef>
            <a:spcAft>
              <a:spcPct val="15000"/>
            </a:spcAft>
            <a:buChar char="•"/>
          </a:pPr>
          <a:r>
            <a:rPr lang="en-US" sz="1600" kern="1200" dirty="0"/>
            <a:t>Program staff</a:t>
          </a:r>
        </a:p>
        <a:p>
          <a:pPr marL="171450" lvl="1" indent="-171450" algn="l" defTabSz="711200">
            <a:lnSpc>
              <a:spcPct val="90000"/>
            </a:lnSpc>
            <a:spcBef>
              <a:spcPct val="0"/>
            </a:spcBef>
            <a:spcAft>
              <a:spcPct val="15000"/>
            </a:spcAft>
            <a:buChar char="•"/>
          </a:pPr>
          <a:r>
            <a:rPr lang="en-US" sz="1600" i="0" kern="1200" dirty="0"/>
            <a:t>CTE</a:t>
          </a:r>
        </a:p>
        <a:p>
          <a:pPr marL="171450" lvl="1" indent="-171450" algn="l" defTabSz="711200">
            <a:lnSpc>
              <a:spcPct val="90000"/>
            </a:lnSpc>
            <a:spcBef>
              <a:spcPct val="0"/>
            </a:spcBef>
            <a:spcAft>
              <a:spcPct val="15000"/>
            </a:spcAft>
            <a:buChar char="•"/>
          </a:pPr>
          <a:r>
            <a:rPr lang="en-US" sz="1600" kern="1200" dirty="0"/>
            <a:t>Site Administrators</a:t>
          </a:r>
        </a:p>
        <a:p>
          <a:pPr marL="171450" lvl="1" indent="-171450" algn="l" defTabSz="711200">
            <a:lnSpc>
              <a:spcPct val="90000"/>
            </a:lnSpc>
            <a:spcBef>
              <a:spcPct val="0"/>
            </a:spcBef>
            <a:spcAft>
              <a:spcPct val="15000"/>
            </a:spcAft>
            <a:buChar char="•"/>
          </a:pPr>
          <a:r>
            <a:rPr lang="en-US" sz="1600" kern="1200" dirty="0"/>
            <a:t>Student System Support Staff</a:t>
          </a:r>
        </a:p>
      </dsp:txBody>
      <dsp:txXfrm>
        <a:off x="0" y="624377"/>
        <a:ext cx="4055689" cy="17293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7223"/>
          <a:ext cx="4055689" cy="50350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Files Submitted</a:t>
          </a:r>
        </a:p>
      </dsp:txBody>
      <dsp:txXfrm>
        <a:off x="0" y="47223"/>
        <a:ext cx="4055689" cy="503502"/>
      </dsp:txXfrm>
    </dsp:sp>
    <dsp:sp modelId="{E3E76491-8807-CA4F-8E4E-E290DDB1346B}">
      <dsp:nvSpPr>
        <dsp:cNvPr id="0" name=""/>
        <dsp:cNvSpPr/>
      </dsp:nvSpPr>
      <dsp:spPr>
        <a:xfrm>
          <a:off x="0" y="509473"/>
          <a:ext cx="4055689" cy="17334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Student Enrollment </a:t>
          </a:r>
          <a:r>
            <a:rPr lang="en-US" sz="1600" b="1" kern="1200" dirty="0"/>
            <a:t>(SENR)</a:t>
          </a:r>
        </a:p>
        <a:p>
          <a:pPr marL="171450" lvl="1" indent="-171450" algn="l" defTabSz="711200">
            <a:lnSpc>
              <a:spcPct val="90000"/>
            </a:lnSpc>
            <a:spcBef>
              <a:spcPct val="0"/>
            </a:spcBef>
            <a:spcAft>
              <a:spcPct val="15000"/>
            </a:spcAft>
            <a:buChar char="•"/>
          </a:pPr>
          <a:r>
            <a:rPr lang="en-US" sz="1600" b="0" kern="1200" dirty="0"/>
            <a:t>Staff Demographics </a:t>
          </a:r>
          <a:r>
            <a:rPr lang="en-US" sz="1600" b="1" kern="1200" dirty="0"/>
            <a:t>(SDEM)</a:t>
          </a:r>
        </a:p>
        <a:p>
          <a:pPr marL="171450" lvl="1" indent="-171450" algn="l" defTabSz="711200">
            <a:lnSpc>
              <a:spcPct val="90000"/>
            </a:lnSpc>
            <a:spcBef>
              <a:spcPct val="0"/>
            </a:spcBef>
            <a:spcAft>
              <a:spcPct val="15000"/>
            </a:spcAft>
            <a:buChar char="•"/>
          </a:pPr>
          <a:r>
            <a:rPr lang="en-US" sz="1600" b="0" kern="1200" dirty="0"/>
            <a:t>Course Completion </a:t>
          </a:r>
          <a:r>
            <a:rPr lang="en-US" sz="1600" b="1" kern="1200" dirty="0"/>
            <a:t>(CRSC)</a:t>
          </a:r>
        </a:p>
        <a:p>
          <a:pPr marL="171450" lvl="1" indent="-171450" algn="l" defTabSz="711200">
            <a:lnSpc>
              <a:spcPct val="90000"/>
            </a:lnSpc>
            <a:spcBef>
              <a:spcPct val="0"/>
            </a:spcBef>
            <a:spcAft>
              <a:spcPct val="15000"/>
            </a:spcAft>
            <a:buChar char="•"/>
          </a:pPr>
          <a:r>
            <a:rPr lang="en-US" sz="1600" b="0" kern="1200" dirty="0"/>
            <a:t>Student </a:t>
          </a:r>
          <a:r>
            <a:rPr lang="en-US" sz="1600" b="0" kern="1200" dirty="0" err="1"/>
            <a:t>Crs</a:t>
          </a:r>
          <a:r>
            <a:rPr lang="en-US" sz="1600" b="0" kern="1200" dirty="0"/>
            <a:t>. Completion </a:t>
          </a:r>
          <a:r>
            <a:rPr lang="en-US" sz="1600" b="1" kern="1200" dirty="0"/>
            <a:t>(SCSC)</a:t>
          </a:r>
        </a:p>
        <a:p>
          <a:pPr marL="171450" lvl="1" indent="-171450" algn="l" defTabSz="711200">
            <a:lnSpc>
              <a:spcPct val="90000"/>
            </a:lnSpc>
            <a:spcBef>
              <a:spcPct val="0"/>
            </a:spcBef>
            <a:spcAft>
              <a:spcPct val="15000"/>
            </a:spcAft>
            <a:buChar char="•"/>
          </a:pPr>
          <a:r>
            <a:rPr lang="en-US" sz="1600" b="0" kern="1200" dirty="0"/>
            <a:t>Student CTE </a:t>
          </a:r>
          <a:r>
            <a:rPr lang="en-US" sz="1600" b="1" kern="1200" dirty="0"/>
            <a:t>(SCTE)</a:t>
          </a:r>
        </a:p>
        <a:p>
          <a:pPr marL="171450" lvl="1" indent="-171450" algn="l" defTabSz="711200">
            <a:lnSpc>
              <a:spcPct val="90000"/>
            </a:lnSpc>
            <a:spcBef>
              <a:spcPct val="0"/>
            </a:spcBef>
            <a:spcAft>
              <a:spcPct val="15000"/>
            </a:spcAft>
            <a:buChar char="•"/>
          </a:pPr>
          <a:r>
            <a:rPr lang="en-US" sz="1600" b="0" kern="1200" dirty="0"/>
            <a:t>Work-based Learning </a:t>
          </a:r>
          <a:r>
            <a:rPr lang="en-US" sz="1600" b="1" kern="1200" dirty="0"/>
            <a:t>(WBLR)</a:t>
          </a:r>
        </a:p>
      </dsp:txBody>
      <dsp:txXfrm>
        <a:off x="0" y="509473"/>
        <a:ext cx="4055689" cy="1733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C932C-6B20-408D-9DF8-6BC336C17257}">
      <dsp:nvSpPr>
        <dsp:cNvPr id="0" name=""/>
        <dsp:cNvSpPr/>
      </dsp:nvSpPr>
      <dsp:spPr>
        <a:xfrm>
          <a:off x="3322" y="1297333"/>
          <a:ext cx="2372097" cy="150628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F38FCF-B625-4501-AD7C-2BBDDC343D8D}">
      <dsp:nvSpPr>
        <dsp:cNvPr id="0" name=""/>
        <dsp:cNvSpPr/>
      </dsp:nvSpPr>
      <dsp:spPr>
        <a:xfrm>
          <a:off x="266888"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Categorizing WBL Experiences</a:t>
          </a:r>
        </a:p>
      </dsp:txBody>
      <dsp:txXfrm>
        <a:off x="311005" y="1591839"/>
        <a:ext cx="2283863" cy="1418048"/>
      </dsp:txXfrm>
    </dsp:sp>
    <dsp:sp modelId="{D40A7F78-66DF-4E7A-80FC-C790690BB7C7}">
      <dsp:nvSpPr>
        <dsp:cNvPr id="0" name=""/>
        <dsp:cNvSpPr/>
      </dsp:nvSpPr>
      <dsp:spPr>
        <a:xfrm>
          <a:off x="2902552" y="1297333"/>
          <a:ext cx="2372097" cy="1506282"/>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946921-0A2F-4E62-AFE7-9AB77475F40D}">
      <dsp:nvSpPr>
        <dsp:cNvPr id="0" name=""/>
        <dsp:cNvSpPr/>
      </dsp:nvSpPr>
      <dsp:spPr>
        <a:xfrm>
          <a:off x="3166119"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Identify opportunities and employers</a:t>
          </a:r>
        </a:p>
      </dsp:txBody>
      <dsp:txXfrm>
        <a:off x="3210236" y="1591839"/>
        <a:ext cx="2283863" cy="1418048"/>
      </dsp:txXfrm>
    </dsp:sp>
    <dsp:sp modelId="{8B327CA1-AD9A-475E-A4E6-79EA94103117}">
      <dsp:nvSpPr>
        <dsp:cNvPr id="0" name=""/>
        <dsp:cNvSpPr/>
      </dsp:nvSpPr>
      <dsp:spPr>
        <a:xfrm>
          <a:off x="5801783" y="1297333"/>
          <a:ext cx="2372097" cy="150628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6CB86-5602-405A-B470-41568EFDCE8B}">
      <dsp:nvSpPr>
        <dsp:cNvPr id="0" name=""/>
        <dsp:cNvSpPr/>
      </dsp:nvSpPr>
      <dsp:spPr>
        <a:xfrm>
          <a:off x="6065349"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Document dates, hours, performance</a:t>
          </a:r>
        </a:p>
      </dsp:txBody>
      <dsp:txXfrm>
        <a:off x="6109466" y="1591839"/>
        <a:ext cx="2283863" cy="1418048"/>
      </dsp:txXfrm>
    </dsp:sp>
    <dsp:sp modelId="{2F38DA8B-D588-4FBF-AF5A-B38062EDD6DE}">
      <dsp:nvSpPr>
        <dsp:cNvPr id="0" name=""/>
        <dsp:cNvSpPr/>
      </dsp:nvSpPr>
      <dsp:spPr>
        <a:xfrm>
          <a:off x="8701013" y="1297333"/>
          <a:ext cx="2372097" cy="1506282"/>
        </a:xfrm>
        <a:prstGeom prst="roundRect">
          <a:avLst>
            <a:gd name="adj" fmla="val 10000"/>
          </a:avLst>
        </a:prstGeom>
        <a:solidFill>
          <a:srgbClr val="0088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334DE-B688-4CA9-9628-D9353792D8CA}">
      <dsp:nvSpPr>
        <dsp:cNvPr id="0" name=""/>
        <dsp:cNvSpPr/>
      </dsp:nvSpPr>
      <dsp:spPr>
        <a:xfrm>
          <a:off x="8964580"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rgbClr val="15608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Preserve longitudinal records</a:t>
          </a:r>
        </a:p>
      </dsp:txBody>
      <dsp:txXfrm>
        <a:off x="9008697" y="1591839"/>
        <a:ext cx="2283863" cy="1418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2144" y="68358"/>
          <a:ext cx="156574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sp:txBody>
      <dsp:txXfrm>
        <a:off x="2144" y="68358"/>
        <a:ext cx="1565742" cy="288000"/>
      </dsp:txXfrm>
    </dsp:sp>
    <dsp:sp modelId="{C667CE1B-53A2-4AFA-95A9-F9BE5EBD9521}">
      <dsp:nvSpPr>
        <dsp:cNvPr id="0" name=""/>
        <dsp:cNvSpPr/>
      </dsp:nvSpPr>
      <dsp:spPr>
        <a:xfrm>
          <a:off x="285503" y="377688"/>
          <a:ext cx="1978174" cy="684766"/>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hlinkClick xmlns:r="http://schemas.openxmlformats.org/officeDocument/2006/relationships" r:id="rId1"/>
            </a:rPr>
            <a:t>Course Sections Completed – Count by Content Area for Departmentalized Courses</a:t>
          </a: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305559" y="397744"/>
        <a:ext cx="1938062" cy="644654"/>
      </dsp:txXfrm>
    </dsp:sp>
    <dsp:sp modelId="{00C6806D-34FE-4E93-8A2E-BC646CEB24B1}">
      <dsp:nvSpPr>
        <dsp:cNvPr id="0" name=""/>
        <dsp:cNvSpPr/>
      </dsp:nvSpPr>
      <dsp:spPr>
        <a:xfrm rot="21586538">
          <a:off x="1842473" y="27537"/>
          <a:ext cx="74990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42473" y="105731"/>
        <a:ext cx="632954" cy="233894"/>
      </dsp:txXfrm>
    </dsp:sp>
    <dsp:sp modelId="{65355FE7-07BD-4D77-9CD3-96A7EDC7EC36}">
      <dsp:nvSpPr>
        <dsp:cNvPr id="0" name=""/>
        <dsp:cNvSpPr/>
      </dsp:nvSpPr>
      <dsp:spPr>
        <a:xfrm>
          <a:off x="2723546" y="57701"/>
          <a:ext cx="1565742"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3.10</a:t>
          </a:r>
        </a:p>
      </dsp:txBody>
      <dsp:txXfrm>
        <a:off x="2723546" y="57701"/>
        <a:ext cx="1565742" cy="288000"/>
      </dsp:txXfrm>
    </dsp:sp>
    <dsp:sp modelId="{0AD73FA7-AC78-4246-8DA1-CFE53596208B}">
      <dsp:nvSpPr>
        <dsp:cNvPr id="0" name=""/>
        <dsp:cNvSpPr/>
      </dsp:nvSpPr>
      <dsp:spPr>
        <a:xfrm>
          <a:off x="2795953" y="368645"/>
          <a:ext cx="2151753" cy="727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2"/>
            </a:rPr>
            <a:t>Course Sections Completed – Count and Details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2817258" y="389950"/>
        <a:ext cx="2109143" cy="684785"/>
      </dsp:txXfrm>
    </dsp:sp>
    <dsp:sp modelId="{CD3ADB74-BDF5-45BD-8060-602268BDE1E4}">
      <dsp:nvSpPr>
        <dsp:cNvPr id="0" name=""/>
        <dsp:cNvSpPr/>
      </dsp:nvSpPr>
      <dsp:spPr>
        <a:xfrm rot="44698">
          <a:off x="4570535" y="26065"/>
          <a:ext cx="72468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70540" y="103270"/>
        <a:ext cx="607734" cy="233894"/>
      </dsp:txXfrm>
    </dsp:sp>
    <dsp:sp modelId="{31B932EE-0D89-4588-8762-4C6832EE839A}">
      <dsp:nvSpPr>
        <dsp:cNvPr id="0" name=""/>
        <dsp:cNvSpPr/>
      </dsp:nvSpPr>
      <dsp:spPr>
        <a:xfrm>
          <a:off x="5656497" y="95837"/>
          <a:ext cx="1565742" cy="432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3.11</a:t>
          </a:r>
        </a:p>
      </dsp:txBody>
      <dsp:txXfrm>
        <a:off x="5656497" y="95837"/>
        <a:ext cx="1565742" cy="288000"/>
      </dsp:txXfrm>
    </dsp:sp>
    <dsp:sp modelId="{A7A61D85-2C7F-49D4-B79B-A797EF34FC6F}">
      <dsp:nvSpPr>
        <dsp:cNvPr id="0" name=""/>
        <dsp:cNvSpPr/>
      </dsp:nvSpPr>
      <dsp:spPr>
        <a:xfrm>
          <a:off x="5533882" y="368125"/>
          <a:ext cx="2456650" cy="574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3"/>
            </a:rPr>
            <a:t>Course Sections Completed – Student List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5550719" y="384962"/>
        <a:ext cx="2422976" cy="5411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1018" y="95"/>
          <a:ext cx="161397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sp:txBody>
      <dsp:txXfrm>
        <a:off x="1018" y="95"/>
        <a:ext cx="1613970" cy="288000"/>
      </dsp:txXfrm>
    </dsp:sp>
    <dsp:sp modelId="{01A871B4-AA96-41F9-9854-6A16387FB0F9}">
      <dsp:nvSpPr>
        <dsp:cNvPr id="0" name=""/>
        <dsp:cNvSpPr/>
      </dsp:nvSpPr>
      <dsp:spPr>
        <a:xfrm>
          <a:off x="83806" y="288191"/>
          <a:ext cx="2111574" cy="77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hlinkClick xmlns:r="http://schemas.openxmlformats.org/officeDocument/2006/relationships" r:id="rId1"/>
            </a:rPr>
            <a:t>Educational Options Course Completion – Student Count</a:t>
          </a:r>
          <a:r>
            <a:rPr lang="en-US" sz="1000" kern="1200"/>
            <a:t> </a:t>
          </a:r>
        </a:p>
        <a:p>
          <a:pPr marL="57150" lvl="1" indent="-57150" algn="l" defTabSz="444500">
            <a:lnSpc>
              <a:spcPct val="90000"/>
            </a:lnSpc>
            <a:spcBef>
              <a:spcPct val="0"/>
            </a:spcBef>
            <a:spcAft>
              <a:spcPct val="15000"/>
            </a:spcAft>
            <a:buChar char="•"/>
          </a:pPr>
          <a:endParaRPr lang="en-US" sz="1000" kern="1200"/>
        </a:p>
      </dsp:txBody>
      <dsp:txXfrm>
        <a:off x="106476" y="310861"/>
        <a:ext cx="2066234" cy="72866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4/23/2025</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4/23/2025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e.ca.gov/fg/aa/co/cars.as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736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264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DEA9E-D510-6ECB-77E6-E16C3A5FB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A150B-42ED-9167-D684-D116B8791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3A2F2-FB61-72E9-168E-B9EA473B6E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4454F8-37EA-30BF-BF6B-CFE240DEAB69}"/>
              </a:ext>
            </a:extLst>
          </p:cNvPr>
          <p:cNvSpPr>
            <a:spLocks noGrp="1"/>
          </p:cNvSpPr>
          <p:nvPr>
            <p:ph type="sldNum" sz="quarter" idx="5"/>
          </p:nvPr>
        </p:nvSpPr>
        <p:spPr/>
        <p:txBody>
          <a:bodyPr/>
          <a:lstStyle/>
          <a:p>
            <a:fld id="{685F0935-7A52-4B2B-AD3D-C2C79F2FA459}" type="slidenum">
              <a:rPr lang="en-US" smtClean="0"/>
              <a:t>12</a:t>
            </a:fld>
            <a:endParaRPr lang="en-US"/>
          </a:p>
        </p:txBody>
      </p:sp>
    </p:spTree>
    <p:extLst>
      <p:ext uri="{BB962C8B-B14F-4D97-AF65-F5344CB8AC3E}">
        <p14:creationId xmlns:p14="http://schemas.microsoft.com/office/powerpoint/2010/main" val="2821061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https://www.cde.ca.gov/ta/ac/cm/documents/caldashhandbook24.docx</a:t>
            </a:r>
          </a:p>
        </p:txBody>
      </p:sp>
      <p:sp>
        <p:nvSpPr>
          <p:cNvPr id="4" name="Slide Number Placeholder 3"/>
          <p:cNvSpPr>
            <a:spLocks noGrp="1"/>
          </p:cNvSpPr>
          <p:nvPr>
            <p:ph type="sldNum" sz="quarter" idx="5"/>
          </p:nvPr>
        </p:nvSpPr>
        <p:spPr/>
        <p:txBody>
          <a:bodyPr/>
          <a:lstStyle/>
          <a:p>
            <a:fld id="{605570CB-91C3-47EE-B654-C21703E934BC}" type="slidenum">
              <a:rPr lang="en-US" smtClean="0"/>
              <a:t>13</a:t>
            </a:fld>
            <a:endParaRPr lang="en-US"/>
          </a:p>
        </p:txBody>
      </p:sp>
    </p:spTree>
    <p:extLst>
      <p:ext uri="{BB962C8B-B14F-4D97-AF65-F5344CB8AC3E}">
        <p14:creationId xmlns:p14="http://schemas.microsoft.com/office/powerpoint/2010/main" val="852210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315939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15</a:t>
            </a:fld>
            <a:endParaRPr lang="en-US"/>
          </a:p>
        </p:txBody>
      </p:sp>
    </p:spTree>
    <p:extLst>
      <p:ext uri="{BB962C8B-B14F-4D97-AF65-F5344CB8AC3E}">
        <p14:creationId xmlns:p14="http://schemas.microsoft.com/office/powerpoint/2010/main" val="20070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E95B-832F-9826-01E9-F61DD5CD2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315F0-CFB0-8A67-6774-5577410E5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87ADE-9F21-88D1-92DB-60791A5EB9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8E206-9CE4-FDC8-D6FF-BCD7924BEE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649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1 Data Mapping Guides in the user manual -- </a:t>
            </a:r>
            <a:r>
              <a:rPr lang="en-US" sz="1200" dirty="0">
                <a:hlinkClick r:id="rId3"/>
              </a:rPr>
              <a:t>https://documentation.calpads.org/Reports/SnapshotODSReports/#eoy-1-report-mapping-guides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83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dirty="0"/>
          </a:p>
        </p:txBody>
      </p:sp>
    </p:spTree>
    <p:extLst>
      <p:ext uri="{BB962C8B-B14F-4D97-AF65-F5344CB8AC3E}">
        <p14:creationId xmlns:p14="http://schemas.microsoft.com/office/powerpoint/2010/main" val="1350187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dirty="0"/>
          </a:p>
        </p:txBody>
      </p:sp>
    </p:spTree>
    <p:extLst>
      <p:ext uri="{BB962C8B-B14F-4D97-AF65-F5344CB8AC3E}">
        <p14:creationId xmlns:p14="http://schemas.microsoft.com/office/powerpoint/2010/main" val="398794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57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690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03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CARS guidance and updates: </a:t>
            </a:r>
            <a:r>
              <a:rPr lang="en-US" sz="1200" dirty="0">
                <a:hlinkClick r:id="rId3"/>
              </a:rPr>
              <a:t>https://www.cde.ca.gov/fg/aa/co/cars.asp</a:t>
            </a: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411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922281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2 Data Mapping Guides in the user manual -- </a:t>
            </a:r>
            <a:r>
              <a:rPr lang="en-US" sz="1200" dirty="0">
                <a:hlinkClick r:id="rId3"/>
              </a:rPr>
              <a:t>https://documentation.calpads.org/Reports/SnapshotODSReports/#eoy-1-report-mapping-guides</a:t>
            </a:r>
            <a:endParaRPr lang="en-US" baseline="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a:p>
        </p:txBody>
      </p:sp>
    </p:spTree>
    <p:extLst>
      <p:ext uri="{BB962C8B-B14F-4D97-AF65-F5344CB8AC3E}">
        <p14:creationId xmlns:p14="http://schemas.microsoft.com/office/powerpoint/2010/main" val="2037036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942975"/>
            <a:ext cx="8405813" cy="4727575"/>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568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6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884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9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2374E-AB6A-4FEB-53F4-A4BE17618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6AC84-2B27-0267-A812-A7B2E5B927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A1B4E-96E1-E57D-56E8-E42079B2EFB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a:extLst>
              <a:ext uri="{FF2B5EF4-FFF2-40B4-BE49-F238E27FC236}">
                <a16:creationId xmlns:a16="http://schemas.microsoft.com/office/drawing/2014/main" id="{6D4335A0-D6F2-8836-37BA-B1BC5BCF18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589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97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NPS School discipline training: https://www.youtube.com/watch?v=82aN0lgEUPU </a:t>
            </a:r>
          </a:p>
          <a:p>
            <a:br>
              <a:rPr lang="en-US" sz="1200" dirty="0">
                <a:solidFill>
                  <a:srgbClr val="FFFFFF"/>
                </a:solidFill>
              </a:rPr>
            </a:br>
            <a:r>
              <a:rPr lang="en-US" sz="1200" dirty="0">
                <a:solidFill>
                  <a:srgbClr val="FFFFFF"/>
                </a:solidFill>
              </a:rPr>
              <a:t>NPS Student Incident Guide (excel): https://csis.fcmat.org/workflows/Invoke?token=CfDJ8MbNe0Ae_LFBoPfpP1jvtSmxmu7qbjW-c1uSicJPlmqwR-CgJVhel1kaJ5qb6R3_-8lsYLbLC_RN3J-kq4S5ignEEH2yHgmQIURR44Q1euVK7S7chJIj_xrh6Uuox8-OF5oe6D00znyQyDpW8ni5slc4v4PxO0ooCmsf06fnB3Ozez9cqyMBK_wyMFEmoO0hZdkVFPRQ2ICZIsmdt0NrkNZq5738ZaGl6bcrao61hoyE&amp;FilePath=CALPADSResources/NPS-Student-Incident-Guide.xlsx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035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625"/>
              </a:lnSpc>
              <a:spcBef>
                <a:spcPts val="0"/>
              </a:spcBef>
              <a:spcAft>
                <a:spcPts val="0"/>
              </a:spcAft>
              <a:buClrTx/>
              <a:buSzTx/>
              <a:buFontTx/>
              <a:buNone/>
              <a:tabLst/>
              <a:defRPr/>
            </a:pPr>
            <a:r>
              <a:rPr lang="en-US" b="0" i="0" dirty="0">
                <a:solidFill>
                  <a:srgbClr val="850000"/>
                </a:solidFill>
                <a:effectLst/>
                <a:latin typeface="Arial" panose="020B0604020202020204" pitchFamily="34" charset="0"/>
              </a:rPr>
              <a:t>CALPADS Update Flash #295 - </a:t>
            </a:r>
            <a:r>
              <a:rPr lang="en-US" b="0" i="0" dirty="0">
                <a:solidFill>
                  <a:srgbClr val="000000"/>
                </a:solidFill>
                <a:effectLst/>
                <a:latin typeface="Helvetica Neue"/>
              </a:rPr>
              <a:t>California Fires and Homeless Education Program</a:t>
            </a:r>
            <a:r>
              <a:rPr lang="en-US" b="0" i="0" dirty="0">
                <a:solidFill>
                  <a:srgbClr val="850000"/>
                </a:solidFill>
                <a:effectLst/>
                <a:latin typeface="Arial" panose="020B0604020202020204" pitchFamily="34" charset="0"/>
              </a:rPr>
              <a:t>, https://www.cde.ca.gov/ds/sp/cl/calpadsupdflash295.asp</a:t>
            </a:r>
          </a:p>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33</a:t>
            </a:fld>
            <a:endParaRPr lang="en-US"/>
          </a:p>
        </p:txBody>
      </p:sp>
    </p:spTree>
    <p:extLst>
      <p:ext uri="{BB962C8B-B14F-4D97-AF65-F5344CB8AC3E}">
        <p14:creationId xmlns:p14="http://schemas.microsoft.com/office/powerpoint/2010/main" val="4130081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34</a:t>
            </a:fld>
            <a:endParaRPr lang="en-US"/>
          </a:p>
        </p:txBody>
      </p:sp>
    </p:spTree>
    <p:extLst>
      <p:ext uri="{BB962C8B-B14F-4D97-AF65-F5344CB8AC3E}">
        <p14:creationId xmlns:p14="http://schemas.microsoft.com/office/powerpoint/2010/main" val="798235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625"/>
              </a:lnSpc>
              <a:buNone/>
            </a:pPr>
            <a:r>
              <a:rPr lang="en-US" b="0" i="0" dirty="0">
                <a:solidFill>
                  <a:srgbClr val="850000"/>
                </a:solidFill>
                <a:effectLst/>
                <a:latin typeface="Arial" panose="020B0604020202020204" pitchFamily="34" charset="0"/>
              </a:rPr>
              <a:t>CALPADS Update Flash #277 - </a:t>
            </a:r>
            <a:r>
              <a:rPr lang="en-US" b="0" i="0" dirty="0">
                <a:solidFill>
                  <a:srgbClr val="000000"/>
                </a:solidFill>
                <a:effectLst/>
                <a:latin typeface="Helvetica Neue"/>
              </a:rPr>
              <a:t>Reclassifying and Reporting Reclassified Fluent English Proficient (RFEP) Students During the Summer When Students are not Enrolled, https://www.cde.ca.gov/ds/sp/cl/calpadsupdflash277.asp.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9386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3 Data Mapping Guides in the user manual -- </a:t>
            </a:r>
            <a:r>
              <a:rPr lang="en-US" sz="1200" dirty="0">
                <a:hlinkClick r:id="rId3"/>
              </a:rPr>
              <a:t>https://documentation.calpads.org/Reports/SnapshotODSReports/#eoy-1-report-mapping-guides</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566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https://www.cde.ca.gov/nr/el/le/yr21ltr0819.asp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https://www.cde.ca.gov/nr/el/le/yr23ltr0221.asp</a:t>
            </a:r>
            <a:endParaRPr lang="en-US" dirty="0">
              <a:latin typeface="+mn-lt"/>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37</a:t>
            </a:fld>
            <a:endParaRPr lang="en-US" noProof="0" dirty="0"/>
          </a:p>
        </p:txBody>
      </p:sp>
    </p:spTree>
    <p:extLst>
      <p:ext uri="{BB962C8B-B14F-4D97-AF65-F5344CB8AC3E}">
        <p14:creationId xmlns:p14="http://schemas.microsoft.com/office/powerpoint/2010/main" val="2922990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38</a:t>
            </a:fld>
            <a:endParaRPr lang="en-US" noProof="0" dirty="0"/>
          </a:p>
        </p:txBody>
      </p:sp>
    </p:spTree>
    <p:extLst>
      <p:ext uri="{BB962C8B-B14F-4D97-AF65-F5344CB8AC3E}">
        <p14:creationId xmlns:p14="http://schemas.microsoft.com/office/powerpoint/2010/main" val="2514111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23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158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59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42</a:t>
            </a:fld>
            <a:endParaRPr lang="en-US" noProof="0" dirty="0"/>
          </a:p>
        </p:txBody>
      </p:sp>
    </p:spTree>
    <p:extLst>
      <p:ext uri="{BB962C8B-B14F-4D97-AF65-F5344CB8AC3E}">
        <p14:creationId xmlns:p14="http://schemas.microsoft.com/office/powerpoint/2010/main" val="12066167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43</a:t>
            </a:fld>
            <a:endParaRPr lang="en-US"/>
          </a:p>
        </p:txBody>
      </p:sp>
    </p:spTree>
    <p:extLst>
      <p:ext uri="{BB962C8B-B14F-4D97-AF65-F5344CB8AC3E}">
        <p14:creationId xmlns:p14="http://schemas.microsoft.com/office/powerpoint/2010/main" val="4257878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dirty="0"/>
          </a:p>
        </p:txBody>
      </p:sp>
    </p:spTree>
    <p:extLst>
      <p:ext uri="{BB962C8B-B14F-4D97-AF65-F5344CB8AC3E}">
        <p14:creationId xmlns:p14="http://schemas.microsoft.com/office/powerpoint/2010/main" val="1282483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85305" indent="-302040" eaLnBrk="0" hangingPunct="0">
              <a:defRPr>
                <a:solidFill>
                  <a:schemeClr val="tx1"/>
                </a:solidFill>
                <a:latin typeface="Arial" pitchFamily="34" charset="0"/>
                <a:cs typeface="Arial" pitchFamily="34" charset="0"/>
              </a:defRPr>
            </a:lvl2pPr>
            <a:lvl3pPr marL="1208161" indent="-241632" eaLnBrk="0" hangingPunct="0">
              <a:defRPr>
                <a:solidFill>
                  <a:schemeClr val="tx1"/>
                </a:solidFill>
                <a:latin typeface="Arial" pitchFamily="34" charset="0"/>
                <a:cs typeface="Arial" pitchFamily="34" charset="0"/>
              </a:defRPr>
            </a:lvl3pPr>
            <a:lvl4pPr marL="1691425" indent="-241632" eaLnBrk="0" hangingPunct="0">
              <a:defRPr>
                <a:solidFill>
                  <a:schemeClr val="tx1"/>
                </a:solidFill>
                <a:latin typeface="Arial" pitchFamily="34" charset="0"/>
                <a:cs typeface="Arial" pitchFamily="34" charset="0"/>
              </a:defRPr>
            </a:lvl4pPr>
            <a:lvl5pPr marL="2174690" indent="-241632" eaLnBrk="0" hangingPunct="0">
              <a:defRPr>
                <a:solidFill>
                  <a:schemeClr val="tx1"/>
                </a:solidFill>
                <a:latin typeface="Arial" pitchFamily="34" charset="0"/>
                <a:cs typeface="Arial" pitchFamily="34" charset="0"/>
              </a:defRPr>
            </a:lvl5pPr>
            <a:lvl6pPr marL="2657955" indent="-241632" eaLnBrk="0" fontAlgn="base" hangingPunct="0">
              <a:spcBef>
                <a:spcPct val="0"/>
              </a:spcBef>
              <a:spcAft>
                <a:spcPct val="0"/>
              </a:spcAft>
              <a:defRPr>
                <a:solidFill>
                  <a:schemeClr val="tx1"/>
                </a:solidFill>
                <a:latin typeface="Arial" pitchFamily="34" charset="0"/>
                <a:cs typeface="Arial" pitchFamily="34" charset="0"/>
              </a:defRPr>
            </a:lvl6pPr>
            <a:lvl7pPr marL="3141218" indent="-241632" eaLnBrk="0" fontAlgn="base" hangingPunct="0">
              <a:spcBef>
                <a:spcPct val="0"/>
              </a:spcBef>
              <a:spcAft>
                <a:spcPct val="0"/>
              </a:spcAft>
              <a:defRPr>
                <a:solidFill>
                  <a:schemeClr val="tx1"/>
                </a:solidFill>
                <a:latin typeface="Arial" pitchFamily="34" charset="0"/>
                <a:cs typeface="Arial" pitchFamily="34" charset="0"/>
              </a:defRPr>
            </a:lvl7pPr>
            <a:lvl8pPr marL="3624483" indent="-241632" eaLnBrk="0" fontAlgn="base" hangingPunct="0">
              <a:spcBef>
                <a:spcPct val="0"/>
              </a:spcBef>
              <a:spcAft>
                <a:spcPct val="0"/>
              </a:spcAft>
              <a:defRPr>
                <a:solidFill>
                  <a:schemeClr val="tx1"/>
                </a:solidFill>
                <a:latin typeface="Arial" pitchFamily="34" charset="0"/>
                <a:cs typeface="Arial" pitchFamily="34" charset="0"/>
              </a:defRPr>
            </a:lvl8pPr>
            <a:lvl9pPr marL="4107747" indent="-241632"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31774" rtl="0" eaLnBrk="1" fontAlgn="auto" latinLnBrk="0" hangingPunct="1">
              <a:lnSpc>
                <a:spcPct val="100000"/>
              </a:lnSpc>
              <a:spcBef>
                <a:spcPts val="0"/>
              </a:spcBef>
              <a:spcAft>
                <a:spcPts val="0"/>
              </a:spcAft>
              <a:buClrTx/>
              <a:buSzTx/>
              <a:buFontTx/>
              <a:buNone/>
              <a:tabLst/>
              <a:defRPr/>
            </a:pPr>
            <a:fld id="{E69E4C0A-DB70-4187-94D6-C61178AC0EA3}"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3177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dirty="0"/>
          </a:p>
        </p:txBody>
      </p:sp>
    </p:spTree>
    <p:extLst>
      <p:ext uri="{BB962C8B-B14F-4D97-AF65-F5344CB8AC3E}">
        <p14:creationId xmlns:p14="http://schemas.microsoft.com/office/powerpoint/2010/main" val="973945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38667904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dirty="0"/>
          </a:p>
        </p:txBody>
      </p:sp>
    </p:spTree>
    <p:extLst>
      <p:ext uri="{BB962C8B-B14F-4D97-AF65-F5344CB8AC3E}">
        <p14:creationId xmlns:p14="http://schemas.microsoft.com/office/powerpoint/2010/main" val="283347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22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5</a:t>
            </a:fld>
            <a:endParaRPr lang="en-US"/>
          </a:p>
        </p:txBody>
      </p:sp>
    </p:spTree>
    <p:extLst>
      <p:ext uri="{BB962C8B-B14F-4D97-AF65-F5344CB8AC3E}">
        <p14:creationId xmlns:p14="http://schemas.microsoft.com/office/powerpoint/2010/main" val="37888564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r>
              <a:rPr lang="en-US" sz="1400" dirty="0">
                <a:solidFill>
                  <a:prstClr val="black"/>
                </a:solidFill>
                <a:latin typeface="Tahoma"/>
              </a:rPr>
              <a:t>ELPAC Student Data layout</a:t>
            </a:r>
            <a:r>
              <a:rPr lang="en-US" sz="1400" dirty="0">
                <a:solidFill>
                  <a:prstClr val="black"/>
                </a:solidFill>
              </a:rPr>
              <a:t> reference: https://www.elpac.org/s/pdf/ELPAC.student-data-layout.2022-23.pdf</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455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459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7928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789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303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85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dirty="0"/>
          </a:p>
        </p:txBody>
      </p:sp>
    </p:spTree>
    <p:extLst>
      <p:ext uri="{BB962C8B-B14F-4D97-AF65-F5344CB8AC3E}">
        <p14:creationId xmlns:p14="http://schemas.microsoft.com/office/powerpoint/2010/main" val="3516631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58</a:t>
            </a:fld>
            <a:endParaRPr lang="en-US" noProof="0" dirty="0"/>
          </a:p>
        </p:txBody>
      </p:sp>
    </p:spTree>
    <p:extLst>
      <p:ext uri="{BB962C8B-B14F-4D97-AF65-F5344CB8AC3E}">
        <p14:creationId xmlns:p14="http://schemas.microsoft.com/office/powerpoint/2010/main" val="40403688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9967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3519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42010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824453-352A-44E0-94A8-531830BF3F10}" type="slidenum">
              <a:rPr lang="en-US" smtClean="0"/>
              <a:t>7</a:t>
            </a:fld>
            <a:endParaRPr lang="en-US"/>
          </a:p>
        </p:txBody>
      </p:sp>
    </p:spTree>
    <p:extLst>
      <p:ext uri="{BB962C8B-B14F-4D97-AF65-F5344CB8AC3E}">
        <p14:creationId xmlns:p14="http://schemas.microsoft.com/office/powerpoint/2010/main" val="404093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69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56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hf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499886720"/>
      </p:ext>
    </p:extLst>
  </p:cSld>
  <p:clrMapOvr>
    <a:masterClrMapping/>
  </p:clrMapOvr>
  <p:hf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91866961"/>
      </p:ext>
    </p:extLst>
  </p:cSld>
  <p:clrMapOvr>
    <a:masterClrMapping/>
  </p:clrMapOvr>
  <p:hf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78386124"/>
      </p:ext>
    </p:extLst>
  </p:cSld>
  <p:clrMapOvr>
    <a:masterClrMapping/>
  </p:clrMapOvr>
  <p:hf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692275302"/>
      </p:ext>
    </p:extLst>
  </p:cSld>
  <p:clrMapOvr>
    <a:masterClrMapping/>
  </p:clrMapOvr>
  <p:hf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0721779"/>
      </p:ext>
    </p:extLst>
  </p:cSld>
  <p:clrMapOvr>
    <a:masterClrMapping/>
  </p:clrMapOvr>
  <p:hf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095926403"/>
      </p:ext>
    </p:extLst>
  </p:cSld>
  <p:clrMapOvr>
    <a:masterClrMapping/>
  </p:clrMapOvr>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706448526"/>
      </p:ext>
    </p:extLst>
  </p:cSld>
  <p:clrMapOvr>
    <a:masterClrMapping/>
  </p:clrMapOvr>
  <p:hf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01227240"/>
      </p:ext>
    </p:extLst>
  </p:cSld>
  <p:clrMapOvr>
    <a:masterClrMapping/>
  </p:clrMapOvr>
  <p:hf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41808022"/>
      </p:ext>
    </p:extLst>
  </p:cSld>
  <p:clrMapOvr>
    <a:masterClrMapping/>
  </p:clrMapOvr>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8501713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hf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8452107"/>
      </p:ext>
    </p:extLst>
  </p:cSld>
  <p:clrMapOvr>
    <a:masterClrMapping/>
  </p:clrMapOvr>
  <p:hf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73796520"/>
      </p:ext>
    </p:extLst>
  </p:cSld>
  <p:clrMapOvr>
    <a:masterClrMapping/>
  </p:clrMapOvr>
  <p:hf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16161485"/>
      </p:ext>
    </p:extLst>
  </p:cSld>
  <p:clrMapOvr>
    <a:masterClrMapping/>
  </p:clrMapOvr>
  <p:hf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080762376"/>
      </p:ext>
    </p:extLst>
  </p:cSld>
  <p:clrMapOvr>
    <a:masterClrMapping/>
  </p:clrMapOvr>
  <p:hf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7987015"/>
      </p:ext>
    </p:extLst>
  </p:cSld>
  <p:clrMapOvr>
    <a:masterClrMapping/>
  </p:clrMapOvr>
  <p:hf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1549670368"/>
      </p:ext>
    </p:extLst>
  </p:cSld>
  <p:clrMapOvr>
    <a:masterClrMapping/>
  </p:clrMapOvr>
  <p:hf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5721929"/>
      </p:ext>
    </p:extLst>
  </p:cSld>
  <p:clrMapOvr>
    <a:masterClrMapping/>
  </p:clrMapOvr>
  <p:hf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212841303"/>
      </p:ext>
    </p:extLst>
  </p:cSld>
  <p:clrMapOvr>
    <a:masterClrMapping/>
  </p:clrMapOvr>
  <p:hf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s-ES"/>
              <a:t>EOY Primer v1.1 AY 24-25</a:t>
            </a: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735338939"/>
      </p:ext>
    </p:extLst>
  </p:cSld>
  <p:clrMapOvr>
    <a:masterClrMapping/>
  </p:clrMapOvr>
  <p:hf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7149788"/>
      </p:ext>
    </p:extLst>
  </p:cSld>
  <p:clrMapOvr>
    <a:masterClrMapping/>
  </p:clrMapOvr>
  <p:hf hdr="0" dt="0"/>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hf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06793973"/>
      </p:ext>
    </p:extLst>
  </p:cSld>
  <p:clrMapOvr>
    <a:masterClrMapping/>
  </p:clrMapOvr>
  <p:hf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77016686"/>
      </p:ext>
    </p:extLst>
  </p:cSld>
  <p:clrMapOvr>
    <a:masterClrMapping/>
  </p:clrMapOvr>
  <p:hf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753830199"/>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80348092"/>
      </p:ext>
    </p:extLst>
  </p:cSld>
  <p:clrMapOvr>
    <a:masterClrMapping/>
  </p:clrMapOvr>
  <p:hf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40679413"/>
      </p:ext>
    </p:extLst>
  </p:cSld>
  <p:clrMapOvr>
    <a:masterClrMapping/>
  </p:clrMapOvr>
  <p:hf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52131503"/>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611458945"/>
      </p:ext>
    </p:extLst>
  </p:cSld>
  <p:clrMapOvr>
    <a:masterClrMapping/>
  </p:clrMapOvr>
  <p:hf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948836738"/>
      </p:ext>
    </p:extLst>
  </p:cSld>
  <p:clrMapOvr>
    <a:overrideClrMapping bg1="lt1" tx1="dk1" bg2="lt2" tx2="dk2" accent1="accent1" accent2="accent2" accent3="accent3" accent4="accent4" accent5="accent5" accent6="accent6" hlink="hlink" folHlink="folHlink"/>
  </p:clrMapOvr>
  <p:hf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37596945"/>
      </p:ext>
    </p:extLst>
  </p:cSld>
  <p:clrMapOvr>
    <a:masterClrMapping/>
  </p:clrMapOvr>
  <p:hf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8599345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7026892"/>
      </p:ext>
    </p:extLst>
  </p:cSld>
  <p:clrMapOvr>
    <a:masterClrMapping/>
  </p:clrMapOvr>
  <p:hf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69137581"/>
      </p:ext>
    </p:extLst>
  </p:cSld>
  <p:clrMapOvr>
    <a:masterClrMapping/>
  </p:clrMapOvr>
  <p:hf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95719042"/>
      </p:ext>
    </p:extLst>
  </p:cSld>
  <p:clrMapOvr>
    <a:masterClrMapping/>
  </p:clrMapOvr>
  <p:hf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73749474"/>
      </p:ext>
    </p:extLst>
  </p:cSld>
  <p:clrMapOvr>
    <a:masterClrMapping/>
  </p:clrMapOvr>
  <p:hf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14364926"/>
      </p:ext>
    </p:extLst>
  </p:cSld>
  <p:clrMapOvr>
    <a:masterClrMapping/>
  </p:clrMapOvr>
  <p:hf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02869579"/>
      </p:ext>
    </p:extLst>
  </p:cSld>
  <p:clrMapOvr>
    <a:masterClrMapping/>
  </p:clrMapOvr>
  <p:hf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64315690"/>
      </p:ext>
    </p:extLst>
  </p:cSld>
  <p:clrMapOvr>
    <a:masterClrMapping/>
  </p:clrMapOvr>
  <p:hf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507557709"/>
      </p:ext>
    </p:extLst>
  </p:cSld>
  <p:clrMapOvr>
    <a:masterClrMapping/>
  </p:clrMapOvr>
  <p:hf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925450769"/>
      </p:ext>
    </p:extLst>
  </p:cSld>
  <p:clrMapOvr>
    <a:masterClrMapping/>
  </p:clrMapOvr>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0998140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hf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968089990"/>
      </p:ext>
    </p:extLst>
  </p:cSld>
  <p:clrMapOvr>
    <a:masterClrMapping/>
  </p:clrMapOvr>
  <p:hf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32703750"/>
      </p:ext>
    </p:extLst>
  </p:cSld>
  <p:clrMapOvr>
    <a:masterClrMapping/>
  </p:clrMapOvr>
  <p:hf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571849132"/>
      </p:ext>
    </p:extLst>
  </p:cSld>
  <p:clrMapOvr>
    <a:masterClrMapping/>
  </p:clrMapOvr>
  <p:hf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43117153"/>
      </p:ext>
    </p:extLst>
  </p:cSld>
  <p:clrMapOvr>
    <a:masterClrMapping/>
  </p:clrMapOvr>
  <p:hf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662207197"/>
      </p:ext>
    </p:extLst>
  </p:cSld>
  <p:clrMapOvr>
    <a:masterClrMapping/>
  </p:clrMapOvr>
  <p:hf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78222133"/>
      </p:ext>
    </p:extLst>
  </p:cSld>
  <p:clrMapOvr>
    <a:masterClrMapping/>
  </p:clrMapOvr>
  <p:hf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3928706727"/>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75538582"/>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193383220"/>
      </p:ext>
    </p:extLst>
  </p:cSld>
  <p:clrMapOvr>
    <a:masterClrMapping/>
  </p:clrMapOvr>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s-ES"/>
              <a:t>EOY Primer v1.1 AY 24-25</a:t>
            </a: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1278661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hf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s-ES"/>
              <a:t>EOY Primer v1.1 AY 24-25</a:t>
            </a:r>
            <a:endParaRPr lang="en-US"/>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2592019198"/>
      </p:ext>
    </p:extLst>
  </p:cSld>
  <p:clrMapOvr>
    <a:masterClrMapping/>
  </p:clrMapOvr>
  <p:hf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1184175202"/>
      </p:ext>
    </p:extLst>
  </p:cSld>
  <p:clrMapOvr>
    <a:masterClrMapping/>
  </p:clrMapOvr>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018977199"/>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944766779"/>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4176664254"/>
      </p:ext>
    </p:extLst>
  </p:cSld>
  <p:clrMapOvr>
    <a:masterClrMapping/>
  </p:clrMapOvr>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172622055"/>
      </p:ext>
    </p:extLst>
  </p:cSld>
  <p:clrMapOvr>
    <a:masterClrMapping/>
  </p:clrMapOvr>
  <p:hf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721759019"/>
      </p:ext>
    </p:extLst>
  </p:cSld>
  <p:clrMapOvr>
    <a:masterClrMapping/>
  </p:clrMapOvr>
  <p:hf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75456482"/>
      </p:ext>
    </p:extLst>
  </p:cSld>
  <p:clrMapOvr>
    <a:masterClrMapping/>
  </p:clrMapOvr>
  <p:hf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86989805"/>
      </p:ext>
    </p:extLst>
  </p:cSld>
  <p:clrMapOvr>
    <a:masterClrMapping/>
  </p:clrMapOvr>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839806643"/>
      </p:ext>
    </p:extLst>
  </p:cSld>
  <p:clrMapOvr>
    <a:overrideClrMapping bg1="lt1" tx1="dk1" bg2="lt2" tx2="dk2" accent1="accent1" accent2="accent2" accent3="accent3" accent4="accent4" accent5="accent5" accent6="accent6" hlink="hlink" folHlink="folHlink"/>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29503080"/>
      </p:ext>
    </p:extLst>
  </p:cSld>
  <p:clrMapOvr>
    <a:masterClrMapping/>
  </p:clrMapOvr>
  <p:hf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26636664"/>
      </p:ext>
    </p:extLst>
  </p:cSld>
  <p:clrMapOvr>
    <a:masterClrMapping/>
  </p:clrMapOvr>
  <p:hf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87776874"/>
      </p:ext>
    </p:extLst>
  </p:cSld>
  <p:clrMapOvr>
    <a:masterClrMapping/>
  </p:clrMapOvr>
  <p:hf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301701457"/>
      </p:ext>
    </p:extLst>
  </p:cSld>
  <p:clrMapOvr>
    <a:masterClrMapping/>
  </p:clrMapOvr>
  <p:hf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274003697"/>
      </p:ext>
    </p:extLst>
  </p:cSld>
  <p:clrMapOvr>
    <a:masterClrMapping/>
  </p:clrMapOvr>
  <p:hf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s-ES"/>
              <a:t>EOY Primer v1.1 AY 24-25</a:t>
            </a: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589523269"/>
      </p:ext>
    </p:extLst>
  </p:cSld>
  <p:clrMapOvr>
    <a:masterClrMapping/>
  </p:clrMapOvr>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492516281"/>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97697539"/>
      </p:ext>
    </p:extLst>
  </p:cSld>
  <p:clrMapOvr>
    <a:masterClrMapping/>
  </p:clrMapOvr>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03161223"/>
      </p:ext>
    </p:extLst>
  </p:cSld>
  <p:clrMapOvr>
    <a:masterClrMapping/>
  </p:clrMapOvr>
  <p:hf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1123686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hf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3371352486"/>
      </p:ext>
    </p:extLst>
  </p:cSld>
  <p:clrMapOvr>
    <a:masterClrMapping/>
  </p:clrMapOvr>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451084338"/>
      </p:ext>
    </p:extLst>
  </p:cSld>
  <p:clrMapOvr>
    <a:masterClrMapping/>
  </p:clrMapOvr>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4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29949711"/>
      </p:ext>
    </p:extLst>
  </p:cSld>
  <p:clrMapOvr>
    <a:masterClrMapping/>
  </p:clrMapOvr>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22027323"/>
      </p:ext>
    </p:extLst>
  </p:cSld>
  <p:clrMapOvr>
    <a:masterClrMapping/>
  </p:clrMapOvr>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4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11309696"/>
      </p:ext>
    </p:extLst>
  </p:cSld>
  <p:clrMapOvr>
    <a:masterClrMapping/>
  </p:clrMapOvr>
  <p:hf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795653130"/>
      </p:ext>
    </p:extLst>
  </p:cSld>
  <p:clrMapOvr>
    <a:overrideClrMapping bg1="lt1" tx1="dk1" bg2="lt2" tx2="dk2" accent1="accent1" accent2="accent2" accent3="accent3" accent4="accent4" accent5="accent5" accent6="accent6" hlink="hlink" folHlink="folHlink"/>
  </p:clrMapOvr>
  <p:hf hd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249959116"/>
      </p:ext>
    </p:extLst>
  </p:cSld>
  <p:clrMapOvr>
    <a:masterClrMapping/>
  </p:clrMapOvr>
  <p:hf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36179128"/>
      </p:ext>
    </p:extLst>
  </p:cSld>
  <p:clrMapOvr>
    <a:masterClrMapping/>
  </p:clrMapOvr>
  <p:hf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60347270"/>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4186834934"/>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9566694"/>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713237489"/>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2973545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blipFill>
          <a:blip r:embed="rId2"/>
          <a:stretch>
            <a:fillRect/>
          </a:stretch>
        </a:blip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78556978"/>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11B520B1-6943-4489-92FF-75F2493CCD07}"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348725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s-ES"/>
              <a:t>EOY Primer v1.1 AY 24-25</a:t>
            </a:r>
            <a:endParaRPr lang="en-US"/>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39545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45158687"/>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190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8866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292139552"/>
      </p:ext>
    </p:extLst>
  </p:cSld>
  <p:clrMapOvr>
    <a:overrideClrMapping bg1="lt1" tx1="dk1" bg2="lt2" tx2="dk2" accent1="accent1" accent2="accent2" accent3="accent3" accent4="accent4" accent5="accent5" accent6="accent6" hlink="hlink" folHlink="folHlink"/>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s-ES"/>
              <a:t>EOY Primer v1.1 AY 24-25</a:t>
            </a:r>
            <a:endParaRPr lang="en-US"/>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7124500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1745653"/>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70973253"/>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v1.1 AY 24-25</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148863825"/>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D3D46EFB-0A64-4653-9A20-9EFEB001D985}" type="slidenum">
              <a:rPr lang="en-US" smtClean="0"/>
              <a:pPr>
                <a:defRPr/>
              </a:pPr>
              <a:t>‹#›</a:t>
            </a:fld>
            <a:endParaRPr lang="en-US"/>
          </a:p>
        </p:txBody>
      </p:sp>
    </p:spTree>
    <p:extLst>
      <p:ext uri="{BB962C8B-B14F-4D97-AF65-F5344CB8AC3E}">
        <p14:creationId xmlns:p14="http://schemas.microsoft.com/office/powerpoint/2010/main" val="3711672247"/>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s-ES"/>
              <a:t>EOY Primer v1.1 AY 24-25</a:t>
            </a:r>
            <a:endParaRPr lang="en-US"/>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09EA43A2-B4E3-403D-B646-A570092A65D2}" type="slidenum">
              <a:rPr lang="en-US" smtClean="0"/>
              <a:pPr>
                <a:defRPr/>
              </a:pPr>
              <a:t>‹#›</a:t>
            </a:fld>
            <a:endParaRPr lang="en-US"/>
          </a:p>
        </p:txBody>
      </p:sp>
    </p:spTree>
    <p:extLst>
      <p:ext uri="{BB962C8B-B14F-4D97-AF65-F5344CB8AC3E}">
        <p14:creationId xmlns:p14="http://schemas.microsoft.com/office/powerpoint/2010/main" val="1715419239"/>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pPr>
              <a:defRPr/>
            </a:pPr>
            <a:r>
              <a:rPr lang="es-ES"/>
              <a:t>EOY Primer v1.1 AY 24-25</a:t>
            </a:r>
            <a:endParaRPr lang="en-US"/>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pPr>
              <a:defRPr/>
            </a:pPr>
            <a:fld id="{49BEC4F1-57D4-4D09-8107-BE29184386AC}" type="slidenum">
              <a:rPr lang="en-US" smtClean="0"/>
              <a:pPr>
                <a:defRPr/>
              </a:pPr>
              <a:t>‹#›</a:t>
            </a:fld>
            <a:endParaRPr lang="en-US"/>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83242482"/>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34325997"/>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v1.1 AY 24-25</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815569360"/>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04932367"/>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4922910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v1.1 AY 24-25</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0052478"/>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BB4C87F9-946B-4B3C-9482-D9DBAFCB5320}" type="slidenum">
              <a:rPr lang="en-US" smtClean="0"/>
              <a:pPr>
                <a:defRPr/>
              </a:pPr>
              <a:t>‹#›</a:t>
            </a:fld>
            <a:endParaRPr lang="en-US"/>
          </a:p>
        </p:txBody>
      </p:sp>
    </p:spTree>
    <p:extLst>
      <p:ext uri="{BB962C8B-B14F-4D97-AF65-F5344CB8AC3E}">
        <p14:creationId xmlns:p14="http://schemas.microsoft.com/office/powerpoint/2010/main" val="1177592392"/>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pPr>
              <a:defRPr/>
            </a:pPr>
            <a:r>
              <a:rPr lang="es-ES"/>
              <a:t>EOY Primer v1.1 AY 24-25</a:t>
            </a:r>
            <a:endParaRPr lang="en-US"/>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pPr>
              <a:defRPr/>
            </a:pPr>
            <a:fld id="{D5449987-D549-4136-9617-497F91F4508D}" type="slidenum">
              <a:rPr lang="en-US" smtClean="0"/>
              <a:pPr>
                <a:defRPr/>
              </a:pPr>
              <a:t>‹#›</a:t>
            </a:fld>
            <a:endParaRPr lang="en-US"/>
          </a:p>
        </p:txBody>
      </p:sp>
    </p:spTree>
    <p:extLst>
      <p:ext uri="{BB962C8B-B14F-4D97-AF65-F5344CB8AC3E}">
        <p14:creationId xmlns:p14="http://schemas.microsoft.com/office/powerpoint/2010/main" val="2205917148"/>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9617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v1.1 AY 24-25</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31624837"/>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498507704"/>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1658001"/>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9CE8E97C-5F26-4DDC-8BC2-BF823C37AC35}"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21809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AF90469F-BED0-4277-9EE9-74AE5DC0FCC3}"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s-ES"/>
              <a:t>EOY Primer v1.1 AY 24-25</a:t>
            </a:r>
            <a:endParaRPr lang="en-US"/>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03510875"/>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5DDD43CB-BE3B-4B9F-8E63-743213D1AF5C}"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s-ES"/>
              <a:t>EOY Primer v1.1 AY 24-25</a:t>
            </a:r>
            <a:endParaRPr lang="en-US"/>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94079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iagonal Stripe 1">
            <a:extLst>
              <a:ext uri="{FF2B5EF4-FFF2-40B4-BE49-F238E27FC236}">
                <a16:creationId xmlns:a16="http://schemas.microsoft.com/office/drawing/2014/main" id="{134788FD-2278-B148-9AD2-BDD956624149}"/>
              </a:ext>
            </a:extLst>
          </p:cNvPr>
          <p:cNvSpPr/>
          <p:nvPr userDrawn="1"/>
        </p:nvSpPr>
        <p:spPr bwMode="auto">
          <a:xfrm>
            <a:off x="-4483" y="0"/>
            <a:ext cx="6890498" cy="6866969"/>
          </a:xfrm>
          <a:prstGeom prst="diagStrip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1" name="Rectangle 9"/>
          <p:cNvSpPr>
            <a:spLocks noGrp="1" noChangeArrowheads="1"/>
          </p:cNvSpPr>
          <p:nvPr>
            <p:ph type="dt" sz="quarter" idx="10"/>
          </p:nvPr>
        </p:nvSpPr>
        <p:spPr>
          <a:xfrm>
            <a:off x="1219202" y="6172203"/>
            <a:ext cx="2840567" cy="474663"/>
          </a:xfrm>
          <a:prstGeom prst="rect">
            <a:avLst/>
          </a:prstGeom>
        </p:spPr>
        <p:txBody>
          <a:bodyPr/>
          <a:lstStyle>
            <a:lvl1pPr>
              <a:defRPr sz="1400">
                <a:solidFill>
                  <a:schemeClr val="bg1"/>
                </a:solidFill>
              </a:defRPr>
            </a:lvl1pPr>
          </a:lstStyle>
          <a:p>
            <a:pPr>
              <a:defRPr/>
            </a:pPr>
            <a:endParaRPr lang="en-US"/>
          </a:p>
        </p:txBody>
      </p:sp>
      <p:sp>
        <p:nvSpPr>
          <p:cNvPr id="12" name="Rectangle 10"/>
          <p:cNvSpPr>
            <a:spLocks noGrp="1" noChangeArrowheads="1"/>
          </p:cNvSpPr>
          <p:nvPr>
            <p:ph type="ftr" sz="quarter" idx="11"/>
          </p:nvPr>
        </p:nvSpPr>
        <p:spPr>
          <a:xfrm>
            <a:off x="4368800" y="6248403"/>
            <a:ext cx="7215717" cy="474663"/>
          </a:xfrm>
        </p:spPr>
        <p:txBody>
          <a:bodyPr/>
          <a:lstStyle>
            <a:lvl1pPr>
              <a:defRPr/>
            </a:lvl1pPr>
          </a:lstStyle>
          <a:p>
            <a:pPr>
              <a:defRPr/>
            </a:pPr>
            <a:r>
              <a:rPr lang="es-ES"/>
              <a:t>EOY Primer v1.1 AY 24-25</a:t>
            </a:r>
            <a:endParaRPr lang="en-US"/>
          </a:p>
        </p:txBody>
      </p:sp>
      <p:pic>
        <p:nvPicPr>
          <p:cNvPr id="14" name="Picture 13">
            <a:extLst>
              <a:ext uri="{FF2B5EF4-FFF2-40B4-BE49-F238E27FC236}">
                <a16:creationId xmlns:a16="http://schemas.microsoft.com/office/drawing/2014/main" id="{1781A1E3-B06F-D54D-8FBB-8C8D3C4FF9F6}"/>
              </a:ext>
            </a:extLst>
          </p:cNvPr>
          <p:cNvPicPr>
            <a:picLocks noChangeAspect="1"/>
          </p:cNvPicPr>
          <p:nvPr userDrawn="1"/>
        </p:nvPicPr>
        <p:blipFill>
          <a:blip r:embed="rId2"/>
          <a:stretch>
            <a:fillRect/>
          </a:stretch>
        </p:blipFill>
        <p:spPr>
          <a:xfrm>
            <a:off x="11143592" y="53829"/>
            <a:ext cx="864730" cy="853044"/>
          </a:xfrm>
          <a:prstGeom prst="rect">
            <a:avLst/>
          </a:prstGeom>
        </p:spPr>
      </p:pic>
      <p:pic>
        <p:nvPicPr>
          <p:cNvPr id="15" name="Picture 14">
            <a:extLst>
              <a:ext uri="{FF2B5EF4-FFF2-40B4-BE49-F238E27FC236}">
                <a16:creationId xmlns:a16="http://schemas.microsoft.com/office/drawing/2014/main" id="{BE7275B3-1651-2949-AB93-D592E171D06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6886016" y="53829"/>
            <a:ext cx="4041835" cy="899424"/>
          </a:xfrm>
          <a:prstGeom prst="rect">
            <a:avLst/>
          </a:prstGeom>
        </p:spPr>
      </p:pic>
      <p:sp>
        <p:nvSpPr>
          <p:cNvPr id="18" name="AutoShape 12">
            <a:extLst>
              <a:ext uri="{FF2B5EF4-FFF2-40B4-BE49-F238E27FC236}">
                <a16:creationId xmlns:a16="http://schemas.microsoft.com/office/drawing/2014/main" id="{8ACA714C-2E83-7645-B0D6-AA89F693BAAC}"/>
              </a:ext>
            </a:extLst>
          </p:cNvPr>
          <p:cNvSpPr>
            <a:spLocks noGrp="1" noChangeArrowheads="1"/>
          </p:cNvSpPr>
          <p:nvPr>
            <p:ph type="ctrTitle" sz="quarter" hasCustomPrompt="1"/>
          </p:nvPr>
        </p:nvSpPr>
        <p:spPr>
          <a:xfrm>
            <a:off x="5410201" y="1464562"/>
            <a:ext cx="6172200" cy="1425222"/>
          </a:xfrm>
          <a:prstGeom prst="roundRect">
            <a:avLst>
              <a:gd name="adj" fmla="val 50000"/>
            </a:avLst>
          </a:prstGeom>
        </p:spPr>
        <p:txBody>
          <a:bodyPr anchor="ctr"/>
          <a:lstStyle>
            <a:lvl1pPr algn="ctr">
              <a:defRPr sz="2800">
                <a:solidFill>
                  <a:schemeClr val="tx1"/>
                </a:solidFill>
                <a:latin typeface="+mj-lt"/>
                <a:cs typeface="Cordia New" panose="020B0304020202020204" pitchFamily="34" charset="-34"/>
              </a:defRPr>
            </a:lvl1pPr>
          </a:lstStyle>
          <a:p>
            <a:r>
              <a:rPr lang="en-US" dirty="0"/>
              <a:t>Click to edit Master </a:t>
            </a:r>
            <a:br>
              <a:rPr lang="en-US" dirty="0"/>
            </a:br>
            <a:r>
              <a:rPr lang="en-US" dirty="0"/>
              <a:t>title style</a:t>
            </a:r>
          </a:p>
        </p:txBody>
      </p:sp>
      <p:sp>
        <p:nvSpPr>
          <p:cNvPr id="19" name="Diagonal Stripe 18">
            <a:extLst>
              <a:ext uri="{FF2B5EF4-FFF2-40B4-BE49-F238E27FC236}">
                <a16:creationId xmlns:a16="http://schemas.microsoft.com/office/drawing/2014/main" id="{6B143BDE-8850-2945-8B0F-7B92A6A84305}"/>
              </a:ext>
            </a:extLst>
          </p:cNvPr>
          <p:cNvSpPr/>
          <p:nvPr userDrawn="1"/>
        </p:nvSpPr>
        <p:spPr bwMode="auto">
          <a:xfrm>
            <a:off x="-6725" y="0"/>
            <a:ext cx="6890500" cy="3200060"/>
          </a:xfrm>
          <a:prstGeom prst="diagStripe">
            <a:avLst/>
          </a:prstGeom>
          <a:solidFill>
            <a:srgbClr val="4CAFE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1" name="Diagonal Stripe 20">
            <a:extLst>
              <a:ext uri="{FF2B5EF4-FFF2-40B4-BE49-F238E27FC236}">
                <a16:creationId xmlns:a16="http://schemas.microsoft.com/office/drawing/2014/main" id="{93EC5C30-9C29-6640-BE1B-83B09C68DE5F}"/>
              </a:ext>
            </a:extLst>
          </p:cNvPr>
          <p:cNvSpPr/>
          <p:nvPr userDrawn="1"/>
        </p:nvSpPr>
        <p:spPr bwMode="auto">
          <a:xfrm>
            <a:off x="-6725" y="3744750"/>
            <a:ext cx="12198725" cy="3122220"/>
          </a:xfrm>
          <a:prstGeom prst="diagStripe">
            <a:avLst/>
          </a:prstGeom>
          <a:gradFill>
            <a:gsLst>
              <a:gs pos="0">
                <a:schemeClr val="accent5">
                  <a:alpha val="0"/>
                  <a:lumMod val="0"/>
                  <a:lumOff val="100000"/>
                </a:schemeClr>
              </a:gs>
              <a:gs pos="100000">
                <a:srgbClr val="FFA50C"/>
              </a:gs>
            </a:gsLst>
            <a:path path="circle">
              <a:fillToRect l="50000" t="-80000" r="50000" b="18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9864" name="Rectangle 8"/>
          <p:cNvSpPr>
            <a:spLocks noGrp="1" noChangeArrowheads="1"/>
          </p:cNvSpPr>
          <p:nvPr>
            <p:ph type="subTitle" idx="1"/>
          </p:nvPr>
        </p:nvSpPr>
        <p:spPr>
          <a:xfrm>
            <a:off x="5789611" y="3630445"/>
            <a:ext cx="5350933" cy="1447801"/>
          </a:xfrm>
        </p:spPr>
        <p:txBody>
          <a:bodyPr anchor="b"/>
          <a:lstStyle>
            <a:lvl1pPr marL="0" indent="0">
              <a:buFont typeface="Wingdings" pitchFamily="2" charset="2"/>
              <a:buNone/>
              <a:defRPr>
                <a:solidFill>
                  <a:srgbClr val="663300"/>
                </a:solidFill>
              </a:defRPr>
            </a:lvl1pPr>
          </a:lstStyle>
          <a:p>
            <a:r>
              <a:rPr lang="en-US" dirty="0"/>
              <a:t>Click to edit Master subtitle style</a:t>
            </a:r>
          </a:p>
        </p:txBody>
      </p:sp>
    </p:spTree>
    <p:extLst>
      <p:ext uri="{BB962C8B-B14F-4D97-AF65-F5344CB8AC3E}">
        <p14:creationId xmlns:p14="http://schemas.microsoft.com/office/powerpoint/2010/main" val="3436571886"/>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7986499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30886047"/>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68599991"/>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28615059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975785745"/>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00793056"/>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45865318"/>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1836814"/>
      </p:ext>
    </p:extLst>
  </p:cSld>
  <p:clrMapOvr>
    <a:overrideClrMapping bg1="lt1" tx1="dk1" bg2="lt2" tx2="dk2" accent1="accent1" accent2="accent2" accent3="accent3" accent4="accent4" accent5="accent5" accent6="accent6" hlink="hlink" folHlink="folHlink"/>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4253515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03757786"/>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17312900"/>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44076192"/>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46944219"/>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44347996"/>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09838197"/>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5996053"/>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50048726"/>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794665316"/>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6079388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1355346"/>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6824233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012273045"/>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00702685"/>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74783484"/>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88789294"/>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167627877"/>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47383076"/>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889438830"/>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634336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4473847"/>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3428243875"/>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35076260"/>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318510445"/>
      </p:ext>
    </p:extLst>
  </p:cSld>
  <p:clrMapOvr>
    <a:masterClrMapping/>
  </p:clrMapOvr>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17334179"/>
      </p:ext>
    </p:extLst>
  </p:cSld>
  <p:clrMapOvr>
    <a:masterClrMapping/>
  </p:clrMapOvr>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634283493"/>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662092265"/>
      </p:ext>
    </p:extLst>
  </p:cSld>
  <p:clrMapOvr>
    <a:overrideClrMapping bg1="lt1" tx1="dk1" bg2="lt2" tx2="dk2" accent1="accent1" accent2="accent2" accent3="accent3" accent4="accent4" accent5="accent5" accent6="accent6" hlink="hlink" folHlink="folHlink"/>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68236014"/>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19901378"/>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65845560"/>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5" Type="http://schemas.openxmlformats.org/officeDocument/2006/relationships/slideLayout" Target="../slideLayouts/slideLayout35.xml"/><Relationship Id="rId61" Type="http://schemas.openxmlformats.org/officeDocument/2006/relationships/image" Target="../media/image2.png"/><Relationship Id="rId19" Type="http://schemas.openxmlformats.org/officeDocument/2006/relationships/slideLayout" Target="../slideLayouts/slideLayout4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slideLayout" Target="../slideLayouts/slideLayout86.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59" Type="http://schemas.openxmlformats.org/officeDocument/2006/relationships/theme" Target="../theme/theme2.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62" Type="http://schemas.openxmlformats.org/officeDocument/2006/relationships/image" Target="../media/image3.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image" Target="../media/image2.pn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theme" Target="../theme/theme3.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image" Target="../media/image3.svg"/><Relationship Id="rId8"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63" Type="http://schemas.openxmlformats.org/officeDocument/2006/relationships/image" Target="../media/image3.svg"/><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9" Type="http://schemas.openxmlformats.org/officeDocument/2006/relationships/slideLayout" Target="../slideLayouts/slideLayout148.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5" Type="http://schemas.openxmlformats.org/officeDocument/2006/relationships/slideLayout" Target="../slideLayouts/slideLayout124.xml"/><Relationship Id="rId61" Type="http://schemas.openxmlformats.org/officeDocument/2006/relationships/image" Target="../media/image1.png"/><Relationship Id="rId19" Type="http://schemas.openxmlformats.org/officeDocument/2006/relationships/slideLayout" Target="../slideLayouts/slideLayout13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56" Type="http://schemas.openxmlformats.org/officeDocument/2006/relationships/slideLayout" Target="../slideLayouts/slideLayout175.xml"/><Relationship Id="rId8" Type="http://schemas.openxmlformats.org/officeDocument/2006/relationships/slideLayout" Target="../slideLayouts/slideLayout127.xml"/><Relationship Id="rId51" Type="http://schemas.openxmlformats.org/officeDocument/2006/relationships/slideLayout" Target="../slideLayouts/slideLayout170.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59" Type="http://schemas.openxmlformats.org/officeDocument/2006/relationships/slideLayout" Target="../slideLayouts/slideLayout178.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54" Type="http://schemas.openxmlformats.org/officeDocument/2006/relationships/slideLayout" Target="../slideLayouts/slideLayout173.xml"/><Relationship Id="rId62" Type="http://schemas.openxmlformats.org/officeDocument/2006/relationships/image" Target="../media/image2.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10" Type="http://schemas.openxmlformats.org/officeDocument/2006/relationships/slideLayout" Target="../slideLayouts/slideLayout129.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theme" Target="../theme/theme4.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s-ES" noProof="0"/>
              <a:t>EOY Primer v1.1 AY 24-25</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cstate="hq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 id="2147483758"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pPr>
              <a:defRPr/>
            </a:pPr>
            <a:fld id="{11B520B1-6943-4489-92FF-75F2493CCD07}" type="slidenum">
              <a:rPr lang="en-US" smtClean="0"/>
              <a:pPr>
                <a:defRPr/>
              </a:pPr>
              <a:t>‹#›</a:t>
            </a:fld>
            <a:endParaRPr lang="en-US"/>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62736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pPr>
              <a:defRPr/>
            </a:pPr>
            <a:r>
              <a:rPr lang="es-ES"/>
              <a:t>EOY Primer v1.1 AY 24-25</a:t>
            </a:r>
            <a:endParaRPr lang="en-US"/>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8574232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39"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s-ES" noProof="0"/>
              <a:t>EOY Primer v1.1 AY 24-25</a:t>
            </a:r>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89368529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6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s-ES" noProof="0"/>
              <a:t>EOY Primer v1.1 AY 24-25</a:t>
            </a:r>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30045664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 id="2147483850" r:id="rId58"/>
    <p:sldLayoutId id="2147483851" r:id="rId5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0.xml"/><Relationship Id="rId16" Type="http://schemas.openxmlformats.org/officeDocument/2006/relationships/diagramColors" Target="../diagrams/colors6.xml"/><Relationship Id="rId1" Type="http://schemas.openxmlformats.org/officeDocument/2006/relationships/slideLayout" Target="../slideLayouts/slideLayout2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7.xml"/><Relationship Id="rId11" Type="http://schemas.openxmlformats.org/officeDocument/2006/relationships/image" Target="../media/image35.svg"/><Relationship Id="rId5" Type="http://schemas.openxmlformats.org/officeDocument/2006/relationships/diagramQuickStyle" Target="../diagrams/quickStyle7.xml"/><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diagramLayout" Target="../diagrams/layout7.xml"/><Relationship Id="rId9" Type="http://schemas.openxmlformats.org/officeDocument/2006/relationships/image" Target="../media/image33.sv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hyperlink" Target="https://documentation.calpads.org/Reports/EOY1/Report3.14_CareerTechnicalEducationParticipantsCount/" TargetMode="External"/><Relationship Id="rId13" Type="http://schemas.openxmlformats.org/officeDocument/2006/relationships/diagramLayout" Target="../diagrams/layout9.xml"/><Relationship Id="rId18" Type="http://schemas.openxmlformats.org/officeDocument/2006/relationships/hyperlink" Target="https://documentation.calpads.org/Reports/EOY1/Report18.2_WorkBasedLearningStudentList/" TargetMode="External"/><Relationship Id="rId3" Type="http://schemas.openxmlformats.org/officeDocument/2006/relationships/diagramData" Target="../diagrams/data8.xml"/><Relationship Id="rId21" Type="http://schemas.openxmlformats.org/officeDocument/2006/relationships/diagramQuickStyle" Target="../diagrams/quickStyle10.xml"/><Relationship Id="rId7" Type="http://schemas.microsoft.com/office/2007/relationships/diagramDrawing" Target="../diagrams/drawing8.xml"/><Relationship Id="rId12" Type="http://schemas.openxmlformats.org/officeDocument/2006/relationships/diagramData" Target="../diagrams/data9.xml"/><Relationship Id="rId17" Type="http://schemas.openxmlformats.org/officeDocument/2006/relationships/hyperlink" Target="https://documentation.calpads.org/Reports/EOY1/Report18.1_WorkBasedLearningCount/" TargetMode="External"/><Relationship Id="rId2" Type="http://schemas.openxmlformats.org/officeDocument/2006/relationships/notesSlide" Target="../notesSlides/notesSlide17.xml"/><Relationship Id="rId16" Type="http://schemas.microsoft.com/office/2007/relationships/diagramDrawing" Target="../diagrams/drawing9.xml"/><Relationship Id="rId20" Type="http://schemas.openxmlformats.org/officeDocument/2006/relationships/diagramLayout" Target="../diagrams/layout10.xml"/><Relationship Id="rId1" Type="http://schemas.openxmlformats.org/officeDocument/2006/relationships/slideLayout" Target="../slideLayouts/slideLayout22.xml"/><Relationship Id="rId6" Type="http://schemas.openxmlformats.org/officeDocument/2006/relationships/diagramColors" Target="../diagrams/colors8.xml"/><Relationship Id="rId11" Type="http://schemas.openxmlformats.org/officeDocument/2006/relationships/hyperlink" Target="https://documentation.calpads.org/Reports/EOY1/Report3.20_CareerTechnicalEducationCompletersStudentList/" TargetMode="External"/><Relationship Id="rId5" Type="http://schemas.openxmlformats.org/officeDocument/2006/relationships/diagramQuickStyle" Target="../diagrams/quickStyle8.xml"/><Relationship Id="rId15" Type="http://schemas.openxmlformats.org/officeDocument/2006/relationships/diagramColors" Target="../diagrams/colors9.xml"/><Relationship Id="rId23" Type="http://schemas.microsoft.com/office/2007/relationships/diagramDrawing" Target="../diagrams/drawing10.xml"/><Relationship Id="rId10" Type="http://schemas.openxmlformats.org/officeDocument/2006/relationships/hyperlink" Target="https://documentation.calpads.org/Reports/EOY1/Report3.19_CareerTechnicalEducationCompletersCountbyPathway/" TargetMode="External"/><Relationship Id="rId19" Type="http://schemas.openxmlformats.org/officeDocument/2006/relationships/diagramData" Target="../diagrams/data10.xml"/><Relationship Id="rId4" Type="http://schemas.openxmlformats.org/officeDocument/2006/relationships/diagramLayout" Target="../diagrams/layout8.xml"/><Relationship Id="rId9" Type="http://schemas.openxmlformats.org/officeDocument/2006/relationships/hyperlink" Target="https://documentation.calpads.org/Reports/EOY1/Report3.15_CareerTechnicalEducationParticipantsStudentList/" TargetMode="External"/><Relationship Id="rId14" Type="http://schemas.openxmlformats.org/officeDocument/2006/relationships/diagramQuickStyle" Target="../diagrams/quickStyle9.xml"/><Relationship Id="rId22" Type="http://schemas.openxmlformats.org/officeDocument/2006/relationships/diagramColors" Target="../diagrams/colors10.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documentation.calpads.org/Training/EOYReportingRoadmap/" TargetMode="External"/><Relationship Id="rId13" Type="http://schemas.openxmlformats.org/officeDocument/2006/relationships/image" Target="../media/image41.jpeg"/><Relationship Id="rId3" Type="http://schemas.openxmlformats.org/officeDocument/2006/relationships/hyperlink" Target="https://www.cde.ca.gov/ds/sp/cl/calpadsupdflash229.asp" TargetMode="External"/><Relationship Id="rId7" Type="http://schemas.openxmlformats.org/officeDocument/2006/relationships/hyperlink" Target="https://www.youtube.com/@CSISCALPADSTrainingChannel/playlists" TargetMode="External"/><Relationship Id="rId12" Type="http://schemas.openxmlformats.org/officeDocument/2006/relationships/hyperlink" Target="https://documentation.calpads.org/OnlineMaintenance/StudentDataMaintenance/StudentDetailsWBLR/"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cde.ca.gov/ds/sp/cl/calpadsfaqs.asp#are-course-completion-and-cte-records-required-for-k8-schools" TargetMode="External"/><Relationship Id="rId11" Type="http://schemas.openxmlformats.org/officeDocument/2006/relationships/hyperlink" Target="https://documentation.calpads.org/OnlineMaintenance/StudentDataMaintenance/StudentDetailsSCTE/" TargetMode="External"/><Relationship Id="rId5" Type="http://schemas.openxmlformats.org/officeDocument/2006/relationships/hyperlink" Target="https://www.cde.ca.gov/ds/sp/cl/calpadsfaqs.asp#if-a-student-is-primarily-enrolled-at-district-a-but-enrolls-in-a-regional-occupational-program-through-district-b-to-take-a-career-technical-education-cte-capstone-course-which-lea-should-report-the-students-course-completion-and-cte-completer-records" TargetMode="External"/><Relationship Id="rId10" Type="http://schemas.openxmlformats.org/officeDocument/2006/relationships/hyperlink" Target="https://documentation.calpads.org/OnlineMaintenance/StudentDataMaintenance/StudentDetailsSCSE/" TargetMode="External"/><Relationship Id="rId4" Type="http://schemas.openxmlformats.org/officeDocument/2006/relationships/hyperlink" Target="https://www.cde.ca.gov/ds/sp/cl/calpadsfaqs.asp#can-an-lea-use-a-career-technical-education-cte-state-course-code-70008999-series-for-a-course-if-the-school-does-not-run-a-cte-program-if-so-then-what-should-an-lea-select-for-the-cte-course-provider-code-field" TargetMode="External"/><Relationship Id="rId9" Type="http://schemas.openxmlformats.org/officeDocument/2006/relationships/hyperlink" Target="https://documentation.calpads.org/OnlineMaintenance/StaffDataMaintenance/StaffDemographic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diagramData" Target="../diagrams/data14.xml"/><Relationship Id="rId3" Type="http://schemas.openxmlformats.org/officeDocument/2006/relationships/diagramData" Target="../diagrams/data11.xml"/><Relationship Id="rId21" Type="http://schemas.openxmlformats.org/officeDocument/2006/relationships/diagramColors" Target="../diagrams/colors14.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21.xml"/><Relationship Id="rId16" Type="http://schemas.openxmlformats.org/officeDocument/2006/relationships/diagramColors" Target="../diagrams/colors13.xml"/><Relationship Id="rId20" Type="http://schemas.openxmlformats.org/officeDocument/2006/relationships/diagramQuickStyle" Target="../diagrams/quickStyle14.xml"/><Relationship Id="rId1" Type="http://schemas.openxmlformats.org/officeDocument/2006/relationships/slideLayout" Target="../slideLayouts/slideLayout2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19" Type="http://schemas.openxmlformats.org/officeDocument/2006/relationships/diagramLayout" Target="../diagrams/layout14.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 Id="rId22" Type="http://schemas.microsoft.com/office/2007/relationships/diagramDrawing" Target="../diagrams/drawing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Data" Target="../diagrams/data17.xml"/><Relationship Id="rId18" Type="http://schemas.openxmlformats.org/officeDocument/2006/relationships/diagramData" Target="../diagrams/data18.xml"/><Relationship Id="rId3" Type="http://schemas.openxmlformats.org/officeDocument/2006/relationships/diagramData" Target="../diagrams/data15.xml"/><Relationship Id="rId21" Type="http://schemas.openxmlformats.org/officeDocument/2006/relationships/diagramColors" Target="../diagrams/colors18.xml"/><Relationship Id="rId7" Type="http://schemas.microsoft.com/office/2007/relationships/diagramDrawing" Target="../diagrams/drawing15.xml"/><Relationship Id="rId12" Type="http://schemas.microsoft.com/office/2007/relationships/diagramDrawing" Target="../diagrams/drawing16.xml"/><Relationship Id="rId17" Type="http://schemas.microsoft.com/office/2007/relationships/diagramDrawing" Target="../diagrams/drawing17.xml"/><Relationship Id="rId2" Type="http://schemas.openxmlformats.org/officeDocument/2006/relationships/notesSlide" Target="../notesSlides/notesSlide25.xml"/><Relationship Id="rId16" Type="http://schemas.openxmlformats.org/officeDocument/2006/relationships/diagramColors" Target="../diagrams/colors17.xml"/><Relationship Id="rId20" Type="http://schemas.openxmlformats.org/officeDocument/2006/relationships/diagramQuickStyle" Target="../diagrams/quickStyle18.xml"/><Relationship Id="rId1" Type="http://schemas.openxmlformats.org/officeDocument/2006/relationships/slideLayout" Target="../slideLayouts/slideLayout2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5" Type="http://schemas.openxmlformats.org/officeDocument/2006/relationships/diagramQuickStyle" Target="../diagrams/quickStyle17.xml"/><Relationship Id="rId10" Type="http://schemas.openxmlformats.org/officeDocument/2006/relationships/diagramQuickStyle" Target="../diagrams/quickStyle16.xml"/><Relationship Id="rId19" Type="http://schemas.openxmlformats.org/officeDocument/2006/relationships/diagramLayout" Target="../diagrams/layout18.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diagramLayout" Target="../diagrams/layout17.xml"/><Relationship Id="rId22" Type="http://schemas.microsoft.com/office/2007/relationships/diagramDrawing" Target="../diagrams/drawing18.xml"/></Relationships>
</file>

<file path=ppt/slides/_rels/slide26.xml.rels><?xml version="1.0" encoding="UTF-8" standalone="yes"?>
<Relationships xmlns="http://schemas.openxmlformats.org/package/2006/relationships"><Relationship Id="rId8" Type="http://schemas.openxmlformats.org/officeDocument/2006/relationships/hyperlink" Target="https://www.cde.ca.gov/ds/sp/cl/documents/dataguidev110-20200214.docx" TargetMode="External"/><Relationship Id="rId3" Type="http://schemas.openxmlformats.org/officeDocument/2006/relationships/hyperlink" Target="https://documentation.calpads.org/Training/EOYReportingRoadmap/" TargetMode="External"/><Relationship Id="rId7" Type="http://schemas.openxmlformats.org/officeDocument/2006/relationships/hyperlink" Target="https://www.cde.ca.gov/ds/sp/cl/calpadsupdflash228.asp"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hyperlink" Target="https://www.youtube.com/@CSISCALPADSTrainingChannel/playlists" TargetMode="External"/><Relationship Id="rId5" Type="http://schemas.openxmlformats.org/officeDocument/2006/relationships/hyperlink" Target="https://www.youtube.com/playlist?list=PLsnFpLOXpp4IH1ehyLHrZOoCB3iE8EhQl" TargetMode="External"/><Relationship Id="rId4" Type="http://schemas.openxmlformats.org/officeDocument/2006/relationships/hyperlink" Target="https://documentation.calpads.org/OnlineMaintenance/StudentDataMaintenance/StudentDetailsSPRG/" TargetMode="External"/><Relationship Id="rId9" Type="http://schemas.openxmlformats.org/officeDocument/2006/relationships/image" Target="../media/image45.gif"/></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diagramData" Target="../diagrams/data21.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17" Type="http://schemas.microsoft.com/office/2007/relationships/diagramDrawing" Target="../diagrams/drawing21.xml"/><Relationship Id="rId2" Type="http://schemas.openxmlformats.org/officeDocument/2006/relationships/notesSlide" Target="../notesSlides/notesSlide28.xml"/><Relationship Id="rId16" Type="http://schemas.openxmlformats.org/officeDocument/2006/relationships/diagramColors" Target="../diagrams/colors21.xml"/><Relationship Id="rId1" Type="http://schemas.openxmlformats.org/officeDocument/2006/relationships/slideLayout" Target="../slideLayouts/slideLayout22.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5" Type="http://schemas.openxmlformats.org/officeDocument/2006/relationships/diagramQuickStyle" Target="../diagrams/quickStyle21.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 Id="rId14" Type="http://schemas.openxmlformats.org/officeDocument/2006/relationships/diagramLayout" Target="../diagrams/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3" Type="http://schemas.openxmlformats.org/officeDocument/2006/relationships/diagramData" Target="../diagrams/data24.xml"/><Relationship Id="rId18" Type="http://schemas.openxmlformats.org/officeDocument/2006/relationships/diagramData" Target="../diagrams/data25.xml"/><Relationship Id="rId26" Type="http://schemas.openxmlformats.org/officeDocument/2006/relationships/diagramColors" Target="../diagrams/colors26.xml"/><Relationship Id="rId39" Type="http://schemas.openxmlformats.org/officeDocument/2006/relationships/diagramLayout" Target="../diagrams/layout29.xml"/><Relationship Id="rId21" Type="http://schemas.openxmlformats.org/officeDocument/2006/relationships/diagramColors" Target="../diagrams/colors25.xml"/><Relationship Id="rId34" Type="http://schemas.openxmlformats.org/officeDocument/2006/relationships/diagramLayout" Target="../diagrams/layout28.xml"/><Relationship Id="rId42" Type="http://schemas.microsoft.com/office/2007/relationships/diagramDrawing" Target="../diagrams/drawing29.xml"/><Relationship Id="rId47" Type="http://schemas.microsoft.com/office/2007/relationships/diagramDrawing" Target="../diagrams/drawing30.xml"/><Relationship Id="rId50" Type="http://schemas.openxmlformats.org/officeDocument/2006/relationships/diagramQuickStyle" Target="../diagrams/quickStyle31.xml"/><Relationship Id="rId55" Type="http://schemas.openxmlformats.org/officeDocument/2006/relationships/diagramQuickStyle" Target="../diagrams/quickStyle32.xml"/><Relationship Id="rId7" Type="http://schemas.microsoft.com/office/2007/relationships/diagramDrawing" Target="../diagrams/drawing22.xml"/><Relationship Id="rId2" Type="http://schemas.openxmlformats.org/officeDocument/2006/relationships/notesSlide" Target="../notesSlides/notesSlide36.xml"/><Relationship Id="rId16" Type="http://schemas.openxmlformats.org/officeDocument/2006/relationships/diagramColors" Target="../diagrams/colors24.xml"/><Relationship Id="rId29" Type="http://schemas.openxmlformats.org/officeDocument/2006/relationships/diagramLayout" Target="../diagrams/layout27.xml"/><Relationship Id="rId11" Type="http://schemas.openxmlformats.org/officeDocument/2006/relationships/diagramColors" Target="../diagrams/colors23.xml"/><Relationship Id="rId24" Type="http://schemas.openxmlformats.org/officeDocument/2006/relationships/diagramLayout" Target="../diagrams/layout26.xml"/><Relationship Id="rId32" Type="http://schemas.microsoft.com/office/2007/relationships/diagramDrawing" Target="../diagrams/drawing27.xml"/><Relationship Id="rId37" Type="http://schemas.microsoft.com/office/2007/relationships/diagramDrawing" Target="../diagrams/drawing28.xml"/><Relationship Id="rId40" Type="http://schemas.openxmlformats.org/officeDocument/2006/relationships/diagramQuickStyle" Target="../diagrams/quickStyle29.xml"/><Relationship Id="rId45" Type="http://schemas.openxmlformats.org/officeDocument/2006/relationships/diagramQuickStyle" Target="../diagrams/quickStyle30.xml"/><Relationship Id="rId53" Type="http://schemas.openxmlformats.org/officeDocument/2006/relationships/diagramData" Target="../diagrams/data32.xml"/><Relationship Id="rId58" Type="http://schemas.openxmlformats.org/officeDocument/2006/relationships/diagramData" Target="../diagrams/data33.xml"/><Relationship Id="rId5" Type="http://schemas.openxmlformats.org/officeDocument/2006/relationships/diagramQuickStyle" Target="../diagrams/quickStyle22.xml"/><Relationship Id="rId61" Type="http://schemas.openxmlformats.org/officeDocument/2006/relationships/diagramColors" Target="../diagrams/colors33.xml"/><Relationship Id="rId19" Type="http://schemas.openxmlformats.org/officeDocument/2006/relationships/diagramLayout" Target="../diagrams/layout25.xml"/><Relationship Id="rId14" Type="http://schemas.openxmlformats.org/officeDocument/2006/relationships/diagramLayout" Target="../diagrams/layout24.xml"/><Relationship Id="rId22" Type="http://schemas.microsoft.com/office/2007/relationships/diagramDrawing" Target="../diagrams/drawing25.xml"/><Relationship Id="rId27" Type="http://schemas.microsoft.com/office/2007/relationships/diagramDrawing" Target="../diagrams/drawing26.xml"/><Relationship Id="rId30" Type="http://schemas.openxmlformats.org/officeDocument/2006/relationships/diagramQuickStyle" Target="../diagrams/quickStyle27.xml"/><Relationship Id="rId35" Type="http://schemas.openxmlformats.org/officeDocument/2006/relationships/diagramQuickStyle" Target="../diagrams/quickStyle28.xml"/><Relationship Id="rId43" Type="http://schemas.openxmlformats.org/officeDocument/2006/relationships/diagramData" Target="../diagrams/data30.xml"/><Relationship Id="rId48" Type="http://schemas.openxmlformats.org/officeDocument/2006/relationships/diagramData" Target="../diagrams/data31.xml"/><Relationship Id="rId56" Type="http://schemas.openxmlformats.org/officeDocument/2006/relationships/diagramColors" Target="../diagrams/colors32.xml"/><Relationship Id="rId8" Type="http://schemas.openxmlformats.org/officeDocument/2006/relationships/diagramData" Target="../diagrams/data23.xml"/><Relationship Id="rId51" Type="http://schemas.openxmlformats.org/officeDocument/2006/relationships/diagramColors" Target="../diagrams/colors31.xml"/><Relationship Id="rId3" Type="http://schemas.openxmlformats.org/officeDocument/2006/relationships/diagramData" Target="../diagrams/data22.xml"/><Relationship Id="rId12" Type="http://schemas.microsoft.com/office/2007/relationships/diagramDrawing" Target="../diagrams/drawing23.xml"/><Relationship Id="rId17" Type="http://schemas.microsoft.com/office/2007/relationships/diagramDrawing" Target="../diagrams/drawing24.xml"/><Relationship Id="rId25" Type="http://schemas.openxmlformats.org/officeDocument/2006/relationships/diagramQuickStyle" Target="../diagrams/quickStyle26.xml"/><Relationship Id="rId33" Type="http://schemas.openxmlformats.org/officeDocument/2006/relationships/diagramData" Target="../diagrams/data28.xml"/><Relationship Id="rId38" Type="http://schemas.openxmlformats.org/officeDocument/2006/relationships/diagramData" Target="../diagrams/data29.xml"/><Relationship Id="rId46" Type="http://schemas.openxmlformats.org/officeDocument/2006/relationships/diagramColors" Target="../diagrams/colors30.xml"/><Relationship Id="rId59" Type="http://schemas.openxmlformats.org/officeDocument/2006/relationships/diagramLayout" Target="../diagrams/layout33.xml"/><Relationship Id="rId20" Type="http://schemas.openxmlformats.org/officeDocument/2006/relationships/diagramQuickStyle" Target="../diagrams/quickStyle25.xml"/><Relationship Id="rId41" Type="http://schemas.openxmlformats.org/officeDocument/2006/relationships/diagramColors" Target="../diagrams/colors29.xml"/><Relationship Id="rId54" Type="http://schemas.openxmlformats.org/officeDocument/2006/relationships/diagramLayout" Target="../diagrams/layout32.xml"/><Relationship Id="rId62" Type="http://schemas.microsoft.com/office/2007/relationships/diagramDrawing" Target="../diagrams/drawing33.xml"/><Relationship Id="rId1" Type="http://schemas.openxmlformats.org/officeDocument/2006/relationships/slideLayout" Target="../slideLayouts/slideLayout51.xml"/><Relationship Id="rId6" Type="http://schemas.openxmlformats.org/officeDocument/2006/relationships/diagramColors" Target="../diagrams/colors22.xml"/><Relationship Id="rId15" Type="http://schemas.openxmlformats.org/officeDocument/2006/relationships/diagramQuickStyle" Target="../diagrams/quickStyle24.xml"/><Relationship Id="rId23" Type="http://schemas.openxmlformats.org/officeDocument/2006/relationships/diagramData" Target="../diagrams/data26.xml"/><Relationship Id="rId28" Type="http://schemas.openxmlformats.org/officeDocument/2006/relationships/diagramData" Target="../diagrams/data27.xml"/><Relationship Id="rId36" Type="http://schemas.openxmlformats.org/officeDocument/2006/relationships/diagramColors" Target="../diagrams/colors28.xml"/><Relationship Id="rId49" Type="http://schemas.openxmlformats.org/officeDocument/2006/relationships/diagramLayout" Target="../diagrams/layout31.xml"/><Relationship Id="rId57" Type="http://schemas.microsoft.com/office/2007/relationships/diagramDrawing" Target="../diagrams/drawing32.xml"/><Relationship Id="rId10" Type="http://schemas.openxmlformats.org/officeDocument/2006/relationships/diagramQuickStyle" Target="../diagrams/quickStyle23.xml"/><Relationship Id="rId31" Type="http://schemas.openxmlformats.org/officeDocument/2006/relationships/diagramColors" Target="../diagrams/colors27.xml"/><Relationship Id="rId44" Type="http://schemas.openxmlformats.org/officeDocument/2006/relationships/diagramLayout" Target="../diagrams/layout30.xml"/><Relationship Id="rId52" Type="http://schemas.microsoft.com/office/2007/relationships/diagramDrawing" Target="../diagrams/drawing31.xml"/><Relationship Id="rId60" Type="http://schemas.openxmlformats.org/officeDocument/2006/relationships/diagramQuickStyle" Target="../diagrams/quickStyle33.xml"/><Relationship Id="rId4" Type="http://schemas.openxmlformats.org/officeDocument/2006/relationships/diagramLayout" Target="../diagrams/layout22.xml"/><Relationship Id="rId9" Type="http://schemas.openxmlformats.org/officeDocument/2006/relationships/diagramLayout" Target="../diagrams/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CSISCALPADSTrainingChannel/playlists?view=50&amp;sort=dd&amp;shelf_id=10" TargetMode="External"/><Relationship Id="rId13" Type="http://schemas.openxmlformats.org/officeDocument/2006/relationships/hyperlink" Target="https://www.cde.ca.gov/sp/se/lr/om061323.asp" TargetMode="External"/><Relationship Id="rId3" Type="http://schemas.openxmlformats.org/officeDocument/2006/relationships/hyperlink" Target="https://documentation.calpads.org/OnlineMaintenance/StudentDataMaintenance/StudentDetailsSTAS/" TargetMode="External"/><Relationship Id="rId7" Type="http://schemas.openxmlformats.org/officeDocument/2006/relationships/hyperlink" Target="https://documentation.calpads.org/OnlineMaintenance/StudentDataMaintenance/StudentDetailsSENR/" TargetMode="External"/><Relationship Id="rId12" Type="http://schemas.openxmlformats.org/officeDocument/2006/relationships/hyperlink" Target="https://www.cde.ca.gov/ds/sp/cl/calpadsupdflash277.asp" TargetMode="External"/><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hyperlink" Target="https://documentation.calpads.org/OnlineMaintenance/StudentDataMaintenance/StudentDetailsSPRG/" TargetMode="External"/><Relationship Id="rId11" Type="http://schemas.openxmlformats.org/officeDocument/2006/relationships/hyperlink" Target="https://www.cde.ca.gov/ds/sp/cl/calpadsupdflash295.asp" TargetMode="External"/><Relationship Id="rId5" Type="http://schemas.openxmlformats.org/officeDocument/2006/relationships/hyperlink" Target="https://documentation.calpads.org/OnlineMaintenance/StudentDataMaintenance/StudentDetailsSELA/#summative-testing-and-rfep-reporting" TargetMode="External"/><Relationship Id="rId10" Type="http://schemas.openxmlformats.org/officeDocument/2006/relationships/hyperlink" Target="https://www.cde.ca.gov/ds/sp/cl/calpadsfaqs.asp#eoytop" TargetMode="External"/><Relationship Id="rId4" Type="http://schemas.openxmlformats.org/officeDocument/2006/relationships/hyperlink" Target="https://documentation.calpads.org/OnlineMaintenance/IncidentData/IncidentDataPage/" TargetMode="External"/><Relationship Id="rId9" Type="http://schemas.openxmlformats.org/officeDocument/2006/relationships/hyperlink" Target="https://www.youtube.com/@CSISCALPADSTrainingChannel/playlists?view=50&amp;sort=dd&amp;shelf_id=11" TargetMode="External"/><Relationship Id="rId1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sv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35.xml"/><Relationship Id="rId13" Type="http://schemas.openxmlformats.org/officeDocument/2006/relationships/diagramData" Target="../diagrams/data36.xml"/><Relationship Id="rId3" Type="http://schemas.openxmlformats.org/officeDocument/2006/relationships/diagramData" Target="../diagrams/data34.xml"/><Relationship Id="rId7" Type="http://schemas.microsoft.com/office/2007/relationships/diagramDrawing" Target="../diagrams/drawing34.xml"/><Relationship Id="rId12" Type="http://schemas.microsoft.com/office/2007/relationships/diagramDrawing" Target="../diagrams/drawing35.xml"/><Relationship Id="rId17" Type="http://schemas.microsoft.com/office/2007/relationships/diagramDrawing" Target="../diagrams/drawing36.xml"/><Relationship Id="rId2" Type="http://schemas.openxmlformats.org/officeDocument/2006/relationships/notesSlide" Target="../notesSlides/notesSlide40.xml"/><Relationship Id="rId16" Type="http://schemas.openxmlformats.org/officeDocument/2006/relationships/diagramColors" Target="../diagrams/colors36.xml"/><Relationship Id="rId1" Type="http://schemas.openxmlformats.org/officeDocument/2006/relationships/slideLayout" Target="../slideLayouts/slideLayout22.xml"/><Relationship Id="rId6" Type="http://schemas.openxmlformats.org/officeDocument/2006/relationships/diagramColors" Target="../diagrams/colors34.xml"/><Relationship Id="rId11" Type="http://schemas.openxmlformats.org/officeDocument/2006/relationships/diagramColors" Target="../diagrams/colors35.xml"/><Relationship Id="rId5" Type="http://schemas.openxmlformats.org/officeDocument/2006/relationships/diagramQuickStyle" Target="../diagrams/quickStyle34.xml"/><Relationship Id="rId15" Type="http://schemas.openxmlformats.org/officeDocument/2006/relationships/diagramQuickStyle" Target="../diagrams/quickStyle36.xml"/><Relationship Id="rId10" Type="http://schemas.openxmlformats.org/officeDocument/2006/relationships/diagramQuickStyle" Target="../diagrams/quickStyle35.xml"/><Relationship Id="rId4" Type="http://schemas.openxmlformats.org/officeDocument/2006/relationships/diagramLayout" Target="../diagrams/layout34.xml"/><Relationship Id="rId9" Type="http://schemas.openxmlformats.org/officeDocument/2006/relationships/diagramLayout" Target="../diagrams/layout35.xml"/><Relationship Id="rId14" Type="http://schemas.openxmlformats.org/officeDocument/2006/relationships/diagramLayout" Target="../diagrams/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38.xml"/><Relationship Id="rId13" Type="http://schemas.openxmlformats.org/officeDocument/2006/relationships/diagramData" Target="../diagrams/data39.xml"/><Relationship Id="rId18" Type="http://schemas.openxmlformats.org/officeDocument/2006/relationships/diagramData" Target="../diagrams/data40.xml"/><Relationship Id="rId26" Type="http://schemas.openxmlformats.org/officeDocument/2006/relationships/diagramColors" Target="../diagrams/colors41.xml"/><Relationship Id="rId3" Type="http://schemas.openxmlformats.org/officeDocument/2006/relationships/diagramData" Target="../diagrams/data37.xml"/><Relationship Id="rId21" Type="http://schemas.openxmlformats.org/officeDocument/2006/relationships/diagramColors" Target="../diagrams/colors40.xml"/><Relationship Id="rId7" Type="http://schemas.microsoft.com/office/2007/relationships/diagramDrawing" Target="../diagrams/drawing37.xml"/><Relationship Id="rId12" Type="http://schemas.microsoft.com/office/2007/relationships/diagramDrawing" Target="../diagrams/drawing38.xml"/><Relationship Id="rId17" Type="http://schemas.microsoft.com/office/2007/relationships/diagramDrawing" Target="../diagrams/drawing39.xml"/><Relationship Id="rId25" Type="http://schemas.openxmlformats.org/officeDocument/2006/relationships/diagramQuickStyle" Target="../diagrams/quickStyle41.xml"/><Relationship Id="rId2" Type="http://schemas.openxmlformats.org/officeDocument/2006/relationships/notesSlide" Target="../notesSlides/notesSlide45.xml"/><Relationship Id="rId16" Type="http://schemas.openxmlformats.org/officeDocument/2006/relationships/diagramColors" Target="../diagrams/colors39.xml"/><Relationship Id="rId20" Type="http://schemas.openxmlformats.org/officeDocument/2006/relationships/diagramQuickStyle" Target="../diagrams/quickStyle40.xml"/><Relationship Id="rId1" Type="http://schemas.openxmlformats.org/officeDocument/2006/relationships/slideLayout" Target="../slideLayouts/slideLayout140.xml"/><Relationship Id="rId6" Type="http://schemas.openxmlformats.org/officeDocument/2006/relationships/diagramColors" Target="../diagrams/colors37.xml"/><Relationship Id="rId11" Type="http://schemas.openxmlformats.org/officeDocument/2006/relationships/diagramColors" Target="../diagrams/colors38.xml"/><Relationship Id="rId24" Type="http://schemas.openxmlformats.org/officeDocument/2006/relationships/diagramLayout" Target="../diagrams/layout41.xml"/><Relationship Id="rId5" Type="http://schemas.openxmlformats.org/officeDocument/2006/relationships/diagramQuickStyle" Target="../diagrams/quickStyle37.xml"/><Relationship Id="rId15" Type="http://schemas.openxmlformats.org/officeDocument/2006/relationships/diagramQuickStyle" Target="../diagrams/quickStyle39.xml"/><Relationship Id="rId23" Type="http://schemas.openxmlformats.org/officeDocument/2006/relationships/diagramData" Target="../diagrams/data41.xml"/><Relationship Id="rId10" Type="http://schemas.openxmlformats.org/officeDocument/2006/relationships/diagramQuickStyle" Target="../diagrams/quickStyle38.xml"/><Relationship Id="rId19" Type="http://schemas.openxmlformats.org/officeDocument/2006/relationships/diagramLayout" Target="../diagrams/layout40.xml"/><Relationship Id="rId4" Type="http://schemas.openxmlformats.org/officeDocument/2006/relationships/diagramLayout" Target="../diagrams/layout37.xml"/><Relationship Id="rId9" Type="http://schemas.openxmlformats.org/officeDocument/2006/relationships/diagramLayout" Target="../diagrams/layout38.xml"/><Relationship Id="rId14" Type="http://schemas.openxmlformats.org/officeDocument/2006/relationships/diagramLayout" Target="../diagrams/layout39.xml"/><Relationship Id="rId22" Type="http://schemas.microsoft.com/office/2007/relationships/diagramDrawing" Target="../diagrams/drawing40.xml"/><Relationship Id="rId27" Type="http://schemas.microsoft.com/office/2007/relationships/diagramDrawing" Target="../diagrams/drawing4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a4NEvtLBNsE&amp;t=41s" TargetMode="External"/><Relationship Id="rId13" Type="http://schemas.openxmlformats.org/officeDocument/2006/relationships/hyperlink" Target="https://www.cde.ca.gov/ds/sp/cl/calpadsfaqs.asp#f1top&#160;" TargetMode="External"/><Relationship Id="rId3" Type="http://schemas.openxmlformats.org/officeDocument/2006/relationships/hyperlink" Target="https://documentation.calpads.org/OnlineMaintenance/StudentDataMaintenance/StudentDetailsSWDS/" TargetMode="External"/><Relationship Id="rId7" Type="http://schemas.openxmlformats.org/officeDocument/2006/relationships/hyperlink" Target="https://documentation.calpads.org/OnlineMaintenance/StudentDataMaintenance/StudentDetailsPSTS/" TargetMode="External"/><Relationship Id="rId12" Type="http://schemas.openxmlformats.org/officeDocument/2006/relationships/hyperlink" Target="https://www.cde.ca.gov/ds/sp/cl/spededfilesubscenarios.asp" TargetMode="External"/><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hyperlink" Target="https://documentation.calpads.org/OnlineMaintenance/StudentDataMaintenance/StudentDetailsSERV/" TargetMode="External"/><Relationship Id="rId11" Type="http://schemas.openxmlformats.org/officeDocument/2006/relationships/hyperlink" Target="https://www.cde.ca.gov/ds/sp/cl/swdreporting.asp" TargetMode="External"/><Relationship Id="rId5" Type="http://schemas.openxmlformats.org/officeDocument/2006/relationships/hyperlink" Target="https://documentation.calpads.org/OnlineMaintenance/StudentDataMaintenance/StudentDetailsMEET/" TargetMode="External"/><Relationship Id="rId10" Type="http://schemas.openxmlformats.org/officeDocument/2006/relationships/image" Target="../media/image57.gif"/><Relationship Id="rId4" Type="http://schemas.openxmlformats.org/officeDocument/2006/relationships/hyperlink" Target="https://documentation.calpads.org/OnlineMaintenance/StudentDataMaintenance/StudentDetailsPLAN/" TargetMode="External"/><Relationship Id="rId9" Type="http://schemas.openxmlformats.org/officeDocument/2006/relationships/hyperlink" Target="https://www.youtube.com/watch?v=5QV1TCJsS4s&amp;list=PLsnFpLOXpp4LYCL8ZQ6Kaa3nBRY5EBNyj" TargetMode="External"/><Relationship Id="rId14" Type="http://schemas.openxmlformats.org/officeDocument/2006/relationships/hyperlink" Target="https://cde.app.box.com/s/3hsead1kg7gtj75ti4bfn9cxz55b80f8/file/150420247093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50.xml"/><Relationship Id="rId1" Type="http://schemas.openxmlformats.org/officeDocument/2006/relationships/slideLayout" Target="../slideLayouts/slideLayout21.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hyperlink" Target="https://documentation.calpads.org/DataDiscrepancies/DataDiscrepancie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72.gif"/></Relationships>
</file>

<file path=ppt/slides/_rels/slide5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2.png"/><Relationship Id="rId12" Type="http://schemas.openxmlformats.org/officeDocument/2006/relationships/image" Target="../media/image76.gif"/><Relationship Id="rId2" Type="http://schemas.openxmlformats.org/officeDocument/2006/relationships/notesSlide" Target="../notesSlides/notesSlide59.xml"/><Relationship Id="rId1" Type="http://schemas.openxmlformats.org/officeDocument/2006/relationships/slideLayout" Target="../slideLayouts/slideLayout38.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75.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8.jpg"/><Relationship Id="rId7" Type="http://schemas.openxmlformats.org/officeDocument/2006/relationships/hyperlink" Target="mailto:calpads-support@cde.ca.gov" TargetMode="External"/><Relationship Id="rId12"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7.xml"/><Relationship Id="rId6" Type="http://schemas.openxmlformats.org/officeDocument/2006/relationships/hyperlink" Target="http://www2.cde.ca.gov/calpadshelp/default.aspx" TargetMode="External"/><Relationship Id="rId11" Type="http://schemas.openxmlformats.org/officeDocument/2006/relationships/image" Target="../media/image82.svg"/><Relationship Id="rId5" Type="http://schemas.openxmlformats.org/officeDocument/2006/relationships/hyperlink" Target="https://www.cde.ca.gov/ds/sp/cl/listservs.asp" TargetMode="External"/><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hyperlink" Target="https://csis.fcmat.org/ListServ" TargetMode="External"/><Relationship Id="rId9" Type="http://schemas.openxmlformats.org/officeDocument/2006/relationships/image" Target="../media/image80.svg"/><Relationship Id="rId1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image" Target="../media/image88.jpg"/><Relationship Id="rId7" Type="http://schemas.openxmlformats.org/officeDocument/2006/relationships/image" Target="../media/image92.svg"/><Relationship Id="rId12" Type="http://schemas.openxmlformats.org/officeDocument/2006/relationships/hyperlink" Target="https://csis.fcmat.org/" TargetMode="External"/><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13342" y="1585523"/>
            <a:ext cx="3598336" cy="2992099"/>
          </a:xfrm>
          <a:ln>
            <a:noFill/>
          </a:ln>
        </p:spPr>
        <p:txBody>
          <a:bodyPr/>
          <a:lstStyle/>
          <a:p>
            <a:r>
              <a:rPr lang="en-US" sz="4400" dirty="0">
                <a:solidFill>
                  <a:srgbClr val="FF715B"/>
                </a:solidFill>
              </a:rPr>
              <a:t>CALPADS</a:t>
            </a:r>
            <a:br>
              <a:rPr lang="en-US" sz="4400" dirty="0"/>
            </a:br>
            <a:r>
              <a:rPr lang="en-US" sz="4400" dirty="0">
                <a:solidFill>
                  <a:srgbClr val="555FAD"/>
                </a:solidFill>
              </a:rPr>
              <a:t>EOY Primer</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pPr>
              <a:spcBef>
                <a:spcPts val="0"/>
              </a:spcBef>
              <a:spcAft>
                <a:spcPts val="0"/>
              </a:spcAft>
            </a:pPr>
            <a:r>
              <a:rPr lang="en-US" dirty="0">
                <a:solidFill>
                  <a:schemeClr val="tx1">
                    <a:lumMod val="75000"/>
                    <a:lumOff val="25000"/>
                  </a:schemeClr>
                </a:solidFill>
              </a:rPr>
              <a:t>Preparation for the End of Year data Collection</a:t>
            </a: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19336" y="637583"/>
            <a:ext cx="798351" cy="798351"/>
          </a:xfrm>
          <a:prstGeom prst="rect">
            <a:avLst/>
          </a:prstGeom>
        </p:spPr>
      </p:pic>
    </p:spTree>
    <p:extLst>
      <p:ext uri="{BB962C8B-B14F-4D97-AF65-F5344CB8AC3E}">
        <p14:creationId xmlns:p14="http://schemas.microsoft.com/office/powerpoint/2010/main" val="611611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1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2027508"/>
              </p:ext>
            </p:extLst>
          </p:nvPr>
        </p:nvGraphicFramePr>
        <p:xfrm>
          <a:off x="432000" y="1785372"/>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descr="List of staff involved of the EOY 1 submission">
            <a:extLst>
              <a:ext uri="{FF2B5EF4-FFF2-40B4-BE49-F238E27FC236}">
                <a16:creationId xmlns:a16="http://schemas.microsoft.com/office/drawing/2014/main" id="{880DAE8A-FB3A-2228-A647-F64DFC1BDF39}"/>
              </a:ext>
            </a:extLst>
          </p:cNvPr>
          <p:cNvGraphicFramePr/>
          <p:nvPr>
            <p:extLst>
              <p:ext uri="{D42A27DB-BD31-4B8C-83A1-F6EECF244321}">
                <p14:modId xmlns:p14="http://schemas.microsoft.com/office/powerpoint/2010/main" val="1526664499"/>
              </p:ext>
            </p:extLst>
          </p:nvPr>
        </p:nvGraphicFramePr>
        <p:xfrm>
          <a:off x="7212047" y="3429000"/>
          <a:ext cx="4055689" cy="2373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descr="List of files submitted for EOY 1">
            <a:extLst>
              <a:ext uri="{FF2B5EF4-FFF2-40B4-BE49-F238E27FC236}">
                <a16:creationId xmlns:a16="http://schemas.microsoft.com/office/drawing/2014/main" id="{2053A919-62A5-67CE-3B57-362A6412FC0C}"/>
              </a:ext>
            </a:extLst>
          </p:cNvPr>
          <p:cNvGraphicFramePr/>
          <p:nvPr>
            <p:extLst>
              <p:ext uri="{D42A27DB-BD31-4B8C-83A1-F6EECF244321}">
                <p14:modId xmlns:p14="http://schemas.microsoft.com/office/powerpoint/2010/main" val="1843249113"/>
              </p:ext>
            </p:extLst>
          </p:nvPr>
        </p:nvGraphicFramePr>
        <p:xfrm>
          <a:off x="7212047" y="1036089"/>
          <a:ext cx="4055689" cy="234252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089078" y="1154561"/>
            <a:ext cx="3575407" cy="461665"/>
          </a:xfrm>
          <a:prstGeom prst="rect">
            <a:avLst/>
          </a:prstGeom>
          <a:noFill/>
        </p:spPr>
        <p:txBody>
          <a:bodyPr wrap="square" rtlCol="0">
            <a:spAutoFit/>
          </a:bodyPr>
          <a:lstStyle/>
          <a:p>
            <a:r>
              <a:rPr lang="en-US" sz="2400" b="1" dirty="0"/>
              <a:t>Data Submitted</a:t>
            </a:r>
          </a:p>
        </p:txBody>
      </p:sp>
      <p:sp>
        <p:nvSpPr>
          <p:cNvPr id="4" name="Footer Placeholder 3">
            <a:extLst>
              <a:ext uri="{FF2B5EF4-FFF2-40B4-BE49-F238E27FC236}">
                <a16:creationId xmlns:a16="http://schemas.microsoft.com/office/drawing/2014/main" id="{896694E8-4EBA-A523-DA7E-D39556651B0C}"/>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058164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432000" y="274049"/>
            <a:ext cx="10515600" cy="660400"/>
          </a:xfrm>
        </p:spPr>
        <p:txBody>
          <a:bodyPr>
            <a:normAutofit/>
          </a:bodyPr>
          <a:lstStyle/>
          <a:p>
            <a:r>
              <a:rPr lang="en-US" sz="3600" dirty="0"/>
              <a:t>EOY  1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361464072"/>
              </p:ext>
            </p:extLst>
          </p:nvPr>
        </p:nvGraphicFramePr>
        <p:xfrm>
          <a:off x="523040" y="1048384"/>
          <a:ext cx="11145919" cy="5203044"/>
        </p:xfrm>
        <a:graphic>
          <a:graphicData uri="http://schemas.openxmlformats.org/drawingml/2006/table">
            <a:tbl>
              <a:tblPr firstRow="1" bandRow="1">
                <a:tableStyleId>{0660B408-B3CF-4A94-85FC-2B1E0A45F4A2}</a:tableStyleId>
              </a:tblPr>
              <a:tblGrid>
                <a:gridCol w="970480">
                  <a:extLst>
                    <a:ext uri="{9D8B030D-6E8A-4147-A177-3AD203B41FA5}">
                      <a16:colId xmlns:a16="http://schemas.microsoft.com/office/drawing/2014/main" val="143209940"/>
                    </a:ext>
                  </a:extLst>
                </a:gridCol>
                <a:gridCol w="1508760">
                  <a:extLst>
                    <a:ext uri="{9D8B030D-6E8A-4147-A177-3AD203B41FA5}">
                      <a16:colId xmlns:a16="http://schemas.microsoft.com/office/drawing/2014/main" val="2664703339"/>
                    </a:ext>
                  </a:extLst>
                </a:gridCol>
                <a:gridCol w="3606705">
                  <a:extLst>
                    <a:ext uri="{9D8B030D-6E8A-4147-A177-3AD203B41FA5}">
                      <a16:colId xmlns:a16="http://schemas.microsoft.com/office/drawing/2014/main" val="1885614069"/>
                    </a:ext>
                  </a:extLst>
                </a:gridCol>
                <a:gridCol w="1340005">
                  <a:extLst>
                    <a:ext uri="{9D8B030D-6E8A-4147-A177-3AD203B41FA5}">
                      <a16:colId xmlns:a16="http://schemas.microsoft.com/office/drawing/2014/main" val="515714399"/>
                    </a:ext>
                  </a:extLst>
                </a:gridCol>
                <a:gridCol w="3719969">
                  <a:extLst>
                    <a:ext uri="{9D8B030D-6E8A-4147-A177-3AD203B41FA5}">
                      <a16:colId xmlns:a16="http://schemas.microsoft.com/office/drawing/2014/main" val="4009324086"/>
                    </a:ext>
                  </a:extLst>
                </a:gridCol>
              </a:tblGrid>
              <a:tr h="554478">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 Keys</a:t>
                      </a:r>
                    </a:p>
                  </a:txBody>
                  <a:tcPr/>
                </a:tc>
                <a:extLst>
                  <a:ext uri="{0D108BD9-81ED-4DB2-BD59-A6C34878D82A}">
                    <a16:rowId xmlns:a16="http://schemas.microsoft.com/office/drawing/2014/main" val="2391109839"/>
                  </a:ext>
                </a:extLst>
              </a:tr>
              <a:tr h="731687">
                <a:tc>
                  <a:txBody>
                    <a:bodyPr/>
                    <a:lstStyle/>
                    <a:p>
                      <a:r>
                        <a:rPr lang="en-US" sz="1400" dirty="0"/>
                        <a:t>SENR</a:t>
                      </a:r>
                    </a:p>
                  </a:txBody>
                  <a:tcPr/>
                </a:tc>
                <a:tc>
                  <a:txBody>
                    <a:bodyPr/>
                    <a:lstStyle/>
                    <a:p>
                      <a:r>
                        <a:rPr lang="en-US" sz="1400" dirty="0"/>
                        <a:t>Ongoing</a:t>
                      </a:r>
                    </a:p>
                  </a:txBody>
                  <a:tcPr/>
                </a:tc>
                <a:tc>
                  <a:txBody>
                    <a:bodyPr/>
                    <a:lstStyle/>
                    <a:p>
                      <a:r>
                        <a:rPr lang="en-US" sz="1400" dirty="0"/>
                        <a:t>Enrollment records should be updated with student movement</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txBody>
                  <a:tcPr/>
                </a:tc>
                <a:extLst>
                  <a:ext uri="{0D108BD9-81ED-4DB2-BD59-A6C34878D82A}">
                    <a16:rowId xmlns:a16="http://schemas.microsoft.com/office/drawing/2014/main" val="1467497692"/>
                  </a:ext>
                </a:extLst>
              </a:tr>
              <a:tr h="563818">
                <a:tc>
                  <a:txBody>
                    <a:bodyPr/>
                    <a:lstStyle/>
                    <a:p>
                      <a:r>
                        <a:rPr lang="en-US" sz="1400" dirty="0"/>
                        <a:t>SDEM</a:t>
                      </a:r>
                    </a:p>
                  </a:txBody>
                  <a:tcPr/>
                </a:tc>
                <a:tc>
                  <a:txBody>
                    <a:bodyPr/>
                    <a:lstStyle/>
                    <a:p>
                      <a:r>
                        <a:rPr lang="en-US" sz="1400" dirty="0"/>
                        <a:t>Now</a:t>
                      </a:r>
                    </a:p>
                  </a:txBody>
                  <a:tcPr/>
                </a:tc>
                <a:tc>
                  <a:txBody>
                    <a:bodyPr/>
                    <a:lstStyle/>
                    <a:p>
                      <a:r>
                        <a:rPr lang="en-US" sz="1400" dirty="0"/>
                        <a:t>Teachers already in master schedule and assigned to courses</a:t>
                      </a:r>
                    </a:p>
                  </a:txBody>
                  <a:tcPr/>
                </a:tc>
                <a:tc>
                  <a:txBody>
                    <a:bodyPr/>
                    <a:lstStyle/>
                    <a:p>
                      <a:r>
                        <a:rPr lang="en-US" sz="1400" dirty="0"/>
                        <a:t>Transaction</a:t>
                      </a:r>
                    </a:p>
                  </a:txBody>
                  <a:tcPr/>
                </a:tc>
                <a:tc>
                  <a:txBody>
                    <a:bodyPr/>
                    <a:lstStyle/>
                    <a:p>
                      <a:r>
                        <a:rPr lang="en-US" sz="1400" dirty="0"/>
                        <a:t>Reporting LEA</a:t>
                      </a:r>
                    </a:p>
                    <a:p>
                      <a:r>
                        <a:rPr lang="en-US" sz="1400" dirty="0"/>
                        <a:t>SEID</a:t>
                      </a:r>
                    </a:p>
                  </a:txBody>
                  <a:tcPr/>
                </a:tc>
                <a:extLst>
                  <a:ext uri="{0D108BD9-81ED-4DB2-BD59-A6C34878D82A}">
                    <a16:rowId xmlns:a16="http://schemas.microsoft.com/office/drawing/2014/main" val="883184704"/>
                  </a:ext>
                </a:extLst>
              </a:tr>
              <a:tr h="741866">
                <a:tc>
                  <a:txBody>
                    <a:bodyPr/>
                    <a:lstStyle/>
                    <a:p>
                      <a:r>
                        <a:rPr lang="en-US" sz="1400" dirty="0"/>
                        <a:t>CRSC</a:t>
                      </a:r>
                    </a:p>
                  </a:txBody>
                  <a:tcPr/>
                </a:tc>
                <a:tc>
                  <a:txBody>
                    <a:bodyPr/>
                    <a:lstStyle/>
                    <a:p>
                      <a:r>
                        <a:rPr lang="en-US" sz="1400" dirty="0"/>
                        <a:t>Now</a:t>
                      </a:r>
                    </a:p>
                  </a:txBody>
                  <a:tcPr/>
                </a:tc>
                <a:tc>
                  <a:txBody>
                    <a:bodyPr/>
                    <a:lstStyle/>
                    <a:p>
                      <a:r>
                        <a:rPr lang="en-US" sz="1400" dirty="0"/>
                        <a:t>Course records for entire AY in master schedule</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txBody>
                  <a:tcPr/>
                </a:tc>
                <a:extLst>
                  <a:ext uri="{0D108BD9-81ED-4DB2-BD59-A6C34878D82A}">
                    <a16:rowId xmlns:a16="http://schemas.microsoft.com/office/drawing/2014/main" val="175164722"/>
                  </a:ext>
                </a:extLst>
              </a:tr>
              <a:tr h="1157311">
                <a:tc>
                  <a:txBody>
                    <a:bodyPr/>
                    <a:lstStyle/>
                    <a:p>
                      <a:r>
                        <a:rPr lang="en-US" sz="1400" dirty="0"/>
                        <a:t>SCSC</a:t>
                      </a:r>
                    </a:p>
                  </a:txBody>
                  <a:tcPr>
                    <a:solidFill>
                      <a:srgbClr val="E8F4F4"/>
                    </a:solidFill>
                  </a:tcPr>
                </a:tc>
                <a:tc>
                  <a:txBody>
                    <a:bodyPr/>
                    <a:lstStyle/>
                    <a:p>
                      <a:r>
                        <a:rPr lang="en-US" sz="1400" dirty="0"/>
                        <a:t>Submit all completed grading periods*</a:t>
                      </a:r>
                    </a:p>
                  </a:txBody>
                  <a:tcPr>
                    <a:solidFill>
                      <a:srgbClr val="E8F4F4"/>
                    </a:solidFill>
                  </a:tcPr>
                </a:tc>
                <a:tc>
                  <a:txBody>
                    <a:bodyPr/>
                    <a:lstStyle/>
                    <a:p>
                      <a:r>
                        <a:rPr lang="en-US" sz="1400" dirty="0"/>
                        <a:t>Students have or nearly completed ¾ quarters, 1 of 2 semesters 2/3 trimesters </a:t>
                      </a:r>
                      <a:r>
                        <a:rPr lang="en-US" sz="1400" b="1" dirty="0">
                          <a:solidFill>
                            <a:srgbClr val="FF0000"/>
                          </a:solidFill>
                        </a:rPr>
                        <a:t>GRADES are Available Now</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SSID</a:t>
                      </a:r>
                    </a:p>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p>
                      <a:pPr lvl="0"/>
                      <a:r>
                        <a:rPr lang="en-US" sz="1400" kern="1200" dirty="0">
                          <a:solidFill>
                            <a:schemeClr val="dk1"/>
                          </a:solidFill>
                          <a:effectLst/>
                          <a:latin typeface="+mn-lt"/>
                          <a:ea typeface="+mn-ea"/>
                          <a:cs typeface="+mn-cs"/>
                        </a:rPr>
                        <a:t>Marking Period Code (For SCSC ONLY)</a:t>
                      </a:r>
                    </a:p>
                  </a:txBody>
                  <a:tcPr/>
                </a:tc>
                <a:extLst>
                  <a:ext uri="{0D108BD9-81ED-4DB2-BD59-A6C34878D82A}">
                    <a16:rowId xmlns:a16="http://schemas.microsoft.com/office/drawing/2014/main" val="42467062"/>
                  </a:ext>
                </a:extLst>
              </a:tr>
              <a:tr h="721435">
                <a:tc>
                  <a:txBody>
                    <a:bodyPr/>
                    <a:lstStyle/>
                    <a:p>
                      <a:r>
                        <a:rPr lang="en-US" sz="1400" dirty="0"/>
                        <a:t>SCTE</a:t>
                      </a:r>
                    </a:p>
                  </a:txBody>
                  <a:tcPr/>
                </a:tc>
                <a:tc>
                  <a:txBody>
                    <a:bodyPr/>
                    <a:lstStyle/>
                    <a:p>
                      <a:r>
                        <a:rPr lang="en-US" sz="1400" dirty="0"/>
                        <a:t>Submit after SCSC is complete</a:t>
                      </a:r>
                    </a:p>
                  </a:txBody>
                  <a:tcPr/>
                </a:tc>
                <a:tc>
                  <a:txBody>
                    <a:bodyPr/>
                    <a:lstStyle/>
                    <a:p>
                      <a:r>
                        <a:rPr lang="en-US" sz="1400" dirty="0"/>
                        <a:t>CTE completers must have a capstone course in a corresponding pathway reported in the SCSC</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endParaRPr lang="en-US" sz="1400" dirty="0"/>
                    </a:p>
                  </a:txBody>
                  <a:tcPr/>
                </a:tc>
                <a:extLst>
                  <a:ext uri="{0D108BD9-81ED-4DB2-BD59-A6C34878D82A}">
                    <a16:rowId xmlns:a16="http://schemas.microsoft.com/office/drawing/2014/main" val="1859869546"/>
                  </a:ext>
                </a:extLst>
              </a:tr>
              <a:tr h="721435">
                <a:tc>
                  <a:txBody>
                    <a:bodyPr/>
                    <a:lstStyle/>
                    <a:p>
                      <a:r>
                        <a:rPr lang="en-US" sz="1400" dirty="0"/>
                        <a:t>WBLR</a:t>
                      </a:r>
                    </a:p>
                  </a:txBody>
                  <a:tcPr/>
                </a:tc>
                <a:tc>
                  <a:txBody>
                    <a:bodyPr/>
                    <a:lstStyle/>
                    <a:p>
                      <a:r>
                        <a:rPr lang="en-US" sz="1400" dirty="0"/>
                        <a:t>Can Submit a test file</a:t>
                      </a:r>
                    </a:p>
                  </a:txBody>
                  <a:tcPr/>
                </a:tc>
                <a:tc>
                  <a:txBody>
                    <a:bodyPr/>
                    <a:lstStyle/>
                    <a:p>
                      <a:r>
                        <a:rPr lang="en-US" sz="1400" dirty="0"/>
                        <a:t>Likely that students are still earning WBLR hours</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txBody>
                  <a:tcPr/>
                </a:tc>
                <a:extLst>
                  <a:ext uri="{0D108BD9-81ED-4DB2-BD59-A6C34878D82A}">
                    <a16:rowId xmlns:a16="http://schemas.microsoft.com/office/drawing/2014/main" val="3560939914"/>
                  </a:ext>
                </a:extLst>
              </a:tr>
            </a:tbl>
          </a:graphicData>
        </a:graphic>
      </p:graphicFrame>
      <p:sp>
        <p:nvSpPr>
          <p:cNvPr id="3" name="Footer Placeholder 2">
            <a:extLst>
              <a:ext uri="{FF2B5EF4-FFF2-40B4-BE49-F238E27FC236}">
                <a16:creationId xmlns:a16="http://schemas.microsoft.com/office/drawing/2014/main" id="{938AE8BF-834A-4351-192F-F9054B6E82BF}"/>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9337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56C29-85B7-EC1F-E4A7-5856BBEBAB8E}"/>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8589A75-4D08-FD4C-7E80-5DA993E76C73}"/>
              </a:ext>
            </a:extLst>
          </p:cNvPr>
          <p:cNvGraphicFramePr>
            <a:graphicFrameLocks noGrp="1"/>
          </p:cNvGraphicFramePr>
          <p:nvPr>
            <p:extLst>
              <p:ext uri="{D42A27DB-BD31-4B8C-83A1-F6EECF244321}">
                <p14:modId xmlns:p14="http://schemas.microsoft.com/office/powerpoint/2010/main" val="4070575220"/>
              </p:ext>
            </p:extLst>
          </p:nvPr>
        </p:nvGraphicFramePr>
        <p:xfrm>
          <a:off x="279654" y="1146512"/>
          <a:ext cx="11632691" cy="5017431"/>
        </p:xfrm>
        <a:graphic>
          <a:graphicData uri="http://schemas.openxmlformats.org/drawingml/2006/table">
            <a:tbl>
              <a:tblPr firstRow="1" firstCol="1" bandRow="1">
                <a:tableStyleId>{72833802-FEF1-4C79-8D5D-14CF1EAF98D9}</a:tableStyleId>
              </a:tblPr>
              <a:tblGrid>
                <a:gridCol w="1110640">
                  <a:extLst>
                    <a:ext uri="{9D8B030D-6E8A-4147-A177-3AD203B41FA5}">
                      <a16:colId xmlns:a16="http://schemas.microsoft.com/office/drawing/2014/main" val="669773451"/>
                    </a:ext>
                  </a:extLst>
                </a:gridCol>
                <a:gridCol w="1429249">
                  <a:extLst>
                    <a:ext uri="{9D8B030D-6E8A-4147-A177-3AD203B41FA5}">
                      <a16:colId xmlns:a16="http://schemas.microsoft.com/office/drawing/2014/main" val="487176728"/>
                    </a:ext>
                  </a:extLst>
                </a:gridCol>
                <a:gridCol w="9092802">
                  <a:extLst>
                    <a:ext uri="{9D8B030D-6E8A-4147-A177-3AD203B41FA5}">
                      <a16:colId xmlns:a16="http://schemas.microsoft.com/office/drawing/2014/main" val="4268617668"/>
                    </a:ext>
                  </a:extLst>
                </a:gridCol>
              </a:tblGrid>
              <a:tr h="418338">
                <a:tc>
                  <a:txBody>
                    <a:bodyPr/>
                    <a:lstStyle/>
                    <a:p>
                      <a:pPr marL="0" marR="33020" algn="ctr">
                        <a:lnSpc>
                          <a:spcPct val="107000"/>
                        </a:lnSpc>
                        <a:spcBef>
                          <a:spcPts val="0"/>
                        </a:spcBef>
                        <a:spcAft>
                          <a:spcPts val="0"/>
                        </a:spcAft>
                      </a:pPr>
                      <a:r>
                        <a:rPr lang="en-US" sz="1400" dirty="0">
                          <a:effectLst/>
                        </a:rPr>
                        <a:t>CCI Measure</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tc>
                  <a:txBody>
                    <a:bodyPr/>
                    <a:lstStyle/>
                    <a:p>
                      <a:pPr marL="0" marR="0" algn="ctr">
                        <a:lnSpc>
                          <a:spcPct val="107000"/>
                        </a:lnSpc>
                        <a:spcBef>
                          <a:spcPts val="0"/>
                        </a:spcBef>
                        <a:spcAft>
                          <a:spcPts val="0"/>
                        </a:spcAft>
                      </a:pPr>
                      <a:r>
                        <a:rPr lang="en-US" sz="1400" dirty="0">
                          <a:effectLst/>
                        </a:rPr>
                        <a:t>Field Number</a:t>
                      </a:r>
                    </a:p>
                    <a:p>
                      <a:pPr marL="0" marR="0" algn="ctr">
                        <a:lnSpc>
                          <a:spcPct val="107000"/>
                        </a:lnSpc>
                        <a:spcBef>
                          <a:spcPts val="0"/>
                        </a:spcBef>
                        <a:spcAft>
                          <a:spcPts val="0"/>
                        </a:spcAft>
                      </a:pPr>
                      <a:r>
                        <a:rPr lang="en-US" sz="1400" dirty="0">
                          <a:effectLst/>
                        </a:rPr>
                        <a:t>in CALPADS</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tc>
                  <a:txBody>
                    <a:bodyPr/>
                    <a:lstStyle/>
                    <a:p>
                      <a:pPr marL="0" marR="0" algn="ctr">
                        <a:lnSpc>
                          <a:spcPct val="107000"/>
                        </a:lnSpc>
                        <a:spcBef>
                          <a:spcPts val="0"/>
                        </a:spcBef>
                        <a:spcAft>
                          <a:spcPts val="0"/>
                        </a:spcAft>
                      </a:pPr>
                      <a:r>
                        <a:rPr lang="en-US" sz="1400" dirty="0">
                          <a:effectLst/>
                        </a:rPr>
                        <a:t>Starting in 2019–2020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extLst>
                  <a:ext uri="{0D108BD9-81ED-4DB2-BD59-A6C34878D82A}">
                    <a16:rowId xmlns:a16="http://schemas.microsoft.com/office/drawing/2014/main" val="3625192885"/>
                  </a:ext>
                </a:extLst>
              </a:tr>
              <a:tr h="1832221">
                <a:tc>
                  <a:txBody>
                    <a:bodyPr/>
                    <a:lstStyle/>
                    <a:p>
                      <a:pPr marL="0" marR="90170">
                        <a:lnSpc>
                          <a:spcPct val="107000"/>
                        </a:lnSpc>
                        <a:spcBef>
                          <a:spcPts val="0"/>
                        </a:spcBef>
                        <a:spcAft>
                          <a:spcPts val="0"/>
                        </a:spcAft>
                      </a:pPr>
                      <a:r>
                        <a:rPr lang="en-US" sz="1400" dirty="0">
                          <a:effectLst/>
                        </a:rPr>
                        <a:t>College Credit Courses</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9.07</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CALPADS Field #9.07 (CRS-State Course Code) is used CCI College Credit Courses.</a:t>
                      </a:r>
                    </a:p>
                    <a:p>
                      <a:pPr marL="0" marR="0">
                        <a:lnSpc>
                          <a:spcPct val="107000"/>
                        </a:lnSpc>
                        <a:spcBef>
                          <a:spcPts val="0"/>
                        </a:spcBef>
                        <a:spcAft>
                          <a:spcPts val="0"/>
                        </a:spcAft>
                      </a:pPr>
                      <a:r>
                        <a:rPr lang="en-US" sz="1400" dirty="0">
                          <a:effectLst/>
                        </a:rPr>
                        <a:t>Starting in 2019–2020, the following codes are used for Academic College Credit Courses: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9020: College Credit Course – Visual Arts </a:t>
                      </a:r>
                    </a:p>
                    <a:p>
                      <a:pPr marL="0" marR="0">
                        <a:lnSpc>
                          <a:spcPct val="107000"/>
                        </a:lnSpc>
                        <a:spcBef>
                          <a:spcPts val="0"/>
                        </a:spcBef>
                        <a:spcAft>
                          <a:spcPts val="0"/>
                        </a:spcAft>
                      </a:pPr>
                      <a:r>
                        <a:rPr lang="en-US" sz="1400" dirty="0">
                          <a:effectLst/>
                        </a:rPr>
                        <a:t>• 9082: College Credit Course – Dance </a:t>
                      </a:r>
                    </a:p>
                    <a:p>
                      <a:pPr marL="0" marR="0">
                        <a:lnSpc>
                          <a:spcPct val="107000"/>
                        </a:lnSpc>
                        <a:spcBef>
                          <a:spcPts val="0"/>
                        </a:spcBef>
                        <a:spcAft>
                          <a:spcPts val="0"/>
                        </a:spcAft>
                      </a:pPr>
                      <a:r>
                        <a:rPr lang="en-US" sz="1400" dirty="0">
                          <a:effectLst/>
                        </a:rPr>
                        <a:t>• 9096: College Credit Course – Theatre</a:t>
                      </a:r>
                    </a:p>
                    <a:p>
                      <a:pPr marL="0" marR="0">
                        <a:lnSpc>
                          <a:spcPct val="107000"/>
                        </a:lnSpc>
                        <a:spcBef>
                          <a:spcPts val="0"/>
                        </a:spcBef>
                        <a:spcAft>
                          <a:spcPts val="0"/>
                        </a:spcAft>
                      </a:pPr>
                      <a:r>
                        <a:rPr lang="en-US" sz="1400" dirty="0">
                          <a:effectLst/>
                        </a:rPr>
                        <a:t>• 9120: College Credit Course – English </a:t>
                      </a:r>
                    </a:p>
                    <a:p>
                      <a:pPr marL="0" marR="0">
                        <a:lnSpc>
                          <a:spcPct val="107000"/>
                        </a:lnSpc>
                        <a:spcBef>
                          <a:spcPts val="0"/>
                        </a:spcBef>
                        <a:spcAft>
                          <a:spcPts val="0"/>
                        </a:spcAft>
                      </a:pPr>
                      <a:r>
                        <a:rPr lang="en-US" sz="1400" dirty="0">
                          <a:effectLst/>
                        </a:rPr>
                        <a:t>• 9154: College Credit Course – World Language </a:t>
                      </a:r>
                    </a:p>
                  </a:txBody>
                  <a:tcPr marL="29821" marR="29821" marT="0" marB="0">
                    <a:solidFill>
                      <a:srgbClr val="E8F4F4"/>
                    </a:solidFill>
                  </a:tcPr>
                </a:tc>
                <a:extLst>
                  <a:ext uri="{0D108BD9-81ED-4DB2-BD59-A6C34878D82A}">
                    <a16:rowId xmlns:a16="http://schemas.microsoft.com/office/drawing/2014/main" val="3556713529"/>
                  </a:ext>
                </a:extLst>
              </a:tr>
              <a:tr h="1288034">
                <a:tc>
                  <a:txBody>
                    <a:bodyPr/>
                    <a:lstStyle/>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tc>
                  <a:txBody>
                    <a:bodyPr/>
                    <a:lstStyle/>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tc>
                  <a:txBody>
                    <a:bodyPr/>
                    <a:lstStyle/>
                    <a:p>
                      <a:pPr marL="342900" marR="0" indent="-342900">
                        <a:lnSpc>
                          <a:spcPct val="107000"/>
                        </a:lnSpc>
                        <a:spcBef>
                          <a:spcPts val="0"/>
                        </a:spcBef>
                        <a:spcAft>
                          <a:spcPts val="0"/>
                        </a:spcAft>
                        <a:buFont typeface="Arial" panose="020B0604020202020204" pitchFamily="34" charset="0"/>
                        <a:buChar char="•"/>
                      </a:pPr>
                      <a:r>
                        <a:rPr lang="en-US" sz="1400" dirty="0">
                          <a:effectLst/>
                        </a:rPr>
                        <a:t>The 7000-8999 codes are used for CTE College Credit Courses </a:t>
                      </a:r>
                    </a:p>
                    <a:p>
                      <a:pPr marL="342900" marR="0" indent="-342900">
                        <a:lnSpc>
                          <a:spcPct val="107000"/>
                        </a:lnSpc>
                        <a:spcBef>
                          <a:spcPts val="0"/>
                        </a:spcBef>
                        <a:spcAft>
                          <a:spcPts val="0"/>
                        </a:spcAft>
                        <a:buFont typeface="Arial" panose="020B0604020202020204" pitchFamily="34" charset="0"/>
                        <a:buChar char="•"/>
                      </a:pPr>
                      <a:r>
                        <a:rPr lang="en-US" sz="1400" dirty="0">
                          <a:effectLst/>
                        </a:rPr>
                        <a:t>Course Section Instructional Level Code [Field #9.19] of “23-College and Credit only” and “24 – Dual Credit” must be selected in conjunction with 7000-8999 codes to be counted</a:t>
                      </a:r>
                    </a:p>
                    <a:p>
                      <a:pPr marL="342900" marR="0" indent="-342900">
                        <a:lnSpc>
                          <a:spcPct val="107000"/>
                        </a:lnSpc>
                        <a:spcBef>
                          <a:spcPts val="0"/>
                        </a:spcBef>
                        <a:spcAft>
                          <a:spcPts val="0"/>
                        </a:spcAft>
                        <a:buFont typeface="Arial" panose="020B0604020202020204" pitchFamily="34" charset="0"/>
                        <a:buChar char="•"/>
                      </a:pPr>
                      <a:r>
                        <a:rPr lang="en-US" sz="1400" dirty="0">
                          <a:effectLst/>
                        </a:rPr>
                        <a:t>CALPADS Data Field #10.18 (Student Course Final Grade): </a:t>
                      </a:r>
                    </a:p>
                    <a:p>
                      <a:pPr marL="0" marR="0">
                        <a:lnSpc>
                          <a:spcPct val="107000"/>
                        </a:lnSpc>
                        <a:spcBef>
                          <a:spcPts val="0"/>
                        </a:spcBef>
                        <a:spcAft>
                          <a:spcPts val="0"/>
                        </a:spcAft>
                      </a:pPr>
                      <a:r>
                        <a:rPr lang="en-US" sz="1400" dirty="0">
                          <a:effectLst/>
                        </a:rPr>
                        <a:t> A+, A, A-, B+, B, B-, C+, C, C-, P (passing) </a:t>
                      </a:r>
                    </a:p>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extLst>
                  <a:ext uri="{0D108BD9-81ED-4DB2-BD59-A6C34878D82A}">
                    <a16:rowId xmlns:a16="http://schemas.microsoft.com/office/drawing/2014/main" val="2389487401"/>
                  </a:ext>
                </a:extLst>
              </a:tr>
              <a:tr h="1393620">
                <a:tc>
                  <a:txBody>
                    <a:bodyPr/>
                    <a:lstStyle/>
                    <a:p>
                      <a:pPr marL="0" marR="0">
                        <a:lnSpc>
                          <a:spcPct val="107000"/>
                        </a:lnSpc>
                        <a:spcBef>
                          <a:spcPts val="0"/>
                        </a:spcBef>
                        <a:spcAft>
                          <a:spcPts val="0"/>
                        </a:spcAft>
                      </a:pPr>
                      <a:r>
                        <a:rPr lang="en-US" sz="1400" dirty="0">
                          <a:effectLst/>
                        </a:rPr>
                        <a:t>Leadership/ Military Science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9.07</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For the current year, both of the following course codes are available for use to denote the completion of Leadership/ Military science: </a:t>
                      </a:r>
                    </a:p>
                    <a:p>
                      <a:pPr marL="342900" marR="0" lvl="0" indent="-342900">
                        <a:spcBef>
                          <a:spcPts val="0"/>
                        </a:spcBef>
                        <a:spcAft>
                          <a:spcPts val="0"/>
                        </a:spcAft>
                        <a:buFont typeface="Symbol" panose="05050102010706020507" pitchFamily="18" charset="2"/>
                        <a:buChar char="·"/>
                      </a:pPr>
                      <a:r>
                        <a:rPr lang="en-US" sz="1400" dirty="0">
                          <a:effectLst/>
                        </a:rPr>
                        <a:t>State Course Code 9373 – Leadership/Military Science (as of July 1, 2019)</a:t>
                      </a:r>
                    </a:p>
                    <a:p>
                      <a:pPr marL="342900" marR="64135" lvl="0" indent="-342900">
                        <a:spcBef>
                          <a:spcPts val="0"/>
                        </a:spcBef>
                        <a:spcAft>
                          <a:spcPts val="0"/>
                        </a:spcAft>
                        <a:buFont typeface="Symbol" panose="05050102010706020507" pitchFamily="18" charset="2"/>
                        <a:buChar char="·"/>
                      </a:pPr>
                      <a:r>
                        <a:rPr lang="en-US" sz="1400" dirty="0">
                          <a:effectLst/>
                        </a:rPr>
                        <a:t>State Course Code 9374 – Junior Reserve Officers Training Corps (JROTC) (starting July 1, 2021)</a:t>
                      </a:r>
                      <a:endParaRPr lang="en-US" sz="1400" dirty="0">
                        <a:effectLst/>
                        <a:latin typeface="Arial" panose="020B0604020202020204" pitchFamily="34" charset="0"/>
                        <a:ea typeface="Candara" panose="020E0502030303020204" pitchFamily="34" charset="0"/>
                        <a:cs typeface="Times New Roman" panose="02020603050405020304" pitchFamily="18" charset="0"/>
                      </a:endParaRPr>
                    </a:p>
                  </a:txBody>
                  <a:tcPr marL="29821" marR="29821" marT="0" marB="0">
                    <a:solidFill>
                      <a:srgbClr val="E8F4F4"/>
                    </a:solidFill>
                  </a:tcPr>
                </a:tc>
                <a:extLst>
                  <a:ext uri="{0D108BD9-81ED-4DB2-BD59-A6C34878D82A}">
                    <a16:rowId xmlns:a16="http://schemas.microsoft.com/office/drawing/2014/main" val="2612349870"/>
                  </a:ext>
                </a:extLst>
              </a:tr>
            </a:tbl>
          </a:graphicData>
        </a:graphic>
      </p:graphicFrame>
      <p:sp>
        <p:nvSpPr>
          <p:cNvPr id="9" name="TextBox 8">
            <a:extLst>
              <a:ext uri="{FF2B5EF4-FFF2-40B4-BE49-F238E27FC236}">
                <a16:creationId xmlns:a16="http://schemas.microsoft.com/office/drawing/2014/main" id="{B53914F3-DC32-3A38-F970-972716FC2FBC}"/>
              </a:ext>
            </a:extLst>
          </p:cNvPr>
          <p:cNvSpPr txBox="1"/>
          <p:nvPr/>
        </p:nvSpPr>
        <p:spPr>
          <a:xfrm>
            <a:off x="6871204" y="1978849"/>
            <a:ext cx="4496309" cy="1173142"/>
          </a:xfrm>
          <a:prstGeom prst="rect">
            <a:avLst/>
          </a:prstGeom>
          <a:noFill/>
          <a:ln>
            <a:solidFill>
              <a:srgbClr val="E8F4F4"/>
            </a:solidFill>
          </a:ln>
        </p:spPr>
        <p:txBody>
          <a:bodyPr wrap="square" rtlCol="0">
            <a:spAutoFit/>
          </a:bodyPr>
          <a:lstStyle/>
          <a:p>
            <a:pPr>
              <a:lnSpc>
                <a:spcPct val="107000"/>
              </a:lnSpc>
            </a:pPr>
            <a:r>
              <a:rPr lang="en-US" sz="1333" dirty="0"/>
              <a:t>• 9200: College Credit Course – History/Social Science </a:t>
            </a:r>
          </a:p>
          <a:p>
            <a:pPr>
              <a:lnSpc>
                <a:spcPct val="107000"/>
              </a:lnSpc>
            </a:pPr>
            <a:r>
              <a:rPr lang="en-US" sz="1333" dirty="0"/>
              <a:t>• 9227: College Credit Course – Other </a:t>
            </a:r>
          </a:p>
          <a:p>
            <a:pPr>
              <a:lnSpc>
                <a:spcPct val="107000"/>
              </a:lnSpc>
            </a:pPr>
            <a:r>
              <a:rPr lang="en-US" sz="1333" dirty="0"/>
              <a:t>• 9273: </a:t>
            </a:r>
            <a:r>
              <a:rPr lang="en-US" sz="1333" dirty="0">
                <a:solidFill>
                  <a:srgbClr val="022C42"/>
                </a:solidFill>
              </a:rPr>
              <a:t>College</a:t>
            </a:r>
            <a:r>
              <a:rPr lang="en-US" sz="1333" dirty="0"/>
              <a:t> Credit Course – Mathematics</a:t>
            </a:r>
          </a:p>
          <a:p>
            <a:pPr>
              <a:lnSpc>
                <a:spcPct val="107000"/>
              </a:lnSpc>
            </a:pPr>
            <a:r>
              <a:rPr lang="en-US" sz="1333" dirty="0"/>
              <a:t>• 9303: College Credit Course – Music</a:t>
            </a:r>
          </a:p>
          <a:p>
            <a:pPr>
              <a:lnSpc>
                <a:spcPct val="107000"/>
              </a:lnSpc>
            </a:pPr>
            <a:r>
              <a:rPr lang="en-US" sz="1333" dirty="0"/>
              <a:t>• 9358: College Credit Course – Science</a:t>
            </a:r>
            <a:endParaRPr lang="en-US" sz="1333"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6D66008-8110-E6EA-9020-34F937191B2D}"/>
              </a:ext>
            </a:extLst>
          </p:cNvPr>
          <p:cNvSpPr>
            <a:spLocks noGrp="1"/>
          </p:cNvSpPr>
          <p:nvPr>
            <p:ph type="ftr" sz="quarter" idx="10"/>
          </p:nvPr>
        </p:nvSpPr>
        <p:spPr/>
        <p:txBody>
          <a:bodyPr/>
          <a:lstStyle/>
          <a:p>
            <a:r>
              <a:rPr lang="es-ES"/>
              <a:t>EOY Primer v1.1 AY 24-25</a:t>
            </a:r>
            <a:endParaRPr lang="en-US" dirty="0"/>
          </a:p>
        </p:txBody>
      </p:sp>
      <p:sp>
        <p:nvSpPr>
          <p:cNvPr id="5" name="Slide Number Placeholder 4">
            <a:extLst>
              <a:ext uri="{FF2B5EF4-FFF2-40B4-BE49-F238E27FC236}">
                <a16:creationId xmlns:a16="http://schemas.microsoft.com/office/drawing/2014/main" id="{CF116F83-50F5-AE00-49B8-07D1012AA113}"/>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12</a:t>
            </a:fld>
            <a:endParaRPr lang="en-US"/>
          </a:p>
        </p:txBody>
      </p:sp>
      <p:sp>
        <p:nvSpPr>
          <p:cNvPr id="7" name="Title 6">
            <a:extLst>
              <a:ext uri="{FF2B5EF4-FFF2-40B4-BE49-F238E27FC236}">
                <a16:creationId xmlns:a16="http://schemas.microsoft.com/office/drawing/2014/main" id="{B76E3645-79B3-4B0E-80C0-F5FE930633E5}"/>
              </a:ext>
            </a:extLst>
          </p:cNvPr>
          <p:cNvSpPr>
            <a:spLocks noGrp="1"/>
          </p:cNvSpPr>
          <p:nvPr>
            <p:ph type="title" idx="4294967295"/>
          </p:nvPr>
        </p:nvSpPr>
        <p:spPr>
          <a:xfrm>
            <a:off x="670560" y="283802"/>
            <a:ext cx="10079038" cy="762000"/>
          </a:xfrm>
        </p:spPr>
        <p:txBody>
          <a:bodyPr/>
          <a:lstStyle/>
          <a:p>
            <a:r>
              <a:rPr lang="en-US" dirty="0"/>
              <a:t>CCI Course Completion </a:t>
            </a:r>
          </a:p>
        </p:txBody>
      </p:sp>
      <p:sp>
        <p:nvSpPr>
          <p:cNvPr id="2" name="Slide Number Placeholder 5">
            <a:extLst>
              <a:ext uri="{FF2B5EF4-FFF2-40B4-BE49-F238E27FC236}">
                <a16:creationId xmlns:a16="http://schemas.microsoft.com/office/drawing/2014/main" id="{15354C4F-07F7-9F95-537C-FB0DE938BB53}"/>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73C415-D670-4716-A5EC-CC4D52CA2BAC}" type="slidenum">
              <a:rPr lang="en-US" smtClean="0">
                <a:solidFill>
                  <a:prstClr val="black">
                    <a:lumMod val="65000"/>
                    <a:lumOff val="35000"/>
                  </a:prstClr>
                </a:solidFill>
                <a:latin typeface="Tahoma"/>
              </a:rPr>
              <a:pPr>
                <a:defRPr/>
              </a:pPr>
              <a:t>12</a:t>
            </a:fld>
            <a:endParaRPr lang="en-US" dirty="0">
              <a:solidFill>
                <a:prstClr val="black">
                  <a:lumMod val="65000"/>
                  <a:lumOff val="35000"/>
                </a:prstClr>
              </a:solidFill>
              <a:latin typeface="Tahoma"/>
            </a:endParaRPr>
          </a:p>
        </p:txBody>
      </p:sp>
    </p:spTree>
    <p:extLst>
      <p:ext uri="{BB962C8B-B14F-4D97-AF65-F5344CB8AC3E}">
        <p14:creationId xmlns:p14="http://schemas.microsoft.com/office/powerpoint/2010/main" val="2657682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8123-AA2D-3809-EBBB-DEC3B4E1E894}"/>
              </a:ext>
            </a:extLst>
          </p:cNvPr>
          <p:cNvSpPr>
            <a:spLocks noGrp="1"/>
          </p:cNvSpPr>
          <p:nvPr>
            <p:ph type="title"/>
          </p:nvPr>
        </p:nvSpPr>
        <p:spPr>
          <a:xfrm>
            <a:off x="519165" y="448074"/>
            <a:ext cx="11392414" cy="762000"/>
          </a:xfrm>
        </p:spPr>
        <p:txBody>
          <a:bodyPr/>
          <a:lstStyle/>
          <a:p>
            <a:r>
              <a:rPr lang="en-US" dirty="0"/>
              <a:t>23-24 Handbook: </a:t>
            </a:r>
            <a:br>
              <a:rPr lang="en-US" dirty="0"/>
            </a:br>
            <a:r>
              <a:rPr lang="en-US" dirty="0"/>
              <a:t>Connecting CALPADS to the Dashboard</a:t>
            </a:r>
            <a:br>
              <a:rPr lang="en-US" dirty="0"/>
            </a:br>
            <a:endParaRPr lang="en-US" dirty="0"/>
          </a:p>
        </p:txBody>
      </p:sp>
      <p:sp>
        <p:nvSpPr>
          <p:cNvPr id="3" name="Footer Placeholder 2">
            <a:extLst>
              <a:ext uri="{FF2B5EF4-FFF2-40B4-BE49-F238E27FC236}">
                <a16:creationId xmlns:a16="http://schemas.microsoft.com/office/drawing/2014/main" id="{316E88EF-A2B6-17EA-0088-E768B6FBF3DB}"/>
              </a:ext>
            </a:extLst>
          </p:cNvPr>
          <p:cNvSpPr>
            <a:spLocks noGrp="1"/>
          </p:cNvSpPr>
          <p:nvPr>
            <p:ph type="ftr" sz="quarter" idx="11"/>
          </p:nvPr>
        </p:nvSpPr>
        <p:spPr>
          <a:xfrm>
            <a:off x="668951" y="6365363"/>
            <a:ext cx="4048018" cy="421200"/>
          </a:xfrm>
          <a:noFill/>
        </p:spPr>
        <p:txBody>
          <a:bodyPr/>
          <a:lstStyle/>
          <a:p>
            <a:r>
              <a:rPr lang="es-ES" dirty="0"/>
              <a:t>EOY Primer v1.1 AY 24-25</a:t>
            </a:r>
            <a:endParaRPr lang="en-US" dirty="0"/>
          </a:p>
        </p:txBody>
      </p:sp>
      <p:sp>
        <p:nvSpPr>
          <p:cNvPr id="4" name="Slide Number Placeholder 3">
            <a:extLst>
              <a:ext uri="{FF2B5EF4-FFF2-40B4-BE49-F238E27FC236}">
                <a16:creationId xmlns:a16="http://schemas.microsoft.com/office/drawing/2014/main" id="{4554473F-536A-2AE4-DC8D-A8913D5C9B6B}"/>
              </a:ext>
            </a:extLst>
          </p:cNvPr>
          <p:cNvSpPr>
            <a:spLocks noGrp="1"/>
          </p:cNvSpPr>
          <p:nvPr>
            <p:ph type="sldNum" sz="quarter" idx="12"/>
          </p:nvPr>
        </p:nvSpPr>
        <p:spPr>
          <a:xfrm>
            <a:off x="544286" y="9607818"/>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13</a:t>
            </a:fld>
            <a:endParaRPr lang="en-US"/>
          </a:p>
        </p:txBody>
      </p:sp>
      <p:pic>
        <p:nvPicPr>
          <p:cNvPr id="8" name="Picture 7" descr="Screen shot of the 2023–24 Handbook Connecting CALPADS to the Dashboard">
            <a:extLst>
              <a:ext uri="{FF2B5EF4-FFF2-40B4-BE49-F238E27FC236}">
                <a16:creationId xmlns:a16="http://schemas.microsoft.com/office/drawing/2014/main" id="{F06321EF-EA01-4F4F-1FFB-FB4EF79A6C63}"/>
              </a:ext>
            </a:extLst>
          </p:cNvPr>
          <p:cNvPicPr>
            <a:picLocks noChangeAspect="1"/>
          </p:cNvPicPr>
          <p:nvPr/>
        </p:nvPicPr>
        <p:blipFill>
          <a:blip r:embed="rId3"/>
          <a:stretch>
            <a:fillRect/>
          </a:stretch>
        </p:blipFill>
        <p:spPr>
          <a:xfrm>
            <a:off x="519165" y="1663920"/>
            <a:ext cx="5076651" cy="4120610"/>
          </a:xfrm>
          <a:prstGeom prst="rect">
            <a:avLst/>
          </a:prstGeom>
          <a:ln>
            <a:noFill/>
          </a:ln>
          <a:effectLst>
            <a:outerShdw blurRad="292100" dist="139700" dir="2700000" algn="tl" rotWithShape="0">
              <a:srgbClr val="333333">
                <a:alpha val="65000"/>
              </a:srgbClr>
            </a:outerShdw>
          </a:effectLst>
        </p:spPr>
      </p:pic>
      <p:pic>
        <p:nvPicPr>
          <p:cNvPr id="10" name="Picture 9" descr="Screen shot of the 2023–24 Handbook Connecting CALPADS to the Dashboard">
            <a:extLst>
              <a:ext uri="{FF2B5EF4-FFF2-40B4-BE49-F238E27FC236}">
                <a16:creationId xmlns:a16="http://schemas.microsoft.com/office/drawing/2014/main" id="{867F5924-863C-2DC2-8361-00EE1140FDEB}"/>
              </a:ext>
            </a:extLst>
          </p:cNvPr>
          <p:cNvPicPr>
            <a:picLocks noChangeAspect="1"/>
          </p:cNvPicPr>
          <p:nvPr/>
        </p:nvPicPr>
        <p:blipFill>
          <a:blip r:embed="rId4"/>
          <a:stretch>
            <a:fillRect/>
          </a:stretch>
        </p:blipFill>
        <p:spPr>
          <a:xfrm>
            <a:off x="6059064" y="1663921"/>
            <a:ext cx="5603275" cy="3322295"/>
          </a:xfrm>
          <a:prstGeom prst="rect">
            <a:avLst/>
          </a:prstGeom>
          <a:ln>
            <a:noFill/>
          </a:ln>
          <a:effectLst>
            <a:outerShdw blurRad="292100" dist="139700" dir="2700000" algn="tl" rotWithShape="0">
              <a:srgbClr val="333333">
                <a:alpha val="65000"/>
              </a:srgbClr>
            </a:outerShdw>
          </a:effectLst>
        </p:spPr>
      </p:pic>
      <p:sp>
        <p:nvSpPr>
          <p:cNvPr id="5" name="Slide Number Placeholder 5">
            <a:extLst>
              <a:ext uri="{FF2B5EF4-FFF2-40B4-BE49-F238E27FC236}">
                <a16:creationId xmlns:a16="http://schemas.microsoft.com/office/drawing/2014/main" id="{09AAD8BE-E268-947E-AA0F-341DEEF1EF2B}"/>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73C415-D670-4716-A5EC-CC4D52CA2BAC}" type="slidenum">
              <a:rPr lang="en-US" smtClean="0">
                <a:solidFill>
                  <a:prstClr val="black">
                    <a:lumMod val="65000"/>
                    <a:lumOff val="35000"/>
                  </a:prstClr>
                </a:solidFill>
                <a:latin typeface="Tahoma"/>
              </a:rPr>
              <a:pPr>
                <a:defRPr/>
              </a:pPr>
              <a:t>13</a:t>
            </a:fld>
            <a:endParaRPr lang="en-US" dirty="0">
              <a:solidFill>
                <a:prstClr val="black">
                  <a:lumMod val="65000"/>
                  <a:lumOff val="35000"/>
                </a:prstClr>
              </a:solidFill>
              <a:latin typeface="Tahoma"/>
            </a:endParaRPr>
          </a:p>
        </p:txBody>
      </p:sp>
    </p:spTree>
    <p:extLst>
      <p:ext uri="{BB962C8B-B14F-4D97-AF65-F5344CB8AC3E}">
        <p14:creationId xmlns:p14="http://schemas.microsoft.com/office/powerpoint/2010/main" val="281770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E9942E-0E91-0030-B75D-B71B6B7F09C9}"/>
              </a:ext>
            </a:extLst>
          </p:cNvPr>
          <p:cNvSpPr>
            <a:spLocks noGrp="1"/>
          </p:cNvSpPr>
          <p:nvPr>
            <p:ph type="sldNum" sz="quarter" idx="11"/>
          </p:nvPr>
        </p:nvSpPr>
        <p:spPr/>
        <p:txBody>
          <a:bodyPr/>
          <a:lstStyle/>
          <a:p>
            <a:fld id="{4B73C415-D670-4716-A5EC-CC4D52CA2BAC}" type="slidenum">
              <a:rPr lang="en-US" noProof="0" smtClean="0"/>
              <a:pPr/>
              <a:t>14</a:t>
            </a:fld>
            <a:endParaRPr lang="en-US" noProof="0" dirty="0"/>
          </a:p>
        </p:txBody>
      </p:sp>
      <p:pic>
        <p:nvPicPr>
          <p:cNvPr id="6" name="Picture 5" descr="Screen shot of the CALPADS Code Sets">
            <a:extLst>
              <a:ext uri="{FF2B5EF4-FFF2-40B4-BE49-F238E27FC236}">
                <a16:creationId xmlns:a16="http://schemas.microsoft.com/office/drawing/2014/main" id="{138BAF98-585B-0E80-93E6-EBC5000613BE}"/>
              </a:ext>
            </a:extLst>
          </p:cNvPr>
          <p:cNvPicPr>
            <a:picLocks noChangeAspect="1"/>
          </p:cNvPicPr>
          <p:nvPr/>
        </p:nvPicPr>
        <p:blipFill>
          <a:blip r:embed="rId3"/>
          <a:stretch>
            <a:fillRect/>
          </a:stretch>
        </p:blipFill>
        <p:spPr>
          <a:xfrm>
            <a:off x="6096000" y="237340"/>
            <a:ext cx="5119845" cy="2271764"/>
          </a:xfrm>
          <a:prstGeom prst="rect">
            <a:avLst/>
          </a:prstGeom>
          <a:ln>
            <a:noFill/>
          </a:ln>
          <a:effectLst>
            <a:outerShdw blurRad="292100" dist="139700" dir="2700000" algn="tl" rotWithShape="0">
              <a:srgbClr val="333333">
                <a:alpha val="65000"/>
              </a:srgbClr>
            </a:outerShdw>
          </a:effectLst>
        </p:spPr>
      </p:pic>
      <p:pic>
        <p:nvPicPr>
          <p:cNvPr id="7" name="Picture 6" descr="Screen Shot of the CALPADS Valid Code Combinations">
            <a:extLst>
              <a:ext uri="{FF2B5EF4-FFF2-40B4-BE49-F238E27FC236}">
                <a16:creationId xmlns:a16="http://schemas.microsoft.com/office/drawing/2014/main" id="{515AD749-80F2-26C8-0025-BCF81A893B7A}"/>
              </a:ext>
            </a:extLst>
          </p:cNvPr>
          <p:cNvPicPr>
            <a:picLocks noChangeAspect="1"/>
          </p:cNvPicPr>
          <p:nvPr/>
        </p:nvPicPr>
        <p:blipFill>
          <a:blip r:embed="rId4"/>
          <a:stretch>
            <a:fillRect/>
          </a:stretch>
        </p:blipFill>
        <p:spPr>
          <a:xfrm>
            <a:off x="5343003" y="1719938"/>
            <a:ext cx="6428997" cy="2330024"/>
          </a:xfrm>
          <a:prstGeom prst="rect">
            <a:avLst/>
          </a:prstGeom>
          <a:ln>
            <a:noFill/>
          </a:ln>
          <a:effectLst>
            <a:outerShdw blurRad="292100" dist="139700" dir="2700000" algn="tl" rotWithShape="0">
              <a:srgbClr val="333333">
                <a:alpha val="65000"/>
              </a:srgbClr>
            </a:outerShdw>
          </a:effectLst>
        </p:spPr>
      </p:pic>
      <p:pic>
        <p:nvPicPr>
          <p:cNvPr id="5" name="Picture 2" descr="Screen Shot of the CALPADS Code Combinations">
            <a:extLst>
              <a:ext uri="{FF2B5EF4-FFF2-40B4-BE49-F238E27FC236}">
                <a16:creationId xmlns:a16="http://schemas.microsoft.com/office/drawing/2014/main" id="{B37A6A0B-8F20-1730-410E-9F1FC5997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227" y="3243062"/>
            <a:ext cx="3729618" cy="3026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3F5EAC-0BE5-CC65-0D96-C2F1BD62A1B7}"/>
              </a:ext>
            </a:extLst>
          </p:cNvPr>
          <p:cNvSpPr txBox="1"/>
          <p:nvPr/>
        </p:nvSpPr>
        <p:spPr>
          <a:xfrm>
            <a:off x="824206" y="2086534"/>
            <a:ext cx="3729618" cy="3231654"/>
          </a:xfrm>
          <a:prstGeom prst="rect">
            <a:avLst/>
          </a:prstGeom>
          <a:noFill/>
        </p:spPr>
        <p:txBody>
          <a:bodyPr wrap="square">
            <a:spAutoFit/>
          </a:bodyPr>
          <a:lstStyle/>
          <a:p>
            <a:r>
              <a:rPr lang="en-US" sz="2400" b="1" dirty="0">
                <a:solidFill>
                  <a:schemeClr val="accent2"/>
                </a:solidFill>
                <a:latin typeface="Lato" panose="020F0502020204030203" pitchFamily="34" charset="0"/>
              </a:rPr>
              <a:t>SCTE0698E1 (CERT123)</a:t>
            </a:r>
          </a:p>
          <a:p>
            <a:r>
              <a:rPr lang="en-US" dirty="0">
                <a:solidFill>
                  <a:srgbClr val="39424D"/>
                </a:solidFill>
                <a:latin typeface="Lato" panose="020F0502020204030203" pitchFamily="34" charset="0"/>
              </a:rPr>
              <a:t>A</a:t>
            </a:r>
            <a:r>
              <a:rPr lang="en-US" b="0" i="0" dirty="0">
                <a:solidFill>
                  <a:srgbClr val="39424D"/>
                </a:solidFill>
                <a:effectLst/>
                <a:latin typeface="Lato" panose="020F0502020204030203" pitchFamily="34" charset="0"/>
              </a:rPr>
              <a:t>t least one SCSC record with a Course Section ID at the same Reporting LEA for the student that is mapped to a CRS-State Course Code in a CRSC record that can then be mapped to the CTE Pathway specified for the student in the SCTE file and the SCSC record must have a Capstone Course Indicator = Yes.</a:t>
            </a:r>
            <a:endParaRPr lang="en-US" dirty="0"/>
          </a:p>
        </p:txBody>
      </p:sp>
      <p:sp>
        <p:nvSpPr>
          <p:cNvPr id="2" name="Title 1">
            <a:extLst>
              <a:ext uri="{FF2B5EF4-FFF2-40B4-BE49-F238E27FC236}">
                <a16:creationId xmlns:a16="http://schemas.microsoft.com/office/drawing/2014/main" id="{08771496-D19C-D31C-2CC7-48A4E2FE6069}"/>
              </a:ext>
            </a:extLst>
          </p:cNvPr>
          <p:cNvSpPr>
            <a:spLocks noGrp="1"/>
          </p:cNvSpPr>
          <p:nvPr>
            <p:ph type="title" idx="4294967295"/>
          </p:nvPr>
        </p:nvSpPr>
        <p:spPr/>
        <p:txBody>
          <a:bodyPr/>
          <a:lstStyle/>
          <a:p>
            <a:pPr marL="0" marR="0" lvl="0" indent="0" fontAlgn="auto">
              <a:lnSpc>
                <a:spcPct val="90000"/>
              </a:lnSpc>
              <a:spcBef>
                <a:spcPct val="0"/>
              </a:spcBef>
              <a:spcAft>
                <a:spcPts val="0"/>
              </a:spcAft>
              <a:tabLst/>
              <a:defRPr/>
            </a:pPr>
            <a:r>
              <a:rPr lang="en-US" spc="-150" dirty="0">
                <a:solidFill>
                  <a:schemeClr val="tx1">
                    <a:lumMod val="75000"/>
                    <a:lumOff val="25000"/>
                  </a:schemeClr>
                </a:solidFill>
                <a:latin typeface="+mj-lt"/>
                <a:ea typeface="+mj-ea"/>
                <a:cs typeface="+mj-cs"/>
              </a:rPr>
              <a:t>Pain Points</a:t>
            </a:r>
            <a:br>
              <a:rPr lang="en-US" spc="-150" dirty="0">
                <a:solidFill>
                  <a:schemeClr val="tx1">
                    <a:lumMod val="75000"/>
                    <a:lumOff val="25000"/>
                  </a:schemeClr>
                </a:solidFill>
                <a:latin typeface="+mj-lt"/>
                <a:ea typeface="+mj-ea"/>
                <a:cs typeface="+mj-cs"/>
              </a:rPr>
            </a:br>
            <a:r>
              <a:rPr lang="en-US" spc="-150" dirty="0">
                <a:solidFill>
                  <a:schemeClr val="tx1">
                    <a:lumMod val="75000"/>
                    <a:lumOff val="25000"/>
                  </a:schemeClr>
                </a:solidFill>
                <a:latin typeface="+mj-lt"/>
                <a:ea typeface="+mj-ea"/>
                <a:cs typeface="+mj-cs"/>
              </a:rPr>
              <a:t>CTE Pathway Mapping</a:t>
            </a:r>
            <a:br>
              <a:rPr lang="en-US" sz="3200" spc="-150" dirty="0">
                <a:solidFill>
                  <a:schemeClr val="tx1">
                    <a:lumMod val="75000"/>
                    <a:lumOff val="25000"/>
                  </a:schemeClr>
                </a:solidFill>
                <a:latin typeface="+mj-lt"/>
                <a:ea typeface="+mj-ea"/>
                <a:cs typeface="+mj-cs"/>
              </a:rPr>
            </a:br>
            <a:endParaRPr lang="en-US" dirty="0"/>
          </a:p>
        </p:txBody>
      </p:sp>
      <p:sp>
        <p:nvSpPr>
          <p:cNvPr id="9" name="Footer Placeholder 8">
            <a:extLst>
              <a:ext uri="{FF2B5EF4-FFF2-40B4-BE49-F238E27FC236}">
                <a16:creationId xmlns:a16="http://schemas.microsoft.com/office/drawing/2014/main" id="{8E1ECE6E-E40A-E69D-2449-DA7B1608BC11}"/>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08906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62175-E72C-AADB-F526-AD1AE2A71361}"/>
              </a:ext>
            </a:extLst>
          </p:cNvPr>
          <p:cNvSpPr>
            <a:spLocks noGrp="1"/>
          </p:cNvSpPr>
          <p:nvPr>
            <p:ph type="title"/>
          </p:nvPr>
        </p:nvSpPr>
        <p:spPr>
          <a:xfrm>
            <a:off x="432000" y="432000"/>
            <a:ext cx="11340000" cy="432000"/>
          </a:xfrm>
        </p:spPr>
        <p:txBody>
          <a:bodyPr vert="horz" lIns="0" tIns="0" rIns="0" bIns="0" rtlCol="0" anchor="t">
            <a:noAutofit/>
          </a:bodyPr>
          <a:lstStyle/>
          <a:p>
            <a:r>
              <a:rPr lang="en-US" kern="1200" spc="-150" dirty="0"/>
              <a:t>Tracking Student WBLR Participation</a:t>
            </a:r>
          </a:p>
        </p:txBody>
      </p:sp>
      <p:sp>
        <p:nvSpPr>
          <p:cNvPr id="2" name="Footer Placeholder 1">
            <a:extLst>
              <a:ext uri="{FF2B5EF4-FFF2-40B4-BE49-F238E27FC236}">
                <a16:creationId xmlns:a16="http://schemas.microsoft.com/office/drawing/2014/main" id="{8B837979-1BE1-1160-8792-D29878599F63}"/>
              </a:ext>
            </a:extLst>
          </p:cNvPr>
          <p:cNvSpPr>
            <a:spLocks noGrp="1"/>
          </p:cNvSpPr>
          <p:nvPr>
            <p:ph type="ftr" sz="quarter" idx="10"/>
          </p:nvPr>
        </p:nvSpPr>
        <p:spPr>
          <a:xfrm>
            <a:off x="432000" y="6365363"/>
            <a:ext cx="5472000" cy="412431"/>
          </a:xfrm>
        </p:spPr>
        <p:txBody>
          <a:bodyPr vert="horz" lIns="0" tIns="0" rIns="0" bIns="0" rtlCol="0" anchor="ctr">
            <a:normAutofit/>
          </a:bodyPr>
          <a:lstStyle/>
          <a:p>
            <a:pPr>
              <a:spcAft>
                <a:spcPts val="600"/>
              </a:spcAft>
            </a:pPr>
            <a:r>
              <a:rPr lang="es-ES" kern="1200"/>
              <a:t>EOY Primer v1.1 AY 24-25</a:t>
            </a:r>
            <a:endParaRPr lang="en-US" kern="1200"/>
          </a:p>
        </p:txBody>
      </p:sp>
      <p:sp>
        <p:nvSpPr>
          <p:cNvPr id="3" name="Slide Number Placeholder 2">
            <a:extLst>
              <a:ext uri="{FF2B5EF4-FFF2-40B4-BE49-F238E27FC236}">
                <a16:creationId xmlns:a16="http://schemas.microsoft.com/office/drawing/2014/main" id="{31281D91-631A-C7B8-9A38-7EB94C2018FB}"/>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15</a:t>
            </a:fld>
            <a:endParaRPr lang="en-US"/>
          </a:p>
        </p:txBody>
      </p:sp>
      <p:graphicFrame>
        <p:nvGraphicFramePr>
          <p:cNvPr id="7" name="TextBox 4">
            <a:extLst>
              <a:ext uri="{FF2B5EF4-FFF2-40B4-BE49-F238E27FC236}">
                <a16:creationId xmlns:a16="http://schemas.microsoft.com/office/drawing/2014/main" id="{DA2771E5-6658-0246-60D1-82E1491E99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603338"/>
              </p:ext>
            </p:extLst>
          </p:nvPr>
        </p:nvGraphicFramePr>
        <p:xfrm>
          <a:off x="432000" y="2220240"/>
          <a:ext cx="11340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List with solid fill">
            <a:extLst>
              <a:ext uri="{FF2B5EF4-FFF2-40B4-BE49-F238E27FC236}">
                <a16:creationId xmlns:a16="http://schemas.microsoft.com/office/drawing/2014/main" id="{BBD26478-B6F9-384C-58F0-3D13A25B2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01423" y="1767695"/>
            <a:ext cx="1661305" cy="1661305"/>
          </a:xfrm>
          <a:prstGeom prst="rect">
            <a:avLst/>
          </a:prstGeom>
        </p:spPr>
      </p:pic>
      <p:pic>
        <p:nvPicPr>
          <p:cNvPr id="12" name="Graphic 11" descr="Magnifying glass with solid fill">
            <a:extLst>
              <a:ext uri="{FF2B5EF4-FFF2-40B4-BE49-F238E27FC236}">
                <a16:creationId xmlns:a16="http://schemas.microsoft.com/office/drawing/2014/main" id="{C306C1BC-2A40-7CA6-184A-2966A479B2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35052" y="1815470"/>
            <a:ext cx="1565754" cy="1565754"/>
          </a:xfrm>
          <a:prstGeom prst="rect">
            <a:avLst/>
          </a:prstGeom>
        </p:spPr>
      </p:pic>
      <p:pic>
        <p:nvPicPr>
          <p:cNvPr id="14" name="Graphic 13" descr="Disk with solid fill">
            <a:extLst>
              <a:ext uri="{FF2B5EF4-FFF2-40B4-BE49-F238E27FC236}">
                <a16:creationId xmlns:a16="http://schemas.microsoft.com/office/drawing/2014/main" id="{36F995F7-10F9-BED8-944E-EE3860BE14A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67794" y="1815470"/>
            <a:ext cx="1632973" cy="1632973"/>
          </a:xfrm>
          <a:prstGeom prst="rect">
            <a:avLst/>
          </a:prstGeom>
        </p:spPr>
      </p:pic>
      <p:pic>
        <p:nvPicPr>
          <p:cNvPr id="16" name="Graphic 15" descr="Filing Box Archive with solid fill">
            <a:extLst>
              <a:ext uri="{FF2B5EF4-FFF2-40B4-BE49-F238E27FC236}">
                <a16:creationId xmlns:a16="http://schemas.microsoft.com/office/drawing/2014/main" id="{0FEA3DBC-935E-9B3C-2593-0CA1281C60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6029" y="1942818"/>
            <a:ext cx="1438406" cy="1438406"/>
          </a:xfrm>
          <a:prstGeom prst="rect">
            <a:avLst/>
          </a:prstGeom>
        </p:spPr>
      </p:pic>
    </p:spTree>
    <p:extLst>
      <p:ext uri="{BB962C8B-B14F-4D97-AF65-F5344CB8AC3E}">
        <p14:creationId xmlns:p14="http://schemas.microsoft.com/office/powerpoint/2010/main" val="193660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69E0-3ED4-320F-F0F9-3C325EAC687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D39707-7E4B-96D9-DDA4-1C76CCE37B0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F9FA4FFD-5ED5-FA22-5E7C-C416DBE8F4E2}"/>
              </a:ext>
            </a:extLst>
          </p:cNvPr>
          <p:cNvSpPr>
            <a:spLocks noGrp="1"/>
          </p:cNvSpPr>
          <p:nvPr>
            <p:ph type="title" idx="4294967295"/>
          </p:nvPr>
        </p:nvSpPr>
        <p:spPr>
          <a:xfrm>
            <a:off x="432000" y="212588"/>
            <a:ext cx="10515600" cy="660400"/>
          </a:xfrm>
        </p:spPr>
        <p:txBody>
          <a:bodyPr>
            <a:normAutofit/>
          </a:bodyPr>
          <a:lstStyle/>
          <a:p>
            <a:r>
              <a:rPr lang="en-US" b="0" dirty="0"/>
              <a:t>Work-Based Learning vs Work Experience</a:t>
            </a:r>
          </a:p>
        </p:txBody>
      </p:sp>
      <p:graphicFrame>
        <p:nvGraphicFramePr>
          <p:cNvPr id="18" name="Table 18">
            <a:extLst>
              <a:ext uri="{FF2B5EF4-FFF2-40B4-BE49-F238E27FC236}">
                <a16:creationId xmlns:a16="http://schemas.microsoft.com/office/drawing/2014/main" id="{A15B86FD-EF00-1CED-FA4A-69829E141593}"/>
              </a:ext>
            </a:extLst>
          </p:cNvPr>
          <p:cNvGraphicFramePr>
            <a:graphicFrameLocks noGrp="1"/>
          </p:cNvGraphicFramePr>
          <p:nvPr>
            <p:extLst>
              <p:ext uri="{D42A27DB-BD31-4B8C-83A1-F6EECF244321}">
                <p14:modId xmlns:p14="http://schemas.microsoft.com/office/powerpoint/2010/main" val="767965502"/>
              </p:ext>
            </p:extLst>
          </p:nvPr>
        </p:nvGraphicFramePr>
        <p:xfrm>
          <a:off x="673352" y="872988"/>
          <a:ext cx="10662702" cy="5406492"/>
        </p:xfrm>
        <a:graphic>
          <a:graphicData uri="http://schemas.openxmlformats.org/drawingml/2006/table">
            <a:tbl>
              <a:tblPr firstRow="1" bandRow="1">
                <a:tableStyleId>{0660B408-B3CF-4A94-85FC-2B1E0A45F4A2}</a:tableStyleId>
              </a:tblPr>
              <a:tblGrid>
                <a:gridCol w="2494342">
                  <a:extLst>
                    <a:ext uri="{9D8B030D-6E8A-4147-A177-3AD203B41FA5}">
                      <a16:colId xmlns:a16="http://schemas.microsoft.com/office/drawing/2014/main" val="143209940"/>
                    </a:ext>
                  </a:extLst>
                </a:gridCol>
                <a:gridCol w="4171171">
                  <a:extLst>
                    <a:ext uri="{9D8B030D-6E8A-4147-A177-3AD203B41FA5}">
                      <a16:colId xmlns:a16="http://schemas.microsoft.com/office/drawing/2014/main" val="2664703339"/>
                    </a:ext>
                  </a:extLst>
                </a:gridCol>
                <a:gridCol w="3997189">
                  <a:extLst>
                    <a:ext uri="{9D8B030D-6E8A-4147-A177-3AD203B41FA5}">
                      <a16:colId xmlns:a16="http://schemas.microsoft.com/office/drawing/2014/main" val="1885614069"/>
                    </a:ext>
                  </a:extLst>
                </a:gridCol>
              </a:tblGrid>
              <a:tr h="584309">
                <a:tc gridSpan="3">
                  <a:txBody>
                    <a:bodyPr/>
                    <a:lstStyle/>
                    <a:p>
                      <a:pPr marL="0" algn="l" defTabSz="914400" rtl="0" eaLnBrk="1" fontAlgn="t" latinLnBrk="0" hangingPunct="1">
                        <a:lnSpc>
                          <a:spcPct val="100000"/>
                        </a:lnSpc>
                        <a:buNone/>
                      </a:pPr>
                      <a:r>
                        <a:rPr lang="en-US" sz="2400" b="1" kern="1200" dirty="0">
                          <a:solidFill>
                            <a:schemeClr val="bg1"/>
                          </a:solidFill>
                          <a:latin typeface="+mn-lt"/>
                          <a:ea typeface="Calibri" panose="020F0502020204030204" pitchFamily="34" charset="0"/>
                          <a:cs typeface="Calibri" panose="020F0502020204030204" pitchFamily="34" charset="0"/>
                        </a:rPr>
                        <a:t>Key Differences</a:t>
                      </a:r>
                    </a:p>
                  </a:txBody>
                  <a:tcPr marL="95420" marR="59830" marT="73400" marB="73400"/>
                </a:tc>
                <a:tc hMerge="1">
                  <a:txBody>
                    <a:bodyPr/>
                    <a:lstStyle/>
                    <a:p>
                      <a:pPr algn="l" fontAlgn="t">
                        <a:lnSpc>
                          <a:spcPts val="1500"/>
                        </a:lnSpc>
                        <a:buNone/>
                      </a:pPr>
                      <a:endParaRPr lang="en-US" sz="1400">
                        <a:effectLst/>
                      </a:endParaRPr>
                    </a:p>
                  </a:txBody>
                  <a:tcPr marL="74535" marR="74535" marT="35777" marB="89442"/>
                </a:tc>
                <a:tc hMerge="1">
                  <a:txBody>
                    <a:bodyPr/>
                    <a:lstStyle/>
                    <a:p>
                      <a:pPr algn="l" fontAlgn="t">
                        <a:lnSpc>
                          <a:spcPts val="1500"/>
                        </a:lnSpc>
                        <a:buNone/>
                      </a:pPr>
                      <a:endParaRPr lang="en-US" sz="1400">
                        <a:effectLst/>
                      </a:endParaRPr>
                    </a:p>
                  </a:txBody>
                  <a:tcPr marL="74535" marR="71553" marT="35777" marB="89442"/>
                </a:tc>
                <a:extLst>
                  <a:ext uri="{0D108BD9-81ED-4DB2-BD59-A6C34878D82A}">
                    <a16:rowId xmlns:a16="http://schemas.microsoft.com/office/drawing/2014/main" val="2391109839"/>
                  </a:ext>
                </a:extLst>
              </a:tr>
              <a:tr h="582744">
                <a:tc>
                  <a:txBody>
                    <a:bodyPr/>
                    <a:lstStyle/>
                    <a:p>
                      <a:pPr algn="l" fontAlgn="t">
                        <a:lnSpc>
                          <a:spcPts val="1500"/>
                        </a:lnSpc>
                        <a:buNone/>
                      </a:pPr>
                      <a:endParaRPr lang="en-US" sz="1400" kern="1200" dirty="0">
                        <a:solidFill>
                          <a:schemeClr val="dk1"/>
                        </a:solidFill>
                        <a:latin typeface="+mn-lt"/>
                        <a:ea typeface="Calibri" panose="020F0502020204030204" pitchFamily="34" charset="0"/>
                        <a:cs typeface="Calibri" panose="020F0502020204030204" pitchFamily="34" charset="0"/>
                      </a:endParaRPr>
                    </a:p>
                  </a:txBody>
                  <a:tcPr marL="95420" marR="59830" marT="73400" marB="73400"/>
                </a:tc>
                <a:tc>
                  <a:txBody>
                    <a:bodyPr/>
                    <a:lstStyle/>
                    <a:p>
                      <a:pPr marL="0" algn="l" defTabSz="914400" rtl="0" eaLnBrk="1" fontAlgn="t" latinLnBrk="0" hangingPunct="1">
                        <a:lnSpc>
                          <a:spcPct val="100000"/>
                        </a:lnSpc>
                        <a:buNone/>
                      </a:pPr>
                      <a:r>
                        <a:rPr lang="en-US" sz="2000" b="1" kern="1200" dirty="0">
                          <a:solidFill>
                            <a:schemeClr val="dk1"/>
                          </a:solidFill>
                          <a:latin typeface="+mn-lt"/>
                          <a:ea typeface="Calibri" panose="020F0502020204030204" pitchFamily="34" charset="0"/>
                          <a:cs typeface="Calibri" panose="020F0502020204030204" pitchFamily="34" charset="0"/>
                        </a:rPr>
                        <a:t>Work-Based Learning</a:t>
                      </a:r>
                    </a:p>
                  </a:txBody>
                  <a:tcPr marL="95420" marR="59830" marT="73400" marB="73400"/>
                </a:tc>
                <a:tc>
                  <a:txBody>
                    <a:bodyPr/>
                    <a:lstStyle/>
                    <a:p>
                      <a:pPr marL="0" algn="l" defTabSz="914400" rtl="0" eaLnBrk="1" fontAlgn="t" latinLnBrk="0" hangingPunct="1">
                        <a:lnSpc>
                          <a:spcPct val="100000"/>
                        </a:lnSpc>
                        <a:buNone/>
                      </a:pPr>
                      <a:r>
                        <a:rPr lang="en-US" sz="2000" b="1" kern="1200" dirty="0">
                          <a:solidFill>
                            <a:schemeClr val="dk1"/>
                          </a:solidFill>
                          <a:latin typeface="+mn-lt"/>
                          <a:ea typeface="Calibri" panose="020F0502020204030204" pitchFamily="34" charset="0"/>
                          <a:cs typeface="Calibri" panose="020F0502020204030204" pitchFamily="34" charset="0"/>
                        </a:rPr>
                        <a:t>Work Experience</a:t>
                      </a:r>
                    </a:p>
                  </a:txBody>
                  <a:tcPr marL="95420" marR="57437" marT="73400" marB="73400"/>
                </a:tc>
                <a:extLst>
                  <a:ext uri="{0D108BD9-81ED-4DB2-BD59-A6C34878D82A}">
                    <a16:rowId xmlns:a16="http://schemas.microsoft.com/office/drawing/2014/main" val="1467497692"/>
                  </a:ext>
                </a:extLst>
              </a:tr>
              <a:tr h="892672">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Focus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Educational approach, integrating learning with work</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Broad term for any paid or unpaid work</a:t>
                      </a:r>
                    </a:p>
                  </a:txBody>
                  <a:tcPr marL="95420" marR="57437" marT="73400" marB="73400"/>
                </a:tc>
                <a:extLst>
                  <a:ext uri="{0D108BD9-81ED-4DB2-BD59-A6C34878D82A}">
                    <a16:rowId xmlns:a16="http://schemas.microsoft.com/office/drawing/2014/main" val="883184704"/>
                  </a:ext>
                </a:extLst>
              </a:tr>
              <a:tr h="1013118">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Structure</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Often structured, aligned with curriculum and industry standards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Can be structured or unstructured</a:t>
                      </a:r>
                    </a:p>
                  </a:txBody>
                  <a:tcPr marL="95420" marR="57437" marT="73400" marB="73400"/>
                </a:tc>
                <a:extLst>
                  <a:ext uri="{0D108BD9-81ED-4DB2-BD59-A6C34878D82A}">
                    <a16:rowId xmlns:a16="http://schemas.microsoft.com/office/drawing/2014/main" val="175164722"/>
                  </a:ext>
                </a:extLst>
              </a:tr>
              <a:tr h="1244904">
                <a:tc>
                  <a:txBody>
                    <a:bodyPr/>
                    <a:lstStyle/>
                    <a:p>
                      <a:pPr fontAlgn="t">
                        <a:lnSpc>
                          <a:spcPts val="1500"/>
                        </a:lnSpc>
                        <a:buNone/>
                      </a:pPr>
                      <a:r>
                        <a:rPr lang="en-US" sz="2000" b="1" kern="1200">
                          <a:solidFill>
                            <a:schemeClr val="dk1"/>
                          </a:solidFill>
                          <a:latin typeface="+mn-lt"/>
                          <a:ea typeface="Calibri" panose="020F0502020204030204" pitchFamily="34" charset="0"/>
                          <a:cs typeface="Calibri" panose="020F0502020204030204" pitchFamily="34" charset="0"/>
                        </a:rPr>
                        <a:t>Goal</a:t>
                      </a:r>
                    </a:p>
                  </a:txBody>
                  <a:tcPr marL="95420" marR="59830" marT="73400" marB="73400"/>
                </a:tc>
                <a:tc>
                  <a:txBody>
                    <a:bodyPr/>
                    <a:lstStyle/>
                    <a:p>
                      <a:pPr marL="0" algn="l" defTabSz="914400" rtl="0" eaLnBrk="1" fontAlgn="ctr"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To connect school experiences with real-life work activities and future careers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To gain practical skills, explore career paths, and develop employability skills</a:t>
                      </a:r>
                    </a:p>
                  </a:txBody>
                  <a:tcPr marL="95420" marR="57437" marT="73400" marB="73400"/>
                </a:tc>
                <a:extLst>
                  <a:ext uri="{0D108BD9-81ED-4DB2-BD59-A6C34878D82A}">
                    <a16:rowId xmlns:a16="http://schemas.microsoft.com/office/drawing/2014/main" val="42467062"/>
                  </a:ext>
                </a:extLst>
              </a:tr>
              <a:tr h="1088745">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Examples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Internships, apprenticeships, job shadowing, school-based enterprises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Internships, volunteer work, part-time jobs, community service</a:t>
                      </a:r>
                    </a:p>
                  </a:txBody>
                  <a:tcPr marL="95420" marR="57437" marT="73400" marB="73400"/>
                </a:tc>
                <a:extLst>
                  <a:ext uri="{0D108BD9-81ED-4DB2-BD59-A6C34878D82A}">
                    <a16:rowId xmlns:a16="http://schemas.microsoft.com/office/drawing/2014/main" val="3560939914"/>
                  </a:ext>
                </a:extLst>
              </a:tr>
            </a:tbl>
          </a:graphicData>
        </a:graphic>
      </p:graphicFrame>
      <p:sp>
        <p:nvSpPr>
          <p:cNvPr id="3" name="Footer Placeholder 2">
            <a:extLst>
              <a:ext uri="{FF2B5EF4-FFF2-40B4-BE49-F238E27FC236}">
                <a16:creationId xmlns:a16="http://schemas.microsoft.com/office/drawing/2014/main" id="{E13895E1-18B3-7F2E-5EF3-45EABFFCAB6C}"/>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94917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516658" y="466041"/>
            <a:ext cx="10139445" cy="696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chemeClr val="tx1">
                    <a:lumMod val="75000"/>
                    <a:lumOff val="25000"/>
                  </a:schemeClr>
                </a:solidFill>
              </a:rPr>
              <a:t>EOY 1 Reports</a:t>
            </a:r>
          </a:p>
        </p:txBody>
      </p:sp>
      <p:grpSp>
        <p:nvGrpSpPr>
          <p:cNvPr id="2" name="Group 1">
            <a:extLst>
              <a:ext uri="{FF2B5EF4-FFF2-40B4-BE49-F238E27FC236}">
                <a16:creationId xmlns:a16="http://schemas.microsoft.com/office/drawing/2014/main" id="{A1E13397-5358-3BCC-247F-D44B704FA1A4}"/>
              </a:ext>
              <a:ext uri="{C183D7F6-B498-43B3-948B-1728B52AA6E4}">
                <adec:decorative xmlns:adec="http://schemas.microsoft.com/office/drawing/2017/decorative" val="1"/>
              </a:ext>
            </a:extLst>
          </p:cNvPr>
          <p:cNvGrpSpPr/>
          <p:nvPr/>
        </p:nvGrpSpPr>
        <p:grpSpPr>
          <a:xfrm>
            <a:off x="853306" y="1278386"/>
            <a:ext cx="10485387" cy="4994242"/>
            <a:chOff x="874894" y="988454"/>
            <a:chExt cx="10485387" cy="4994242"/>
          </a:xfrm>
        </p:grpSpPr>
        <p:graphicFrame>
          <p:nvGraphicFramePr>
            <p:cNvPr id="17" name="Diagram 16" descr="report 3.9 drill to report 3.10 drill to report 3.11">
              <a:extLst>
                <a:ext uri="{FF2B5EF4-FFF2-40B4-BE49-F238E27FC236}">
                  <a16:creationId xmlns:a16="http://schemas.microsoft.com/office/drawing/2014/main" id="{56715B47-C39C-4B38-87F3-F4D40E4CB77C}"/>
                </a:ext>
              </a:extLst>
            </p:cNvPr>
            <p:cNvGraphicFramePr/>
            <p:nvPr/>
          </p:nvGraphicFramePr>
          <p:xfrm>
            <a:off x="3227526" y="988454"/>
            <a:ext cx="7990533" cy="129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Shape 2">
              <a:extLst>
                <a:ext uri="{FF2B5EF4-FFF2-40B4-BE49-F238E27FC236}">
                  <a16:creationId xmlns:a16="http://schemas.microsoft.com/office/drawing/2014/main" id="{A48572FC-3760-423B-A5BD-08E212294FA9}"/>
                </a:ext>
              </a:extLst>
            </p:cNvPr>
            <p:cNvSpPr/>
            <p:nvPr/>
          </p:nvSpPr>
          <p:spPr>
            <a:xfrm>
              <a:off x="3227527"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Report 3.14</a:t>
              </a:r>
            </a:p>
          </p:txBody>
        </p:sp>
        <p:sp>
          <p:nvSpPr>
            <p:cNvPr id="4" name="Freeform: Shape 3">
              <a:extLst>
                <a:ext uri="{FF2B5EF4-FFF2-40B4-BE49-F238E27FC236}">
                  <a16:creationId xmlns:a16="http://schemas.microsoft.com/office/drawing/2014/main" id="{A8BDEB00-2756-4084-92E6-E5C91EBF9DEC}"/>
                </a:ext>
              </a:extLst>
            </p:cNvPr>
            <p:cNvSpPr/>
            <p:nvPr/>
          </p:nvSpPr>
          <p:spPr>
            <a:xfrm>
              <a:off x="3580448" y="2785861"/>
              <a:ext cx="19008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marR="0" lvl="1" indent="-57150" algn="l" defTabSz="4000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8"/>
                </a:rPr>
                <a:t>Career Technical Education Noncompleter Participants - Count</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6" name="Freeform: Shape 5">
              <a:extLst>
                <a:ext uri="{FF2B5EF4-FFF2-40B4-BE49-F238E27FC236}">
                  <a16:creationId xmlns:a16="http://schemas.microsoft.com/office/drawing/2014/main" id="{46A8413C-6EE5-4F63-A2D1-5CE157382D5C}"/>
                </a:ext>
              </a:extLst>
            </p:cNvPr>
            <p:cNvSpPr/>
            <p:nvPr/>
          </p:nvSpPr>
          <p:spPr>
            <a:xfrm>
              <a:off x="6131659"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63889" numCol="1" spcCol="1270" anchor="t" anchorCtr="0">
              <a:noAutofit/>
            </a:bodyPr>
            <a:lstStyle/>
            <a:p>
              <a:pPr marL="0" marR="0" lvl="0" indent="0" algn="l" defTabSz="4000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CFCFC"/>
                  </a:solidFill>
                  <a:effectLst/>
                  <a:uLnTx/>
                  <a:uFillTx/>
                  <a:latin typeface="Tahoma"/>
                  <a:ea typeface="+mn-ea"/>
                  <a:cs typeface="+mn-cs"/>
                </a:rPr>
                <a:t>Report 3.15</a:t>
              </a:r>
            </a:p>
          </p:txBody>
        </p:sp>
        <p:sp>
          <p:nvSpPr>
            <p:cNvPr id="30" name="Freeform: Shape 29">
              <a:extLst>
                <a:ext uri="{FF2B5EF4-FFF2-40B4-BE49-F238E27FC236}">
                  <a16:creationId xmlns:a16="http://schemas.microsoft.com/office/drawing/2014/main" id="{5A794152-F13D-497D-BC6C-88CE044EB952}"/>
                </a:ext>
              </a:extLst>
            </p:cNvPr>
            <p:cNvSpPr/>
            <p:nvPr/>
          </p:nvSpPr>
          <p:spPr>
            <a:xfrm>
              <a:off x="6501945" y="2785861"/>
              <a:ext cx="21953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marR="0" lvl="1" indent="-57150" algn="l" defTabSz="4000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9"/>
                </a:rPr>
                <a:t>Career Technical Education Noncompleter Participants– Student List</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36" name="Rectangle 35">
              <a:extLst>
                <a:ext uri="{FF2B5EF4-FFF2-40B4-BE49-F238E27FC236}">
                  <a16:creationId xmlns:a16="http://schemas.microsoft.com/office/drawing/2014/main" id="{5C43050D-11CA-4DD2-8F7D-C83150ECF48D}"/>
                </a:ext>
              </a:extLst>
            </p:cNvPr>
            <p:cNvSpPr/>
            <p:nvPr/>
          </p:nvSpPr>
          <p:spPr>
            <a:xfrm>
              <a:off x="3225608" y="3799302"/>
              <a:ext cx="7994370" cy="107480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7" name="Freeform: Shape 36">
              <a:extLst>
                <a:ext uri="{FF2B5EF4-FFF2-40B4-BE49-F238E27FC236}">
                  <a16:creationId xmlns:a16="http://schemas.microsoft.com/office/drawing/2014/main" id="{5C8D7EAE-CDDC-4722-B498-B02A523A0B45}"/>
                </a:ext>
              </a:extLst>
            </p:cNvPr>
            <p:cNvSpPr/>
            <p:nvPr/>
          </p:nvSpPr>
          <p:spPr>
            <a:xfrm>
              <a:off x="3229584"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Report 3.19</a:t>
              </a:r>
            </a:p>
          </p:txBody>
        </p:sp>
        <p:sp>
          <p:nvSpPr>
            <p:cNvPr id="38" name="Freeform: Shape 37">
              <a:extLst>
                <a:ext uri="{FF2B5EF4-FFF2-40B4-BE49-F238E27FC236}">
                  <a16:creationId xmlns:a16="http://schemas.microsoft.com/office/drawing/2014/main" id="{0FD7D260-511F-402C-9A9F-462E086C2F9C}"/>
                </a:ext>
              </a:extLst>
            </p:cNvPr>
            <p:cNvSpPr/>
            <p:nvPr/>
          </p:nvSpPr>
          <p:spPr>
            <a:xfrm>
              <a:off x="3599870" y="4066201"/>
              <a:ext cx="1881461" cy="555292"/>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0"/>
                </a:rPr>
                <a:t>Career Technical Education Completers – Count by Pathway</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40" name="Freeform: Shape 39">
              <a:extLst>
                <a:ext uri="{FF2B5EF4-FFF2-40B4-BE49-F238E27FC236}">
                  <a16:creationId xmlns:a16="http://schemas.microsoft.com/office/drawing/2014/main" id="{BA8257C4-E8A0-46AF-874C-E0B2D6B70F34}"/>
                </a:ext>
              </a:extLst>
            </p:cNvPr>
            <p:cNvSpPr/>
            <p:nvPr/>
          </p:nvSpPr>
          <p:spPr>
            <a:xfrm>
              <a:off x="6133716"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CFCFC"/>
                  </a:solidFill>
                  <a:effectLst/>
                  <a:uLnTx/>
                  <a:uFillTx/>
                  <a:latin typeface="Tahoma"/>
                  <a:ea typeface="+mn-ea"/>
                  <a:cs typeface="+mn-cs"/>
                </a:rPr>
                <a:t>Report  3.20</a:t>
              </a:r>
            </a:p>
          </p:txBody>
        </p:sp>
        <p:sp>
          <p:nvSpPr>
            <p:cNvPr id="41" name="Freeform: Shape 40">
              <a:extLst>
                <a:ext uri="{FF2B5EF4-FFF2-40B4-BE49-F238E27FC236}">
                  <a16:creationId xmlns:a16="http://schemas.microsoft.com/office/drawing/2014/main" id="{E60F9463-2993-460C-AA4E-BE7AB329BEFB}"/>
                </a:ext>
              </a:extLst>
            </p:cNvPr>
            <p:cNvSpPr/>
            <p:nvPr/>
          </p:nvSpPr>
          <p:spPr>
            <a:xfrm>
              <a:off x="6509010" y="4070796"/>
              <a:ext cx="2292490" cy="550698"/>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1"/>
                </a:rPr>
                <a:t>Career Technical Education Completers</a:t>
              </a:r>
              <a:r>
                <a:rPr kumimoji="0" lang="fr-FR"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1"/>
                </a:rPr>
                <a:t>– Student List</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graphicFrame>
          <p:nvGraphicFramePr>
            <p:cNvPr id="20" name="Diagram 19" descr="report 3.16 drill to report 3.11">
              <a:extLst>
                <a:ext uri="{FF2B5EF4-FFF2-40B4-BE49-F238E27FC236}">
                  <a16:creationId xmlns:a16="http://schemas.microsoft.com/office/drawing/2014/main" id="{A1183759-35D5-422F-BE0E-B456ECF8DCCF}"/>
                </a:ext>
              </a:extLst>
            </p:cNvPr>
            <p:cNvGraphicFramePr/>
            <p:nvPr/>
          </p:nvGraphicFramePr>
          <p:xfrm>
            <a:off x="9143265" y="2211462"/>
            <a:ext cx="2195383" cy="10621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5" name="Freeform: Shape 44">
              <a:extLst>
                <a:ext uri="{FF2B5EF4-FFF2-40B4-BE49-F238E27FC236}">
                  <a16:creationId xmlns:a16="http://schemas.microsoft.com/office/drawing/2014/main" id="{C4E8E692-FE7D-4B8E-919D-67546986BC4B}"/>
                </a:ext>
                <a:ext uri="{C183D7F6-B498-43B3-948B-1728B52AA6E4}">
                  <adec:decorative xmlns:adec="http://schemas.microsoft.com/office/drawing/2017/decorative" val="1"/>
                </a:ext>
              </a:extLst>
            </p:cNvPr>
            <p:cNvSpPr/>
            <p:nvPr/>
          </p:nvSpPr>
          <p:spPr>
            <a:xfrm rot="16200000">
              <a:off x="10760489" y="2014786"/>
              <a:ext cx="495361" cy="419783"/>
            </a:xfrm>
            <a:custGeom>
              <a:avLst/>
              <a:gdLst>
                <a:gd name="connsiteX0" fmla="*/ 0 w 581020"/>
                <a:gd name="connsiteY0" fmla="*/ 90021 h 450106"/>
                <a:gd name="connsiteX1" fmla="*/ 355967 w 581020"/>
                <a:gd name="connsiteY1" fmla="*/ 90021 h 450106"/>
                <a:gd name="connsiteX2" fmla="*/ 355967 w 581020"/>
                <a:gd name="connsiteY2" fmla="*/ 0 h 450106"/>
                <a:gd name="connsiteX3" fmla="*/ 581020 w 581020"/>
                <a:gd name="connsiteY3" fmla="*/ 225053 h 450106"/>
                <a:gd name="connsiteX4" fmla="*/ 355967 w 581020"/>
                <a:gd name="connsiteY4" fmla="*/ 450106 h 450106"/>
                <a:gd name="connsiteX5" fmla="*/ 355967 w 581020"/>
                <a:gd name="connsiteY5" fmla="*/ 360085 h 450106"/>
                <a:gd name="connsiteX6" fmla="*/ 0 w 581020"/>
                <a:gd name="connsiteY6" fmla="*/ 360085 h 450106"/>
                <a:gd name="connsiteX7" fmla="*/ 0 w 581020"/>
                <a:gd name="connsiteY7" fmla="*/ 90021 h 4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0" h="450106">
                  <a:moveTo>
                    <a:pt x="0" y="90021"/>
                  </a:moveTo>
                  <a:lnTo>
                    <a:pt x="355967" y="90021"/>
                  </a:lnTo>
                  <a:lnTo>
                    <a:pt x="355967" y="0"/>
                  </a:lnTo>
                  <a:lnTo>
                    <a:pt x="581020" y="225053"/>
                  </a:lnTo>
                  <a:lnTo>
                    <a:pt x="355967" y="450106"/>
                  </a:lnTo>
                  <a:lnTo>
                    <a:pt x="355967" y="360085"/>
                  </a:lnTo>
                  <a:lnTo>
                    <a:pt x="0" y="360085"/>
                  </a:lnTo>
                  <a:lnTo>
                    <a:pt x="0" y="9002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0021" rIns="135032" bIns="900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DC3E42EC-770B-CF7A-1270-FC61C6C1DDB0}"/>
                </a:ext>
              </a:extLst>
            </p:cNvPr>
            <p:cNvSpPr/>
            <p:nvPr/>
          </p:nvSpPr>
          <p:spPr>
            <a:xfrm>
              <a:off x="3365911" y="5051166"/>
              <a:ext cx="7994370" cy="931530"/>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 name="Freeform: Shape 9">
              <a:extLst>
                <a:ext uri="{FF2B5EF4-FFF2-40B4-BE49-F238E27FC236}">
                  <a16:creationId xmlns:a16="http://schemas.microsoft.com/office/drawing/2014/main" id="{57A5703C-5734-659E-70AA-F7CB534FDD3C}"/>
                </a:ext>
              </a:extLst>
            </p:cNvPr>
            <p:cNvSpPr/>
            <p:nvPr/>
          </p:nvSpPr>
          <p:spPr>
            <a:xfrm>
              <a:off x="3369887"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Report 18.1</a:t>
              </a:r>
            </a:p>
          </p:txBody>
        </p:sp>
        <p:sp>
          <p:nvSpPr>
            <p:cNvPr id="11" name="Freeform: Shape 10">
              <a:extLst>
                <a:ext uri="{FF2B5EF4-FFF2-40B4-BE49-F238E27FC236}">
                  <a16:creationId xmlns:a16="http://schemas.microsoft.com/office/drawing/2014/main" id="{BBC9700A-5305-02A1-D302-6A8E44BFEC28}"/>
                </a:ext>
              </a:extLst>
            </p:cNvPr>
            <p:cNvSpPr/>
            <p:nvPr/>
          </p:nvSpPr>
          <p:spPr>
            <a:xfrm>
              <a:off x="3599870" y="5257375"/>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7"/>
                </a:rPr>
                <a:t>Work-Based Learning -Count</a:t>
              </a: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13" name="Freeform: Shape 12">
              <a:extLst>
                <a:ext uri="{FF2B5EF4-FFF2-40B4-BE49-F238E27FC236}">
                  <a16:creationId xmlns:a16="http://schemas.microsoft.com/office/drawing/2014/main" id="{530C8BB2-8BE5-CEFF-2909-F417DA52EA4C}"/>
                </a:ext>
              </a:extLst>
            </p:cNvPr>
            <p:cNvSpPr/>
            <p:nvPr/>
          </p:nvSpPr>
          <p:spPr>
            <a:xfrm>
              <a:off x="6274019"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CFCFC"/>
                  </a:solidFill>
                  <a:effectLst/>
                  <a:uLnTx/>
                  <a:uFillTx/>
                  <a:latin typeface="Tahoma"/>
                  <a:ea typeface="+mn-ea"/>
                  <a:cs typeface="+mn-cs"/>
                </a:rPr>
                <a:t>Report 18.2</a:t>
              </a:r>
            </a:p>
          </p:txBody>
        </p:sp>
        <p:sp>
          <p:nvSpPr>
            <p:cNvPr id="14" name="Freeform: Shape 13">
              <a:extLst>
                <a:ext uri="{FF2B5EF4-FFF2-40B4-BE49-F238E27FC236}">
                  <a16:creationId xmlns:a16="http://schemas.microsoft.com/office/drawing/2014/main" id="{4206248F-9AA2-6238-30D7-49675FC2BD62}"/>
                </a:ext>
              </a:extLst>
            </p:cNvPr>
            <p:cNvSpPr/>
            <p:nvPr/>
          </p:nvSpPr>
          <p:spPr>
            <a:xfrm>
              <a:off x="6649313" y="5286469"/>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fr-FR"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8"/>
                </a:rPr>
                <a:t>Work-Based Learning – </a:t>
              </a: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8"/>
                </a:rPr>
                <a:t>Student</a:t>
              </a:r>
              <a:r>
                <a:rPr kumimoji="0" lang="fr-FR"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8"/>
                </a:rPr>
                <a:t> List</a:t>
              </a: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DD18F7A6-5E2D-B31B-DF4B-EA746CD07578}"/>
                </a:ext>
              </a:extLst>
            </p:cNvPr>
            <p:cNvGrpSpPr/>
            <p:nvPr/>
          </p:nvGrpSpPr>
          <p:grpSpPr>
            <a:xfrm>
              <a:off x="874894" y="3398765"/>
              <a:ext cx="1074720" cy="2349720"/>
              <a:chOff x="191932" y="3710445"/>
              <a:chExt cx="1074720" cy="2349720"/>
            </a:xfrm>
          </p:grpSpPr>
          <p:sp>
            <p:nvSpPr>
              <p:cNvPr id="16" name="Rectangle: Rounded Corners 15">
                <a:extLst>
                  <a:ext uri="{FF2B5EF4-FFF2-40B4-BE49-F238E27FC236}">
                    <a16:creationId xmlns:a16="http://schemas.microsoft.com/office/drawing/2014/main" id="{80FE42B0-2044-4D4A-3940-5214DDC823A1}"/>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8" name="AutoShape 2">
                <a:extLst>
                  <a:ext uri="{FF2B5EF4-FFF2-40B4-BE49-F238E27FC236}">
                    <a16:creationId xmlns:a16="http://schemas.microsoft.com/office/drawing/2014/main" id="{CF181443-136E-43CE-E604-9C0AE8F2F3E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rPr>
                  <a:t>Legend</a:t>
                </a:r>
                <a:endParaRPr kumimoji="0" lang="en-US" sz="11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endParaRPr>
              </a:p>
            </p:txBody>
          </p:sp>
          <p:graphicFrame>
            <p:nvGraphicFramePr>
              <p:cNvPr id="19" name="Diagram 18">
                <a:extLst>
                  <a:ext uri="{FF2B5EF4-FFF2-40B4-BE49-F238E27FC236}">
                    <a16:creationId xmlns:a16="http://schemas.microsoft.com/office/drawing/2014/main" id="{218852A6-469B-5BD8-26EE-048C417699EE}"/>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grpSp>
          <p:nvGrpSpPr>
            <p:cNvPr id="21" name="Group 20">
              <a:extLst>
                <a:ext uri="{FF2B5EF4-FFF2-40B4-BE49-F238E27FC236}">
                  <a16:creationId xmlns:a16="http://schemas.microsoft.com/office/drawing/2014/main" id="{049E023E-5B11-A1FC-CB84-17BF6A5204DA}"/>
                </a:ext>
              </a:extLst>
            </p:cNvPr>
            <p:cNvGrpSpPr/>
            <p:nvPr/>
          </p:nvGrpSpPr>
          <p:grpSpPr>
            <a:xfrm>
              <a:off x="5236512" y="2449548"/>
              <a:ext cx="690756" cy="376924"/>
              <a:chOff x="1918692" y="18493"/>
              <a:chExt cx="690756" cy="376924"/>
            </a:xfrm>
          </p:grpSpPr>
          <p:sp>
            <p:nvSpPr>
              <p:cNvPr id="22" name="Arrow: Right 21">
                <a:extLst>
                  <a:ext uri="{FF2B5EF4-FFF2-40B4-BE49-F238E27FC236}">
                    <a16:creationId xmlns:a16="http://schemas.microsoft.com/office/drawing/2014/main" id="{C53B2C07-660A-D423-337F-06CB8A1AEE5C}"/>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3" name="Arrow: Right 4">
                <a:extLst>
                  <a:ext uri="{FF2B5EF4-FFF2-40B4-BE49-F238E27FC236}">
                    <a16:creationId xmlns:a16="http://schemas.microsoft.com/office/drawing/2014/main" id="{4EB0665F-1E4F-0554-F435-DDE373BE0A16}"/>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Tahoma"/>
                  <a:ea typeface="+mn-ea"/>
                  <a:cs typeface="+mn-cs"/>
                </a:endParaRPr>
              </a:p>
            </p:txBody>
          </p:sp>
        </p:grpSp>
        <p:grpSp>
          <p:nvGrpSpPr>
            <p:cNvPr id="24" name="Group 23">
              <a:extLst>
                <a:ext uri="{FF2B5EF4-FFF2-40B4-BE49-F238E27FC236}">
                  <a16:creationId xmlns:a16="http://schemas.microsoft.com/office/drawing/2014/main" id="{1394AD61-232D-1B9B-25AD-BCA47BE06BEE}"/>
                </a:ext>
              </a:extLst>
            </p:cNvPr>
            <p:cNvGrpSpPr/>
            <p:nvPr/>
          </p:nvGrpSpPr>
          <p:grpSpPr>
            <a:xfrm>
              <a:off x="5229431" y="3723598"/>
              <a:ext cx="690756" cy="376924"/>
              <a:chOff x="1918692" y="18493"/>
              <a:chExt cx="690756" cy="376924"/>
            </a:xfrm>
          </p:grpSpPr>
          <p:sp>
            <p:nvSpPr>
              <p:cNvPr id="25" name="Arrow: Right 24">
                <a:extLst>
                  <a:ext uri="{FF2B5EF4-FFF2-40B4-BE49-F238E27FC236}">
                    <a16:creationId xmlns:a16="http://schemas.microsoft.com/office/drawing/2014/main" id="{78379631-3299-B8AB-6A6D-EA208F8FD215}"/>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Arrow: Right 4">
                <a:extLst>
                  <a:ext uri="{FF2B5EF4-FFF2-40B4-BE49-F238E27FC236}">
                    <a16:creationId xmlns:a16="http://schemas.microsoft.com/office/drawing/2014/main" id="{E4500003-2A4A-6982-931C-94EFFDE4A79B}"/>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Tahoma"/>
                  <a:ea typeface="+mn-ea"/>
                  <a:cs typeface="+mn-cs"/>
                </a:endParaRPr>
              </a:p>
            </p:txBody>
          </p:sp>
        </p:grpSp>
        <p:grpSp>
          <p:nvGrpSpPr>
            <p:cNvPr id="27" name="Group 26">
              <a:extLst>
                <a:ext uri="{FF2B5EF4-FFF2-40B4-BE49-F238E27FC236}">
                  <a16:creationId xmlns:a16="http://schemas.microsoft.com/office/drawing/2014/main" id="{A164A856-F042-0B25-935D-25FF6DEA5EF9}"/>
                </a:ext>
              </a:extLst>
            </p:cNvPr>
            <p:cNvGrpSpPr/>
            <p:nvPr/>
          </p:nvGrpSpPr>
          <p:grpSpPr>
            <a:xfrm>
              <a:off x="5228720" y="4936772"/>
              <a:ext cx="690756" cy="376924"/>
              <a:chOff x="1918692" y="18493"/>
              <a:chExt cx="690756" cy="376924"/>
            </a:xfrm>
          </p:grpSpPr>
          <p:sp>
            <p:nvSpPr>
              <p:cNvPr id="28" name="Arrow: Right 27">
                <a:extLst>
                  <a:ext uri="{FF2B5EF4-FFF2-40B4-BE49-F238E27FC236}">
                    <a16:creationId xmlns:a16="http://schemas.microsoft.com/office/drawing/2014/main" id="{DBAA97AD-79B1-A977-BBBA-81A40DAE348D}"/>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9" name="Arrow: Right 4">
                <a:extLst>
                  <a:ext uri="{FF2B5EF4-FFF2-40B4-BE49-F238E27FC236}">
                    <a16:creationId xmlns:a16="http://schemas.microsoft.com/office/drawing/2014/main" id="{E0EB3D07-22A6-BDE2-1994-E91069A782DD}"/>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Tahoma"/>
                  <a:ea typeface="+mn-ea"/>
                  <a:cs typeface="+mn-cs"/>
                </a:endParaRPr>
              </a:p>
            </p:txBody>
          </p:sp>
        </p:grpSp>
      </p:grpSp>
      <p:sp>
        <p:nvSpPr>
          <p:cNvPr id="5" name="Footer Placeholder 4">
            <a:extLst>
              <a:ext uri="{FF2B5EF4-FFF2-40B4-BE49-F238E27FC236}">
                <a16:creationId xmlns:a16="http://schemas.microsoft.com/office/drawing/2014/main" id="{70C1425F-3218-D57C-5215-0D1B948300A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B4D7CC4D-1804-6FDC-E23C-71733757C2FD}"/>
              </a:ext>
            </a:extLst>
          </p:cNvPr>
          <p:cNvSpPr>
            <a:spLocks noGrp="1"/>
          </p:cNvSpPr>
          <p:nvPr>
            <p:ph type="sldNum" sz="quarter" idx="11"/>
          </p:nvPr>
        </p:nvSpPr>
        <p:spPr/>
        <p:txBody>
          <a:bodyPr/>
          <a:lstStyle/>
          <a:p>
            <a:fld id="{4B73C415-D670-4716-A5EC-CC4D52CA2BAC}" type="slidenum">
              <a:rPr lang="en-US" noProof="0" smtClean="0"/>
              <a:pPr/>
              <a:t>17</a:t>
            </a:fld>
            <a:endParaRPr lang="en-US" noProof="0" dirty="0"/>
          </a:p>
        </p:txBody>
      </p:sp>
    </p:spTree>
    <p:extLst>
      <p:ext uri="{BB962C8B-B14F-4D97-AF65-F5344CB8AC3E}">
        <p14:creationId xmlns:p14="http://schemas.microsoft.com/office/powerpoint/2010/main" val="3241079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9C2D5D-36CF-565F-B484-607463848851}"/>
              </a:ext>
            </a:extLst>
          </p:cNvPr>
          <p:cNvSpPr>
            <a:spLocks noGrp="1"/>
          </p:cNvSpPr>
          <p:nvPr>
            <p:ph type="title"/>
          </p:nvPr>
        </p:nvSpPr>
        <p:spPr>
          <a:xfrm>
            <a:off x="1005085" y="567764"/>
            <a:ext cx="11340000" cy="432000"/>
          </a:xfrm>
        </p:spPr>
        <p:txBody>
          <a:bodyPr/>
          <a:lstStyle/>
          <a:p>
            <a:r>
              <a:rPr lang="en-US" dirty="0"/>
              <a:t>Identify Completers or Misaligned Pathways</a:t>
            </a:r>
          </a:p>
        </p:txBody>
      </p:sp>
      <p:sp>
        <p:nvSpPr>
          <p:cNvPr id="5" name="Content Placeholder 4">
            <a:extLst>
              <a:ext uri="{FF2B5EF4-FFF2-40B4-BE49-F238E27FC236}">
                <a16:creationId xmlns:a16="http://schemas.microsoft.com/office/drawing/2014/main" id="{BF9D0DEA-D816-5B36-FEBD-110D99AB7668}"/>
              </a:ext>
            </a:extLst>
          </p:cNvPr>
          <p:cNvSpPr>
            <a:spLocks noGrp="1"/>
          </p:cNvSpPr>
          <p:nvPr>
            <p:ph idx="1"/>
          </p:nvPr>
        </p:nvSpPr>
        <p:spPr>
          <a:xfrm>
            <a:off x="1830233" y="1375802"/>
            <a:ext cx="8531527" cy="412431"/>
          </a:xfrm>
        </p:spPr>
        <p:txBody>
          <a:bodyPr/>
          <a:lstStyle/>
          <a:p>
            <a:pPr marL="0" indent="0">
              <a:buNone/>
            </a:pPr>
            <a:r>
              <a:rPr lang="en-US" dirty="0"/>
              <a:t>Submit  SCSC and SCTE files to estimate completer counts prior to EOY </a:t>
            </a:r>
          </a:p>
        </p:txBody>
      </p:sp>
      <p:sp>
        <p:nvSpPr>
          <p:cNvPr id="3" name="Slide Number Placeholder 2">
            <a:extLst>
              <a:ext uri="{FF2B5EF4-FFF2-40B4-BE49-F238E27FC236}">
                <a16:creationId xmlns:a16="http://schemas.microsoft.com/office/drawing/2014/main" id="{4C04FAC6-4616-BC2A-9BD9-A0F1E4C09A6E}"/>
              </a:ext>
            </a:extLst>
          </p:cNvPr>
          <p:cNvSpPr>
            <a:spLocks noGrp="1"/>
          </p:cNvSpPr>
          <p:nvPr>
            <p:ph type="sldNum" sz="quarter" idx="11"/>
          </p:nvPr>
        </p:nvSpPr>
        <p:spPr/>
        <p:txBody>
          <a:bodyPr/>
          <a:lstStyle/>
          <a:p>
            <a:fld id="{4B73C415-D670-4716-A5EC-CC4D52CA2BAC}" type="slidenum">
              <a:rPr lang="en-US" noProof="0" smtClean="0"/>
              <a:pPr/>
              <a:t>18</a:t>
            </a:fld>
            <a:endParaRPr lang="en-US" noProof="0" dirty="0"/>
          </a:p>
        </p:txBody>
      </p:sp>
      <p:pic>
        <p:nvPicPr>
          <p:cNvPr id="2050" name="Picture 2" descr="SCreen Shot of the CALPADS User Manual">
            <a:extLst>
              <a:ext uri="{FF2B5EF4-FFF2-40B4-BE49-F238E27FC236}">
                <a16:creationId xmlns:a16="http://schemas.microsoft.com/office/drawing/2014/main" id="{FA528222-D7A1-FCAA-23E1-3ACD3F82A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85" y="1768136"/>
            <a:ext cx="10181825" cy="389773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E848480B-AF46-63D1-B10B-B2733F25208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05757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09E5DBA-9D4A-1760-D472-E8EC27EDBF64}"/>
              </a:ext>
            </a:extLst>
          </p:cNvPr>
          <p:cNvSpPr txBox="1"/>
          <p:nvPr/>
        </p:nvSpPr>
        <p:spPr>
          <a:xfrm>
            <a:off x="266409" y="4576412"/>
            <a:ext cx="5218200" cy="1785104"/>
          </a:xfrm>
          <a:prstGeom prst="rect">
            <a:avLst/>
          </a:prstGeom>
          <a:noFill/>
        </p:spPr>
        <p:txBody>
          <a:bodyPr wrap="square" rtlCol="0">
            <a:spAutoFit/>
          </a:bodyPr>
          <a:lstStyle/>
          <a:p>
            <a:r>
              <a:rPr lang="en-US" sz="2000" dirty="0"/>
              <a:t>Other Information</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3"/>
              </a:rPr>
              <a:t>CALPADS Update Flash #229</a:t>
            </a:r>
            <a:r>
              <a:rPr lang="en-US" b="0" i="0" u="sng" dirty="0">
                <a:solidFill>
                  <a:srgbClr val="CC9933"/>
                </a:solidFill>
                <a:effectLst/>
                <a:latin typeface="Helvetica Neue"/>
              </a:rPr>
              <a:t> </a:t>
            </a:r>
            <a:r>
              <a:rPr lang="en-US" b="0" i="0" dirty="0">
                <a:effectLst/>
                <a:latin typeface="Helvetica Neue"/>
              </a:rPr>
              <a:t>(WBLR)</a:t>
            </a:r>
          </a:p>
          <a:p>
            <a:pPr marL="285750" indent="-285750">
              <a:buClr>
                <a:schemeClr val="tx1"/>
              </a:buClr>
              <a:buFont typeface="Arial" panose="020B0604020202020204" pitchFamily="34" charset="0"/>
              <a:buChar char="•"/>
            </a:pPr>
            <a:r>
              <a:rPr lang="en-US" u="sng" dirty="0">
                <a:solidFill>
                  <a:srgbClr val="CC9933"/>
                </a:solidFill>
                <a:latin typeface="Helvetica Neue"/>
                <a:hlinkClick r:id="rId4"/>
              </a:rPr>
              <a:t>SCTE FAQ</a:t>
            </a:r>
            <a:endParaRPr lang="en-US" u="sng" dirty="0">
              <a:solidFill>
                <a:srgbClr val="CC9933"/>
              </a:solidFill>
              <a:latin typeface="Helvetica Neue"/>
            </a:endParaRP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5"/>
              </a:rPr>
              <a:t>CTE FAQ</a:t>
            </a:r>
            <a:endParaRPr lang="en-US" b="0" i="0" u="sng" dirty="0">
              <a:solidFill>
                <a:srgbClr val="CC9933"/>
              </a:solidFill>
              <a:effectLst/>
              <a:latin typeface="Helvetica Neue"/>
            </a:endParaRPr>
          </a:p>
          <a:p>
            <a:pPr marL="285750" indent="-285750">
              <a:buClr>
                <a:schemeClr val="tx1"/>
              </a:buClr>
              <a:buFont typeface="Arial" panose="020B0604020202020204" pitchFamily="34" charset="0"/>
              <a:buChar char="•"/>
            </a:pPr>
            <a:r>
              <a:rPr lang="en-US" u="sng" dirty="0">
                <a:solidFill>
                  <a:srgbClr val="CC9933"/>
                </a:solidFill>
                <a:latin typeface="Helvetica Neue"/>
                <a:hlinkClick r:id="rId6"/>
              </a:rPr>
              <a:t>Course Completion FAQ</a:t>
            </a:r>
            <a:endParaRPr lang="en-US" u="sng" dirty="0">
              <a:solidFill>
                <a:srgbClr val="CC9933"/>
              </a:solidFill>
              <a:latin typeface="Helvetica Neue"/>
            </a:endParaRPr>
          </a:p>
          <a:p>
            <a:endParaRPr lang="en-US" dirty="0"/>
          </a:p>
        </p:txBody>
      </p:sp>
      <p:sp>
        <p:nvSpPr>
          <p:cNvPr id="13" name="TextBox 12">
            <a:extLst>
              <a:ext uri="{FF2B5EF4-FFF2-40B4-BE49-F238E27FC236}">
                <a16:creationId xmlns:a16="http://schemas.microsoft.com/office/drawing/2014/main" id="{51C00146-4474-4E3C-03EC-00359672499C}"/>
              </a:ext>
            </a:extLst>
          </p:cNvPr>
          <p:cNvSpPr txBox="1"/>
          <p:nvPr/>
        </p:nvSpPr>
        <p:spPr>
          <a:xfrm>
            <a:off x="305608" y="3821032"/>
            <a:ext cx="4704777" cy="1323439"/>
          </a:xfrm>
          <a:prstGeom prst="rect">
            <a:avLst/>
          </a:prstGeom>
          <a:noFill/>
        </p:spPr>
        <p:txBody>
          <a:bodyPr wrap="square" rtlCol="0">
            <a:spAutoFit/>
          </a:bodyPr>
          <a:lstStyle/>
          <a:p>
            <a:r>
              <a:rPr lang="en-US" sz="2000" dirty="0"/>
              <a:t>CSIS YouTube Training Channel</a:t>
            </a:r>
          </a:p>
          <a:p>
            <a:pPr marL="342900" indent="-342900">
              <a:buFont typeface="Arial" panose="020B0604020202020204" pitchFamily="34" charset="0"/>
              <a:buChar char="•"/>
            </a:pPr>
            <a:r>
              <a:rPr lang="en-US" sz="2000" b="0" i="0" dirty="0">
                <a:effectLst/>
                <a:latin typeface="Roboto" panose="02000000000000000000" pitchFamily="2" charset="0"/>
                <a:hlinkClick r:id="rId7"/>
              </a:rPr>
              <a:t>End of Year (EOY) Trainings</a:t>
            </a:r>
            <a:endParaRPr lang="en-US" sz="2000" b="0" i="0" dirty="0">
              <a:effectLst/>
              <a:latin typeface="Roboto" panose="02000000000000000000" pitchFamily="2" charset="0"/>
            </a:endParaRPr>
          </a:p>
          <a:p>
            <a:endParaRPr lang="en-US" sz="2000" dirty="0"/>
          </a:p>
          <a:p>
            <a:endParaRPr lang="en-US" sz="2000" dirty="0"/>
          </a:p>
        </p:txBody>
      </p:sp>
      <p:sp>
        <p:nvSpPr>
          <p:cNvPr id="15" name="TextBox 14">
            <a:extLst>
              <a:ext uri="{FF2B5EF4-FFF2-40B4-BE49-F238E27FC236}">
                <a16:creationId xmlns:a16="http://schemas.microsoft.com/office/drawing/2014/main" id="{6A561098-200C-9985-1863-2F052D6C6C2C}"/>
              </a:ext>
            </a:extLst>
          </p:cNvPr>
          <p:cNvSpPr txBox="1"/>
          <p:nvPr/>
        </p:nvSpPr>
        <p:spPr>
          <a:xfrm>
            <a:off x="305609" y="1865325"/>
            <a:ext cx="5218200" cy="2062103"/>
          </a:xfrm>
          <a:prstGeom prst="rect">
            <a:avLst/>
          </a:prstGeom>
          <a:noFill/>
        </p:spPr>
        <p:txBody>
          <a:bodyPr wrap="square" rtlCol="0">
            <a:spAutoFit/>
          </a:bodyPr>
          <a:lstStyle/>
          <a:p>
            <a:r>
              <a:rPr lang="en-US" sz="2000" dirty="0"/>
              <a:t>CALPADS User Manual</a:t>
            </a:r>
          </a:p>
          <a:p>
            <a:pPr marL="285750" indent="-285750">
              <a:buFont typeface="Arial" panose="020B0604020202020204" pitchFamily="34" charset="0"/>
              <a:buChar char="•"/>
            </a:pPr>
            <a:r>
              <a:rPr lang="en-US" dirty="0">
                <a:hlinkClick r:id="rId8"/>
              </a:rPr>
              <a:t>EOY Road Map</a:t>
            </a:r>
            <a:endParaRPr lang="en-US" dirty="0"/>
          </a:p>
          <a:p>
            <a:pPr marL="285750" indent="-285750">
              <a:buFont typeface="Arial" panose="020B0604020202020204" pitchFamily="34" charset="0"/>
              <a:buChar char="•"/>
            </a:pPr>
            <a:r>
              <a:rPr lang="en-US" dirty="0">
                <a:hlinkClick r:id="rId9"/>
              </a:rPr>
              <a:t>Staff Demographics</a:t>
            </a:r>
            <a:endParaRPr lang="en-US" dirty="0"/>
          </a:p>
          <a:p>
            <a:pPr marL="285750" indent="-285750">
              <a:buFont typeface="Arial" panose="020B0604020202020204" pitchFamily="34" charset="0"/>
              <a:buChar char="•"/>
            </a:pPr>
            <a:r>
              <a:rPr lang="en-US" dirty="0">
                <a:hlinkClick r:id="rId10"/>
              </a:rPr>
              <a:t>Student Course Section</a:t>
            </a:r>
            <a:endParaRPr lang="en-US" dirty="0"/>
          </a:p>
          <a:p>
            <a:pPr marL="285750" indent="-285750">
              <a:buFont typeface="Arial" panose="020B0604020202020204" pitchFamily="34" charset="0"/>
              <a:buChar char="•"/>
            </a:pPr>
            <a:r>
              <a:rPr lang="en-US" dirty="0">
                <a:hlinkClick r:id="rId11"/>
              </a:rPr>
              <a:t>Student Career Technical Education</a:t>
            </a:r>
            <a:endParaRPr lang="en-US" dirty="0"/>
          </a:p>
          <a:p>
            <a:pPr marL="285750" indent="-285750">
              <a:buFont typeface="Arial" panose="020B0604020202020204" pitchFamily="34" charset="0"/>
              <a:buChar char="•"/>
            </a:pPr>
            <a:r>
              <a:rPr lang="en-US" dirty="0">
                <a:hlinkClick r:id="rId12"/>
              </a:rPr>
              <a:t>Work-based Learning</a:t>
            </a:r>
            <a:endParaRPr lang="en-US" dirty="0"/>
          </a:p>
          <a:p>
            <a:endParaRPr lang="en-US" dirty="0"/>
          </a:p>
        </p:txBody>
      </p:sp>
      <p:sp>
        <p:nvSpPr>
          <p:cNvPr id="17" name="Slide Number Placeholder 2">
            <a:extLst>
              <a:ext uri="{FF2B5EF4-FFF2-40B4-BE49-F238E27FC236}">
                <a16:creationId xmlns:a16="http://schemas.microsoft.com/office/drawing/2014/main" id="{3E0B9E25-2BCA-2398-74D3-DE03D5847348}"/>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19</a:t>
            </a:fld>
            <a:endParaRPr lang="en-US" noProof="0" dirty="0"/>
          </a:p>
        </p:txBody>
      </p:sp>
      <p:pic>
        <p:nvPicPr>
          <p:cNvPr id="24" name="Picture 2" descr="Thought For the Day: Before Anything Else, Preparation Is the Key To  Success | ALOHA PROMISES FOREVER">
            <a:extLst>
              <a:ext uri="{FF2B5EF4-FFF2-40B4-BE49-F238E27FC236}">
                <a16:creationId xmlns:a16="http://schemas.microsoft.com/office/drawing/2014/main" id="{B21E6ED2-EBC1-95E6-903D-F6BC686443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0386" y="0"/>
            <a:ext cx="7181613" cy="6361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46633B-F09E-3738-8A85-5B9928B68A1C}"/>
              </a:ext>
            </a:extLst>
          </p:cNvPr>
          <p:cNvSpPr>
            <a:spLocks noGrp="1"/>
          </p:cNvSpPr>
          <p:nvPr>
            <p:ph type="title"/>
          </p:nvPr>
        </p:nvSpPr>
        <p:spPr>
          <a:xfrm>
            <a:off x="432000" y="284663"/>
            <a:ext cx="11340000" cy="432000"/>
          </a:xfrm>
        </p:spPr>
        <p:txBody>
          <a:bodyPr/>
          <a:lstStyle/>
          <a:p>
            <a:pPr marL="0" marR="0" lvl="0" indent="0" defTabSz="914400" rtl="0" eaLnBrk="1" fontAlgn="auto" latinLnBrk="0" hangingPunct="1">
              <a:lnSpc>
                <a:spcPct val="90000"/>
              </a:lnSpc>
              <a:spcBef>
                <a:spcPct val="0"/>
              </a:spcBef>
              <a:spcAft>
                <a:spcPts val="0"/>
              </a:spcAft>
              <a:tabLst/>
              <a:defRPr/>
            </a:pPr>
            <a:r>
              <a:rPr kumimoji="0" lang="en-US" sz="3200" b="0" i="0" u="none" strike="noStrike" kern="1200" cap="none" spc="0" normalizeH="0" baseline="0" noProof="0" dirty="0">
                <a:ln>
                  <a:noFill/>
                </a:ln>
                <a:effectLst/>
                <a:uLnTx/>
                <a:uFillTx/>
                <a:latin typeface="Arial Black"/>
                <a:ea typeface="+mj-ea"/>
                <a:cs typeface="+mj-cs"/>
              </a:rPr>
              <a:t>Available </a:t>
            </a:r>
            <a:br>
              <a:rPr kumimoji="0" lang="en-US" sz="3200" b="0" i="0" u="none" strike="noStrike" kern="1200" cap="none" spc="0" normalizeH="0" baseline="0" noProof="0" dirty="0">
                <a:ln>
                  <a:noFill/>
                </a:ln>
                <a:effectLst/>
                <a:uLnTx/>
                <a:uFillTx/>
                <a:latin typeface="Arial Black"/>
                <a:ea typeface="+mj-ea"/>
                <a:cs typeface="+mj-cs"/>
              </a:rPr>
            </a:br>
            <a:r>
              <a:rPr kumimoji="0" lang="en-US" sz="3200" b="0" i="0" u="none" strike="noStrike" kern="1200" cap="none" spc="0" normalizeH="0" baseline="0" noProof="0" dirty="0">
                <a:ln>
                  <a:noFill/>
                </a:ln>
                <a:effectLst/>
                <a:uLnTx/>
                <a:uFillTx/>
                <a:latin typeface="Arial Black"/>
                <a:ea typeface="+mj-ea"/>
                <a:cs typeface="+mj-cs"/>
              </a:rPr>
              <a:t>EOY 1 Training</a:t>
            </a:r>
            <a:br>
              <a:rPr kumimoji="0" lang="en-US" sz="3200" b="0" i="0" u="none" strike="noStrike" kern="1200" cap="none" spc="0" normalizeH="0" baseline="0" noProof="0" dirty="0">
                <a:ln>
                  <a:noFill/>
                </a:ln>
                <a:solidFill>
                  <a:sysClr val="windowText" lastClr="000000"/>
                </a:solidFill>
                <a:effectLst/>
                <a:uLnTx/>
                <a:uFillTx/>
                <a:latin typeface="Arial Black"/>
                <a:ea typeface="+mj-ea"/>
                <a:cs typeface="+mj-cs"/>
              </a:rPr>
            </a:br>
            <a:endParaRPr lang="en-US" dirty="0"/>
          </a:p>
        </p:txBody>
      </p:sp>
      <p:sp>
        <p:nvSpPr>
          <p:cNvPr id="3" name="Footer Placeholder 2">
            <a:extLst>
              <a:ext uri="{FF2B5EF4-FFF2-40B4-BE49-F238E27FC236}">
                <a16:creationId xmlns:a16="http://schemas.microsoft.com/office/drawing/2014/main" id="{AEDBE62A-08D4-2982-DB9C-3C6478A06D36}"/>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26739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613992" y="446024"/>
            <a:ext cx="11340000" cy="432000"/>
          </a:xfrm>
        </p:spPr>
        <p:txBody>
          <a:bodyPr/>
          <a:lstStyle/>
          <a:p>
            <a:r>
              <a:rPr lang="en-US" dirty="0"/>
              <a:t>Objective</a:t>
            </a:r>
          </a:p>
        </p:txBody>
      </p:sp>
      <p:pic>
        <p:nvPicPr>
          <p:cNvPr id="17" name="Picture Placeholder 16" descr="Picture of a Calendar">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rcRect/>
          <a:stretch/>
        </p:blipFill>
        <p:spPr>
          <a:xfrm>
            <a:off x="770097" y="1366939"/>
            <a:ext cx="1979613" cy="1974067"/>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770097" y="3600461"/>
            <a:ext cx="1980000" cy="360000"/>
          </a:xfrm>
        </p:spPr>
        <p:txBody>
          <a:bodyPr/>
          <a:lstStyle/>
          <a:p>
            <a:r>
              <a:rPr lang="en-US" b="1" dirty="0"/>
              <a:t>Identify </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949710" y="4113263"/>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703220" y="4222044"/>
            <a:ext cx="2113365" cy="914425"/>
          </a:xfrm>
        </p:spPr>
        <p:txBody>
          <a:bodyPr/>
          <a:lstStyle/>
          <a:p>
            <a:r>
              <a:rPr lang="en-US" sz="1600" dirty="0"/>
              <a:t>the key dates, milestones and timeline of the End of Year Submissions</a:t>
            </a:r>
          </a:p>
          <a:p>
            <a:r>
              <a:rPr lang="en-US" sz="1600" b="1" dirty="0"/>
              <a:t>Project Management</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3622254" y="1363518"/>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3622254" y="3599812"/>
            <a:ext cx="1980000" cy="360000"/>
          </a:xfrm>
        </p:spPr>
        <p:txBody>
          <a:bodyPr/>
          <a:lstStyle/>
          <a:p>
            <a:r>
              <a:rPr lang="en-US" b="1" dirty="0"/>
              <a:t>Submit</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712254" y="411261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3356811" y="4234212"/>
            <a:ext cx="2338042" cy="1743206"/>
          </a:xfrm>
        </p:spPr>
        <p:txBody>
          <a:bodyPr/>
          <a:lstStyle/>
          <a:p>
            <a:r>
              <a:rPr lang="en-US" sz="1600" dirty="0"/>
              <a:t>data in advance of the data collection window through an understanding of operational keys and processing methods </a:t>
            </a:r>
          </a:p>
          <a:p>
            <a:r>
              <a:rPr lang="en-US" sz="1600" b="1" dirty="0"/>
              <a:t>Manage &amp; Maintain Data</a:t>
            </a:r>
          </a:p>
        </p:txBody>
      </p:sp>
      <p:pic>
        <p:nvPicPr>
          <p:cNvPr id="43" name="Picture Placeholder 42" descr="Picture of files">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a:stretch/>
        </p:blipFill>
        <p:spPr>
          <a:xfrm>
            <a:off x="6497535" y="1352144"/>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497148" y="3587645"/>
            <a:ext cx="1980000" cy="360000"/>
          </a:xfrm>
        </p:spPr>
        <p:txBody>
          <a:bodyPr/>
          <a:lstStyle/>
          <a:p>
            <a:r>
              <a:rPr lang="en-US" b="1" dirty="0"/>
              <a:t>Provide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587148" y="4100447"/>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6363783" y="4222044"/>
            <a:ext cx="2338042" cy="1876303"/>
          </a:xfrm>
        </p:spPr>
        <p:txBody>
          <a:bodyPr/>
          <a:lstStyle/>
          <a:p>
            <a:r>
              <a:rPr lang="en-US" sz="1600" dirty="0"/>
              <a:t>information using report data early in the submission window to encourage investment and cooperation during the EOY Data collection</a:t>
            </a:r>
          </a:p>
          <a:p>
            <a:r>
              <a:rPr lang="en-US" sz="1600" b="1" dirty="0"/>
              <a:t>Coalition Building</a:t>
            </a:r>
          </a:p>
        </p:txBody>
      </p:sp>
      <p:pic>
        <p:nvPicPr>
          <p:cNvPr id="71" name="Picture Placeholder 70" descr="Picture of three people in an office collaborating">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a:stretch/>
        </p:blipFill>
        <p:spPr>
          <a:xfrm>
            <a:off x="9372817" y="1335378"/>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9372817" y="3513965"/>
            <a:ext cx="1980000" cy="360000"/>
          </a:xfrm>
        </p:spPr>
        <p:txBody>
          <a:bodyPr/>
          <a:lstStyle/>
          <a:p>
            <a:r>
              <a:rPr lang="en-US" b="1" dirty="0"/>
              <a:t>Take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9239452" y="4148364"/>
            <a:ext cx="2249328" cy="1510341"/>
          </a:xfrm>
        </p:spPr>
        <p:txBody>
          <a:bodyPr/>
          <a:lstStyle/>
          <a:p>
            <a:r>
              <a:rPr lang="en-US" sz="1600" dirty="0"/>
              <a:t>advantage of the training resources to educate staff of requirements and functionality</a:t>
            </a:r>
          </a:p>
          <a:p>
            <a:r>
              <a:rPr lang="en-US" sz="1600" b="1" dirty="0"/>
              <a:t>Critical Thinking</a:t>
            </a:r>
          </a:p>
        </p:txBody>
      </p:sp>
      <p:sp>
        <p:nvSpPr>
          <p:cNvPr id="13" name="Slide Number Placeholder 12">
            <a:extLst>
              <a:ext uri="{FF2B5EF4-FFF2-40B4-BE49-F238E27FC236}">
                <a16:creationId xmlns:a16="http://schemas.microsoft.com/office/drawing/2014/main" id="{C058C036-634A-44CB-BBE3-FBFCC266682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9462817" y="4026767"/>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AE384FE-26BA-3BF5-D7AA-F4C2AAF2A8EB}"/>
              </a:ext>
            </a:extLst>
          </p:cNvPr>
          <p:cNvSpPr>
            <a:spLocks noGrp="1"/>
          </p:cNvSpPr>
          <p:nvPr>
            <p:ph type="ftr" sz="quarter" idx="10"/>
          </p:nvPr>
        </p:nvSpPr>
        <p:spPr>
          <a:xfrm>
            <a:off x="976254" y="6363478"/>
            <a:ext cx="5472000" cy="412431"/>
          </a:xfrm>
        </p:spPr>
        <p:txBody>
          <a:bodyPr/>
          <a:lstStyle/>
          <a:p>
            <a:r>
              <a:rPr lang="es-ES" noProof="0"/>
              <a:t>EOY Primer v1.1 AY 24-25</a:t>
            </a:r>
            <a:endParaRPr lang="en-US" noProof="0" dirty="0"/>
          </a:p>
        </p:txBody>
      </p:sp>
    </p:spTree>
    <p:extLst>
      <p:ext uri="{BB962C8B-B14F-4D97-AF65-F5344CB8AC3E}">
        <p14:creationId xmlns:p14="http://schemas.microsoft.com/office/powerpoint/2010/main" val="2443798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0032" y="60611"/>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2</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r>
              <a:rPr lang="en-US" sz="2400" dirty="0">
                <a:effectLst/>
                <a:latin typeface="Arial" panose="020B0604020202020204" pitchFamily="34" charset="0"/>
                <a:ea typeface="Calibri" panose="020F0502020204030204" pitchFamily="34" charset="0"/>
                <a:cs typeface="Times New Roman" panose="02020603050405020304" pitchFamily="18" charset="0"/>
              </a:rPr>
              <a:t>Program Participation p</a:t>
            </a:r>
            <a:r>
              <a:rPr lang="en-US" dirty="0"/>
              <a:t>reparation</a:t>
            </a:r>
          </a:p>
          <a:p>
            <a:endParaRPr lang="en-US" dirty="0"/>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B8DAA4F-BBB9-31DA-1EB5-2D41F2AD97C3}"/>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5731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2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89804"/>
              </p:ext>
            </p:extLst>
          </p:nvPr>
        </p:nvGraphicFramePr>
        <p:xfrm>
          <a:off x="-23268" y="1693117"/>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3911759" y="2129785"/>
            <a:ext cx="3575407" cy="830997"/>
          </a:xfrm>
          <a:prstGeom prst="rect">
            <a:avLst/>
          </a:prstGeom>
          <a:noFill/>
        </p:spPr>
        <p:txBody>
          <a:bodyPr wrap="square" rtlCol="0">
            <a:spAutoFit/>
          </a:bodyPr>
          <a:lstStyle/>
          <a:p>
            <a:r>
              <a:rPr lang="en-US" sz="2400" b="1" dirty="0"/>
              <a:t>Data</a:t>
            </a:r>
          </a:p>
          <a:p>
            <a:r>
              <a:rPr lang="en-US" sz="2400" b="1" dirty="0"/>
              <a:t> Submitted</a:t>
            </a:r>
          </a:p>
        </p:txBody>
      </p:sp>
      <p:graphicFrame>
        <p:nvGraphicFramePr>
          <p:cNvPr id="4" name="Diagram 3">
            <a:extLst>
              <a:ext uri="{FF2B5EF4-FFF2-40B4-BE49-F238E27FC236}">
                <a16:creationId xmlns:a16="http://schemas.microsoft.com/office/drawing/2014/main" id="{96DEA888-EF6C-26DE-AA88-AEDED5E403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9775728"/>
              </p:ext>
            </p:extLst>
          </p:nvPr>
        </p:nvGraphicFramePr>
        <p:xfrm>
          <a:off x="7005017" y="3747711"/>
          <a:ext cx="4766983" cy="20008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670E484C-CB67-C71A-CA63-494BEF895E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1357998"/>
              </p:ext>
            </p:extLst>
          </p:nvPr>
        </p:nvGraphicFramePr>
        <p:xfrm>
          <a:off x="6933098" y="1212381"/>
          <a:ext cx="4766983" cy="9614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799DCD3E-EEBA-D875-FE2B-6D210CE09FA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8954466"/>
              </p:ext>
            </p:extLst>
          </p:nvPr>
        </p:nvGraphicFramePr>
        <p:xfrm>
          <a:off x="6933097" y="2480046"/>
          <a:ext cx="4766983" cy="96147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Footer Placeholder 7">
            <a:extLst>
              <a:ext uri="{FF2B5EF4-FFF2-40B4-BE49-F238E27FC236}">
                <a16:creationId xmlns:a16="http://schemas.microsoft.com/office/drawing/2014/main" id="{C17615AD-A353-C7BC-24E2-A03B74120138}"/>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442103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a:t>
            </a:r>
            <a:r>
              <a:rPr lang="en-US" sz="3600"/>
              <a:t>2</a:t>
            </a:r>
            <a:r>
              <a:rPr lang="en-US" sz="3600" dirty="0"/>
              <a:t>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1615449044"/>
              </p:ext>
            </p:extLst>
          </p:nvPr>
        </p:nvGraphicFramePr>
        <p:xfrm>
          <a:off x="471520" y="2073849"/>
          <a:ext cx="11248960" cy="2154486"/>
        </p:xfrm>
        <a:graphic>
          <a:graphicData uri="http://schemas.openxmlformats.org/drawingml/2006/table">
            <a:tbl>
              <a:tblPr firstRow="1" bandRow="1">
                <a:tableStyleId>{0660B408-B3CF-4A94-85FC-2B1E0A45F4A2}</a:tableStyleId>
              </a:tblPr>
              <a:tblGrid>
                <a:gridCol w="990400">
                  <a:extLst>
                    <a:ext uri="{9D8B030D-6E8A-4147-A177-3AD203B41FA5}">
                      <a16:colId xmlns:a16="http://schemas.microsoft.com/office/drawing/2014/main" val="143209940"/>
                    </a:ext>
                  </a:extLst>
                </a:gridCol>
                <a:gridCol w="1066800">
                  <a:extLst>
                    <a:ext uri="{9D8B030D-6E8A-4147-A177-3AD203B41FA5}">
                      <a16:colId xmlns:a16="http://schemas.microsoft.com/office/drawing/2014/main" val="2664703339"/>
                    </a:ext>
                  </a:extLst>
                </a:gridCol>
                <a:gridCol w="408500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0">
                <a:tc>
                  <a:txBody>
                    <a:bodyPr/>
                    <a:lstStyle/>
                    <a:p>
                      <a:r>
                        <a:rPr lang="en-US" sz="1400" dirty="0"/>
                        <a:t>SPRG</a:t>
                      </a:r>
                    </a:p>
                  </a:txBody>
                  <a:tcPr/>
                </a:tc>
                <a:tc>
                  <a:txBody>
                    <a:bodyPr/>
                    <a:lstStyle/>
                    <a:p>
                      <a:r>
                        <a:rPr lang="en-US" sz="1400" dirty="0"/>
                        <a:t>Ongoing</a:t>
                      </a:r>
                    </a:p>
                  </a:txBody>
                  <a:tcPr/>
                </a:tc>
                <a:tc>
                  <a:txBody>
                    <a:bodyPr/>
                    <a:lstStyle/>
                    <a:p>
                      <a:r>
                        <a:rPr lang="en-US" sz="1400" dirty="0"/>
                        <a:t>Program data should be updated as students start and end participation with a particular school. Most records should have been submitted prior to the EOY submission. Certify the schoolwide status in CARS</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Education Program Code</a:t>
                      </a:r>
                    </a:p>
                    <a:p>
                      <a:r>
                        <a:rPr lang="en-US" sz="1400" dirty="0"/>
                        <a:t>Education Program Membership Start Date</a:t>
                      </a:r>
                    </a:p>
                    <a:p>
                      <a:r>
                        <a:rPr lang="en-US" sz="1400" dirty="0"/>
                        <a:t>Education Service Academic Year</a:t>
                      </a:r>
                    </a:p>
                    <a:p>
                      <a:r>
                        <a:rPr lang="en-US" sz="1400" dirty="0"/>
                        <a:t>Education Service Code</a:t>
                      </a:r>
                    </a:p>
                    <a:p>
                      <a:endParaRPr lang="en-US" sz="1400" dirty="0"/>
                    </a:p>
                  </a:txBody>
                  <a:tcPr/>
                </a:tc>
                <a:extLst>
                  <a:ext uri="{0D108BD9-81ED-4DB2-BD59-A6C34878D82A}">
                    <a16:rowId xmlns:a16="http://schemas.microsoft.com/office/drawing/2014/main" val="175164722"/>
                  </a:ext>
                </a:extLst>
              </a:tr>
            </a:tbl>
          </a:graphicData>
        </a:graphic>
      </p:graphicFrame>
      <p:sp>
        <p:nvSpPr>
          <p:cNvPr id="3" name="Footer Placeholder 2">
            <a:extLst>
              <a:ext uri="{FF2B5EF4-FFF2-40B4-BE49-F238E27FC236}">
                <a16:creationId xmlns:a16="http://schemas.microsoft.com/office/drawing/2014/main" id="{680422EF-5AEA-67F8-BECE-F348840C919B}"/>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4060717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67AD2-09AA-430C-BD1D-1B5105B8622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8" name="Title 7">
            <a:extLst>
              <a:ext uri="{FF2B5EF4-FFF2-40B4-BE49-F238E27FC236}">
                <a16:creationId xmlns:a16="http://schemas.microsoft.com/office/drawing/2014/main" id="{F554CB4E-0A05-4BFF-8978-6778E8019F63}"/>
              </a:ext>
            </a:extLst>
          </p:cNvPr>
          <p:cNvSpPr>
            <a:spLocks noGrp="1"/>
          </p:cNvSpPr>
          <p:nvPr>
            <p:ph type="title"/>
          </p:nvPr>
        </p:nvSpPr>
        <p:spPr>
          <a:xfrm>
            <a:off x="610832" y="416872"/>
            <a:ext cx="11092022" cy="961021"/>
          </a:xfrm>
        </p:spPr>
        <p:txBody>
          <a:bodyPr/>
          <a:lstStyle/>
          <a:p>
            <a:r>
              <a:rPr lang="en-US" dirty="0"/>
              <a:t>Pain Points</a:t>
            </a:r>
            <a:br>
              <a:rPr lang="en-US" dirty="0"/>
            </a:br>
            <a:r>
              <a:rPr lang="en-US" sz="2400" dirty="0"/>
              <a:t>Consolidated Application and Reporting System</a:t>
            </a:r>
          </a:p>
        </p:txBody>
      </p:sp>
      <p:pic>
        <p:nvPicPr>
          <p:cNvPr id="5" name="Picture 4" descr="Screen SHot of the Consolidated Application and Reporting System">
            <a:extLst>
              <a:ext uri="{FF2B5EF4-FFF2-40B4-BE49-F238E27FC236}">
                <a16:creationId xmlns:a16="http://schemas.microsoft.com/office/drawing/2014/main" id="{74CA15C9-A934-8FDE-F9CF-F15442C90EFC}"/>
              </a:ext>
            </a:extLst>
          </p:cNvPr>
          <p:cNvPicPr>
            <a:picLocks noChangeAspect="1"/>
          </p:cNvPicPr>
          <p:nvPr/>
        </p:nvPicPr>
        <p:blipFill>
          <a:blip r:embed="rId3"/>
          <a:stretch>
            <a:fillRect/>
          </a:stretch>
        </p:blipFill>
        <p:spPr>
          <a:xfrm>
            <a:off x="5226667" y="1377893"/>
            <a:ext cx="5686054" cy="477347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5E7EF4D-DF29-0CB1-63B1-CF0232EDF29F}"/>
              </a:ext>
            </a:extLst>
          </p:cNvPr>
          <p:cNvSpPr txBox="1"/>
          <p:nvPr/>
        </p:nvSpPr>
        <p:spPr>
          <a:xfrm>
            <a:off x="702202" y="1843950"/>
            <a:ext cx="3734332" cy="4093428"/>
          </a:xfrm>
          <a:prstGeom prst="rect">
            <a:avLst/>
          </a:prstGeom>
          <a:noFill/>
        </p:spPr>
        <p:txBody>
          <a:bodyPr wrap="square">
            <a:spAutoFit/>
          </a:bodyPr>
          <a:lstStyle/>
          <a:p>
            <a:r>
              <a:rPr lang="en-US" sz="2000" dirty="0"/>
              <a:t>A local education agency (LEA) that receives Title I, Part A funds operates one of two programs: </a:t>
            </a:r>
          </a:p>
          <a:p>
            <a:pPr>
              <a:buFont typeface="Arial" panose="020B0604020202020204" pitchFamily="34" charset="0"/>
              <a:buChar char="•"/>
            </a:pPr>
            <a:r>
              <a:rPr lang="en-US" sz="2000" dirty="0"/>
              <a:t>Targeted assistance school (TAS) program,</a:t>
            </a:r>
          </a:p>
          <a:p>
            <a:pPr lvl="1">
              <a:buFont typeface="Arial" panose="020B0604020202020204" pitchFamily="34" charset="0"/>
              <a:buChar char="•"/>
            </a:pPr>
            <a:r>
              <a:rPr lang="en-US" sz="2000" dirty="0"/>
              <a:t>Must identify and submit student program records</a:t>
            </a:r>
          </a:p>
          <a:p>
            <a:r>
              <a:rPr lang="en-US" sz="2000" dirty="0"/>
              <a:t> or</a:t>
            </a:r>
          </a:p>
          <a:p>
            <a:pPr>
              <a:buFont typeface="Arial" panose="020B0604020202020204" pitchFamily="34" charset="0"/>
              <a:buChar char="•"/>
            </a:pPr>
            <a:r>
              <a:rPr lang="en-US" sz="2000" dirty="0"/>
              <a:t>Schoolwide program (SWP)</a:t>
            </a:r>
          </a:p>
          <a:p>
            <a:pPr lvl="1">
              <a:buFont typeface="Arial" panose="020B0604020202020204" pitchFamily="34" charset="0"/>
              <a:buChar char="•"/>
            </a:pPr>
            <a:r>
              <a:rPr lang="en-US" sz="2000" dirty="0"/>
              <a:t>Not required to identify individual students or submit records</a:t>
            </a:r>
          </a:p>
        </p:txBody>
      </p:sp>
      <p:sp>
        <p:nvSpPr>
          <p:cNvPr id="9" name="TextBox 8">
            <a:extLst>
              <a:ext uri="{FF2B5EF4-FFF2-40B4-BE49-F238E27FC236}">
                <a16:creationId xmlns:a16="http://schemas.microsoft.com/office/drawing/2014/main" id="{7D04A472-F41C-30FA-84F1-F40F360C2046}"/>
              </a:ext>
            </a:extLst>
          </p:cNvPr>
          <p:cNvSpPr txBox="1"/>
          <p:nvPr/>
        </p:nvSpPr>
        <p:spPr>
          <a:xfrm>
            <a:off x="9121349" y="4273208"/>
            <a:ext cx="2581505" cy="1323439"/>
          </a:xfrm>
          <a:prstGeom prst="rect">
            <a:avLst/>
          </a:prstGeom>
          <a:solidFill>
            <a:schemeClr val="accent3">
              <a:lumMod val="60000"/>
              <a:lumOff val="40000"/>
            </a:schemeClr>
          </a:solidFill>
        </p:spPr>
        <p:txBody>
          <a:bodyPr wrap="square" rtlCol="0">
            <a:spAutoFit/>
          </a:bodyPr>
          <a:lstStyle/>
          <a:p>
            <a:pPr algn="ctr"/>
            <a:r>
              <a:rPr lang="en-US" sz="1600" dirty="0">
                <a:solidFill>
                  <a:schemeClr val="bg1"/>
                </a:solidFill>
              </a:rPr>
              <a:t>To be identified in CALPADS, schools operating schoolwide programs must be CERTIFIED in CARS</a:t>
            </a:r>
          </a:p>
        </p:txBody>
      </p:sp>
      <p:sp>
        <p:nvSpPr>
          <p:cNvPr id="2" name="Footer Placeholder 1">
            <a:extLst>
              <a:ext uri="{FF2B5EF4-FFF2-40B4-BE49-F238E27FC236}">
                <a16:creationId xmlns:a16="http://schemas.microsoft.com/office/drawing/2014/main" id="{A2D5558D-CA98-50C0-1417-8E41280084EE}"/>
              </a:ext>
            </a:extLst>
          </p:cNvPr>
          <p:cNvSpPr>
            <a:spLocks noGrp="1"/>
          </p:cNvSpPr>
          <p:nvPr>
            <p:ph type="ftr" sz="quarter" idx="10"/>
          </p:nvPr>
        </p:nvSpPr>
        <p:spPr>
          <a:xfrm>
            <a:off x="1105239" y="6365363"/>
            <a:ext cx="6273600" cy="412431"/>
          </a:xfrm>
        </p:spPr>
        <p:txBody>
          <a:bodyPr/>
          <a:lstStyle/>
          <a:p>
            <a:pPr>
              <a:defRPr/>
            </a:pPr>
            <a:r>
              <a:rPr lang="es-ES" dirty="0"/>
              <a:t>EOY Primer v1.1 AY 24-25</a:t>
            </a:r>
            <a:endParaRPr lang="en-US" dirty="0"/>
          </a:p>
        </p:txBody>
      </p:sp>
    </p:spTree>
    <p:extLst>
      <p:ext uri="{BB962C8B-B14F-4D97-AF65-F5344CB8AC3E}">
        <p14:creationId xmlns:p14="http://schemas.microsoft.com/office/powerpoint/2010/main" val="3086862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503D06-760C-0065-D2FE-3AB6B00D2F41}"/>
              </a:ext>
            </a:extLst>
          </p:cNvPr>
          <p:cNvSpPr>
            <a:spLocks noGrp="1"/>
          </p:cNvSpPr>
          <p:nvPr>
            <p:ph type="title"/>
          </p:nvPr>
        </p:nvSpPr>
        <p:spPr/>
        <p:txBody>
          <a:bodyPr/>
          <a:lstStyle/>
          <a:p>
            <a:r>
              <a:rPr lang="en-US" dirty="0"/>
              <a:t>Early Program Counts</a:t>
            </a:r>
          </a:p>
        </p:txBody>
      </p:sp>
      <p:sp>
        <p:nvSpPr>
          <p:cNvPr id="7" name="Content Placeholder 6">
            <a:extLst>
              <a:ext uri="{FF2B5EF4-FFF2-40B4-BE49-F238E27FC236}">
                <a16:creationId xmlns:a16="http://schemas.microsoft.com/office/drawing/2014/main" id="{D90F4201-7809-9524-31BB-D35D78FD289B}"/>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E7591B05-C50B-FE4C-42D4-36703C96C416}"/>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pic>
        <p:nvPicPr>
          <p:cNvPr id="5" name="Picture 4" descr="Screen shot of The CALPADS User Manual, report 5.1 Program Participants Count">
            <a:extLst>
              <a:ext uri="{FF2B5EF4-FFF2-40B4-BE49-F238E27FC236}">
                <a16:creationId xmlns:a16="http://schemas.microsoft.com/office/drawing/2014/main" id="{075794E4-3735-ABC2-FE67-7989E1192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326" y="1441975"/>
            <a:ext cx="11541347" cy="4049486"/>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A0538E8-C870-6A23-893C-7C596D512829}"/>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19703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descr="report 5.1 drill to reports 5.2 and 5.3">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59378290"/>
              </p:ext>
            </p:extLst>
          </p:nvPr>
        </p:nvGraphicFramePr>
        <p:xfrm>
          <a:off x="2757884" y="2815253"/>
          <a:ext cx="2845675" cy="1441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a:extLst>
              <a:ext uri="{FF2B5EF4-FFF2-40B4-BE49-F238E27FC236}">
                <a16:creationId xmlns:a16="http://schemas.microsoft.com/office/drawing/2014/main" id="{A1183759-35D5-422F-BE0E-B456ECF8DC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3490233"/>
              </p:ext>
            </p:extLst>
          </p:nvPr>
        </p:nvGraphicFramePr>
        <p:xfrm>
          <a:off x="7037128" y="1925671"/>
          <a:ext cx="3413158" cy="14412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880991" y="626720"/>
            <a:ext cx="8927556" cy="1757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2 Reports  </a:t>
            </a:r>
            <a:r>
              <a:rPr kumimoji="0" lang="en-US" sz="21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Program Participation</a:t>
            </a:r>
          </a:p>
        </p:txBody>
      </p:sp>
      <p:graphicFrame>
        <p:nvGraphicFramePr>
          <p:cNvPr id="8" name="Diagram 7">
            <a:extLst>
              <a:ext uri="{FF2B5EF4-FFF2-40B4-BE49-F238E27FC236}">
                <a16:creationId xmlns:a16="http://schemas.microsoft.com/office/drawing/2014/main" id="{88BDA9A2-5E9A-6E4E-17F3-0C4F75C2394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4456837"/>
              </p:ext>
            </p:extLst>
          </p:nvPr>
        </p:nvGraphicFramePr>
        <p:xfrm>
          <a:off x="7037129" y="3726866"/>
          <a:ext cx="3227018" cy="1558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9" name="Group 8">
            <a:extLst>
              <a:ext uri="{FF2B5EF4-FFF2-40B4-BE49-F238E27FC236}">
                <a16:creationId xmlns:a16="http://schemas.microsoft.com/office/drawing/2014/main" id="{1C36F042-4E07-F8F9-252C-3DE12E0727CB}"/>
              </a:ext>
              <a:ext uri="{C183D7F6-B498-43B3-948B-1728B52AA6E4}">
                <adec:decorative xmlns:adec="http://schemas.microsoft.com/office/drawing/2017/decorative" val="1"/>
              </a:ext>
            </a:extLst>
          </p:cNvPr>
          <p:cNvGrpSpPr/>
          <p:nvPr/>
        </p:nvGrpSpPr>
        <p:grpSpPr>
          <a:xfrm rot="1926181">
            <a:off x="5729114" y="3481686"/>
            <a:ext cx="1091541" cy="440904"/>
            <a:chOff x="2039882" y="-48682"/>
            <a:chExt cx="570252" cy="440904"/>
          </a:xfrm>
          <a:solidFill>
            <a:schemeClr val="accent1">
              <a:lumMod val="40000"/>
              <a:lumOff val="60000"/>
            </a:schemeClr>
          </a:solidFill>
        </p:grpSpPr>
        <p:sp>
          <p:nvSpPr>
            <p:cNvPr id="10" name="Arrow: Right 9">
              <a:extLst>
                <a:ext uri="{FF2B5EF4-FFF2-40B4-BE49-F238E27FC236}">
                  <a16:creationId xmlns:a16="http://schemas.microsoft.com/office/drawing/2014/main" id="{6442A8B7-403A-B95C-0E62-76CBA3798CA7}"/>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dirty="0"/>
            </a:p>
          </p:txBody>
        </p:sp>
        <p:sp>
          <p:nvSpPr>
            <p:cNvPr id="11" name="Arrow: Right 4">
              <a:extLst>
                <a:ext uri="{FF2B5EF4-FFF2-40B4-BE49-F238E27FC236}">
                  <a16:creationId xmlns:a16="http://schemas.microsoft.com/office/drawing/2014/main" id="{75B1FEF3-9C68-AEFA-B2B7-BC016842BDA5}"/>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2" name="Group 1">
            <a:extLst>
              <a:ext uri="{FF2B5EF4-FFF2-40B4-BE49-F238E27FC236}">
                <a16:creationId xmlns:a16="http://schemas.microsoft.com/office/drawing/2014/main" id="{5EA869F4-209C-1F0E-562C-546733E17C43}"/>
              </a:ext>
              <a:ext uri="{C183D7F6-B498-43B3-948B-1728B52AA6E4}">
                <adec:decorative xmlns:adec="http://schemas.microsoft.com/office/drawing/2017/decorative" val="1"/>
              </a:ext>
            </a:extLst>
          </p:cNvPr>
          <p:cNvGrpSpPr/>
          <p:nvPr/>
        </p:nvGrpSpPr>
        <p:grpSpPr>
          <a:xfrm rot="19804054">
            <a:off x="5727211" y="2721698"/>
            <a:ext cx="1095346" cy="440904"/>
            <a:chOff x="2039882" y="-48682"/>
            <a:chExt cx="570252" cy="440904"/>
          </a:xfrm>
          <a:solidFill>
            <a:schemeClr val="accent1">
              <a:lumMod val="40000"/>
              <a:lumOff val="60000"/>
            </a:schemeClr>
          </a:solidFill>
        </p:grpSpPr>
        <p:sp>
          <p:nvSpPr>
            <p:cNvPr id="3" name="Arrow: Right 2">
              <a:extLst>
                <a:ext uri="{FF2B5EF4-FFF2-40B4-BE49-F238E27FC236}">
                  <a16:creationId xmlns:a16="http://schemas.microsoft.com/office/drawing/2014/main" id="{D2633D4A-E387-8847-3F78-B1CA42B8D93A}"/>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4" name="Arrow: Right 4">
              <a:extLst>
                <a:ext uri="{FF2B5EF4-FFF2-40B4-BE49-F238E27FC236}">
                  <a16:creationId xmlns:a16="http://schemas.microsoft.com/office/drawing/2014/main" id="{E2915665-CB2E-26A9-D92F-971E56727C56}"/>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6" name="Group 5">
            <a:extLst>
              <a:ext uri="{FF2B5EF4-FFF2-40B4-BE49-F238E27FC236}">
                <a16:creationId xmlns:a16="http://schemas.microsoft.com/office/drawing/2014/main" id="{5775D8AB-4C7A-EDEB-B47C-384E2876E729}"/>
              </a:ext>
              <a:ext uri="{C183D7F6-B498-43B3-948B-1728B52AA6E4}">
                <adec:decorative xmlns:adec="http://schemas.microsoft.com/office/drawing/2017/decorative" val="1"/>
              </a:ext>
            </a:extLst>
          </p:cNvPr>
          <p:cNvGrpSpPr/>
          <p:nvPr/>
        </p:nvGrpSpPr>
        <p:grpSpPr>
          <a:xfrm>
            <a:off x="880991" y="2108918"/>
            <a:ext cx="1074720" cy="2349720"/>
            <a:chOff x="191932" y="3710445"/>
            <a:chExt cx="1074720" cy="2349720"/>
          </a:xfrm>
        </p:grpSpPr>
        <p:sp>
          <p:nvSpPr>
            <p:cNvPr id="7" name="Rectangle: Rounded Corners 6">
              <a:extLst>
                <a:ext uri="{FF2B5EF4-FFF2-40B4-BE49-F238E27FC236}">
                  <a16:creationId xmlns:a16="http://schemas.microsoft.com/office/drawing/2014/main" id="{40C96AB9-7A03-5922-7F9E-4F1BF313AF1B}"/>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2" name="AutoShape 2">
              <a:extLst>
                <a:ext uri="{FF2B5EF4-FFF2-40B4-BE49-F238E27FC236}">
                  <a16:creationId xmlns:a16="http://schemas.microsoft.com/office/drawing/2014/main" id="{A8317F09-A4E7-A8EC-105B-44FC21CC412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32E225C8-AB21-81BF-A315-530E47D7E8A1}"/>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14" name="Isosceles Triangle 13">
            <a:extLst>
              <a:ext uri="{FF2B5EF4-FFF2-40B4-BE49-F238E27FC236}">
                <a16:creationId xmlns:a16="http://schemas.microsoft.com/office/drawing/2014/main" id="{77B74487-C933-9A35-2085-B588BB94B61F}"/>
              </a:ext>
              <a:ext uri="{C183D7F6-B498-43B3-948B-1728B52AA6E4}">
                <adec:decorative xmlns:adec="http://schemas.microsoft.com/office/drawing/2017/decorative" val="1"/>
              </a:ext>
            </a:extLst>
          </p:cNvPr>
          <p:cNvSpPr/>
          <p:nvPr/>
        </p:nvSpPr>
        <p:spPr>
          <a:xfrm rot="19817588">
            <a:off x="5628648" y="3069602"/>
            <a:ext cx="388501" cy="42126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7E4A68E-ED92-EE37-805A-3D3B5A670B38}"/>
              </a:ext>
              <a:ext uri="{C183D7F6-B498-43B3-948B-1728B52AA6E4}">
                <adec:decorative xmlns:adec="http://schemas.microsoft.com/office/drawing/2017/decorative" val="1"/>
              </a:ext>
            </a:extLst>
          </p:cNvPr>
          <p:cNvSpPr/>
          <p:nvPr/>
        </p:nvSpPr>
        <p:spPr>
          <a:xfrm rot="16200000">
            <a:off x="5863185" y="3150339"/>
            <a:ext cx="275951" cy="36399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41D8178-8767-1684-4F5E-CDB6D0D7D500}"/>
              </a:ext>
            </a:extLst>
          </p:cNvPr>
          <p:cNvSpPr>
            <a:spLocks noGrp="1"/>
          </p:cNvSpPr>
          <p:nvPr>
            <p:ph type="ftr" sz="quarter" idx="10"/>
          </p:nvPr>
        </p:nvSpPr>
        <p:spPr/>
        <p:txBody>
          <a:bodyPr/>
          <a:lstStyle/>
          <a:p>
            <a:r>
              <a:rPr lang="es-ES" noProof="0"/>
              <a:t>EOY Primer v1.1 AY 24-25</a:t>
            </a:r>
            <a:endParaRPr lang="en-US" noProof="0" dirty="0"/>
          </a:p>
        </p:txBody>
      </p:sp>
      <p:sp>
        <p:nvSpPr>
          <p:cNvPr id="18" name="Slide Number Placeholder 17">
            <a:extLst>
              <a:ext uri="{FF2B5EF4-FFF2-40B4-BE49-F238E27FC236}">
                <a16:creationId xmlns:a16="http://schemas.microsoft.com/office/drawing/2014/main" id="{910CA196-6414-D137-C0F8-7973BF0B3C01}"/>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Tree>
    <p:extLst>
      <p:ext uri="{BB962C8B-B14F-4D97-AF65-F5344CB8AC3E}">
        <p14:creationId xmlns:p14="http://schemas.microsoft.com/office/powerpoint/2010/main" val="2063320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1E2461E-5BC0-4021-AD9F-409F3FCA7964}"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p:cNvSpPr>
            <a:spLocks noGrp="1"/>
          </p:cNvSpPr>
          <p:nvPr>
            <p:ph type="title" idx="4294967295"/>
          </p:nvPr>
        </p:nvSpPr>
        <p:spPr>
          <a:xfrm>
            <a:off x="579917" y="423173"/>
            <a:ext cx="6172200" cy="685800"/>
          </a:xfrm>
        </p:spPr>
        <p:txBody>
          <a:bodyPr anchor="ctr">
            <a:normAutofit/>
          </a:bodyPr>
          <a:lstStyle/>
          <a:p>
            <a:r>
              <a:rPr lang="en-US" dirty="0"/>
              <a:t>EOY 2 Training</a:t>
            </a:r>
          </a:p>
        </p:txBody>
      </p:sp>
      <p:sp>
        <p:nvSpPr>
          <p:cNvPr id="4" name="TextBox 3">
            <a:extLst>
              <a:ext uri="{FF2B5EF4-FFF2-40B4-BE49-F238E27FC236}">
                <a16:creationId xmlns:a16="http://schemas.microsoft.com/office/drawing/2014/main" id="{B6EF9555-ED3D-3DC6-16B1-B0089AE628A3}"/>
              </a:ext>
            </a:extLst>
          </p:cNvPr>
          <p:cNvSpPr txBox="1"/>
          <p:nvPr/>
        </p:nvSpPr>
        <p:spPr>
          <a:xfrm>
            <a:off x="579917" y="1629239"/>
            <a:ext cx="5218200" cy="954107"/>
          </a:xfrm>
          <a:prstGeom prst="rect">
            <a:avLst/>
          </a:prstGeom>
          <a:noFill/>
        </p:spPr>
        <p:txBody>
          <a:bodyPr wrap="square" rtlCol="0">
            <a:spAutoFit/>
          </a:bodyPr>
          <a:lstStyle/>
          <a:p>
            <a:r>
              <a:rPr lang="en-US" sz="2000" dirty="0"/>
              <a:t>CALPADS User Manual</a:t>
            </a:r>
          </a:p>
          <a:p>
            <a:pPr marL="285750" indent="-285750">
              <a:buFont typeface="Arial" panose="020B0604020202020204" pitchFamily="34" charset="0"/>
              <a:buChar char="•"/>
            </a:pPr>
            <a:r>
              <a:rPr lang="en-US" dirty="0">
                <a:hlinkClick r:id="rId3"/>
              </a:rPr>
              <a:t>EOY Road Map</a:t>
            </a:r>
            <a:endParaRPr lang="en-US" dirty="0"/>
          </a:p>
          <a:p>
            <a:pPr marL="285750" indent="-285750">
              <a:buFont typeface="Arial" panose="020B0604020202020204" pitchFamily="34" charset="0"/>
              <a:buChar char="•"/>
            </a:pPr>
            <a:r>
              <a:rPr lang="en-US" dirty="0">
                <a:hlinkClick r:id="rId4"/>
              </a:rPr>
              <a:t>Student Programs</a:t>
            </a:r>
            <a:endParaRPr lang="en-US" dirty="0"/>
          </a:p>
        </p:txBody>
      </p:sp>
      <p:sp>
        <p:nvSpPr>
          <p:cNvPr id="17" name="TextBox 16">
            <a:extLst>
              <a:ext uri="{FF2B5EF4-FFF2-40B4-BE49-F238E27FC236}">
                <a16:creationId xmlns:a16="http://schemas.microsoft.com/office/drawing/2014/main" id="{DB5D9F44-B24E-A6FE-E970-916120BEA74B}"/>
              </a:ext>
            </a:extLst>
          </p:cNvPr>
          <p:cNvSpPr txBox="1"/>
          <p:nvPr/>
        </p:nvSpPr>
        <p:spPr>
          <a:xfrm>
            <a:off x="579917" y="2747460"/>
            <a:ext cx="4704777" cy="1938992"/>
          </a:xfrm>
          <a:prstGeom prst="rect">
            <a:avLst/>
          </a:prstGeom>
          <a:noFill/>
        </p:spPr>
        <p:txBody>
          <a:bodyPr wrap="square" rtlCol="0">
            <a:spAutoFit/>
          </a:bodyPr>
          <a:lstStyle/>
          <a:p>
            <a:r>
              <a:rPr lang="en-US" sz="2000" dirty="0"/>
              <a:t>CSIS YouTube Training Channel</a:t>
            </a:r>
          </a:p>
          <a:p>
            <a:pPr marL="342900" indent="-342900">
              <a:buFont typeface="Arial" panose="020B0604020202020204" pitchFamily="34" charset="0"/>
              <a:buChar char="•"/>
            </a:pPr>
            <a:r>
              <a:rPr lang="en-US" sz="2000" dirty="0">
                <a:hlinkClick r:id="rId5"/>
              </a:rPr>
              <a:t>Student Program (SPRG) Data Population</a:t>
            </a:r>
            <a:endParaRPr lang="en-US" sz="2000" dirty="0"/>
          </a:p>
          <a:p>
            <a:pPr marL="342900" indent="-342900">
              <a:buFont typeface="Arial" panose="020B0604020202020204" pitchFamily="34" charset="0"/>
              <a:buChar char="•"/>
            </a:pPr>
            <a:r>
              <a:rPr lang="en-US" sz="2000" b="0" i="0" dirty="0">
                <a:effectLst/>
                <a:latin typeface="Roboto" panose="02000000000000000000" pitchFamily="2" charset="0"/>
                <a:hlinkClick r:id="rId6"/>
              </a:rPr>
              <a:t>End of Year (EOY) Trainings</a:t>
            </a:r>
            <a:endParaRPr lang="en-US" sz="2000" dirty="0"/>
          </a:p>
          <a:p>
            <a:pPr marL="342900" indent="-342900">
              <a:buFont typeface="Arial" panose="020B0604020202020204" pitchFamily="34" charset="0"/>
              <a:buChar char="•"/>
            </a:pPr>
            <a:endParaRPr lang="en-US" sz="2000" dirty="0"/>
          </a:p>
          <a:p>
            <a:endParaRPr lang="en-US" sz="2000" dirty="0"/>
          </a:p>
        </p:txBody>
      </p:sp>
      <p:sp>
        <p:nvSpPr>
          <p:cNvPr id="3" name="TextBox 2">
            <a:extLst>
              <a:ext uri="{FF2B5EF4-FFF2-40B4-BE49-F238E27FC236}">
                <a16:creationId xmlns:a16="http://schemas.microsoft.com/office/drawing/2014/main" id="{A9FF5266-CD3F-353C-6CE9-0C092266B404}"/>
              </a:ext>
            </a:extLst>
          </p:cNvPr>
          <p:cNvSpPr txBox="1"/>
          <p:nvPr/>
        </p:nvSpPr>
        <p:spPr>
          <a:xfrm>
            <a:off x="579917" y="4221833"/>
            <a:ext cx="5218200" cy="1508105"/>
          </a:xfrm>
          <a:prstGeom prst="rect">
            <a:avLst/>
          </a:prstGeom>
          <a:noFill/>
        </p:spPr>
        <p:txBody>
          <a:bodyPr wrap="square" rtlCol="0">
            <a:spAutoFit/>
          </a:bodyPr>
          <a:lstStyle/>
          <a:p>
            <a:r>
              <a:rPr lang="en-US" sz="2000" dirty="0"/>
              <a:t>Other Information</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7"/>
              </a:rPr>
              <a:t>CALPADS Update Flash #228</a:t>
            </a:r>
            <a:r>
              <a:rPr lang="en-US" b="0" i="0" u="sng" dirty="0">
                <a:solidFill>
                  <a:srgbClr val="CC9933"/>
                </a:solidFill>
                <a:effectLst/>
                <a:latin typeface="Helvetica Neue"/>
              </a:rPr>
              <a:t> </a:t>
            </a:r>
            <a:r>
              <a:rPr lang="en-US" b="0" i="0" dirty="0">
                <a:effectLst/>
                <a:latin typeface="Helvetica Neue"/>
              </a:rPr>
              <a:t>(TK)</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8"/>
              </a:rPr>
              <a:t>CALPADS Data Guide v11.0</a:t>
            </a:r>
            <a:endParaRPr lang="en-US" u="sng" dirty="0">
              <a:solidFill>
                <a:srgbClr val="CC9933"/>
              </a:solidFill>
              <a:latin typeface="Helvetica Neue"/>
            </a:endParaRPr>
          </a:p>
          <a:p>
            <a:pPr marL="742950" lvl="1" indent="-285750">
              <a:buClr>
                <a:schemeClr val="tx1"/>
              </a:buClr>
              <a:buFont typeface="Arial" panose="020B0604020202020204" pitchFamily="34" charset="0"/>
              <a:buChar char="•"/>
            </a:pPr>
            <a:r>
              <a:rPr lang="en-US" b="0" i="0" dirty="0">
                <a:effectLst/>
                <a:latin typeface="Helvetica Neue"/>
              </a:rPr>
              <a:t>Section 2.1.3 Student program</a:t>
            </a:r>
          </a:p>
          <a:p>
            <a:pPr marL="285750" indent="-285750">
              <a:buClr>
                <a:schemeClr val="tx1"/>
              </a:buClr>
              <a:buFont typeface="Arial" panose="020B0604020202020204" pitchFamily="34" charset="0"/>
              <a:buChar char="•"/>
            </a:pPr>
            <a:endParaRPr lang="en-US" dirty="0"/>
          </a:p>
        </p:txBody>
      </p:sp>
      <p:pic>
        <p:nvPicPr>
          <p:cNvPr id="2050" name="Picture 2" descr="Training GIFs | Tenor">
            <a:extLst>
              <a:ext uri="{FF2B5EF4-FFF2-40B4-BE49-F238E27FC236}">
                <a16:creationId xmlns:a16="http://schemas.microsoft.com/office/drawing/2014/main" id="{F6ECE129-55BA-DC7E-ED55-4A59D05CC6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8117" y="-1"/>
            <a:ext cx="6393883" cy="639388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B743DA1D-1C78-BC98-544B-917BEB74DC2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88073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28098"/>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3</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4841767" cy="1219200"/>
          </a:xfrm>
        </p:spPr>
        <p:txBody>
          <a:bodyPr/>
          <a:lstStyle/>
          <a:p>
            <a:r>
              <a:rPr lang="en-US" dirty="0"/>
              <a:t>Behavioral Incidents, Absenteeism, Cumulative Enrollment preparation</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4B07411-1C96-E741-7254-A56E840FC385}"/>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6187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3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1646929"/>
              </p:ext>
            </p:extLst>
          </p:nvPr>
        </p:nvGraphicFramePr>
        <p:xfrm>
          <a:off x="491919" y="1501817"/>
          <a:ext cx="6844546" cy="4467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046547" y="1501817"/>
            <a:ext cx="3575407"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C71F4115-F97A-02BE-5F39-FC7E38CCA8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9519906"/>
              </p:ext>
            </p:extLst>
          </p:nvPr>
        </p:nvGraphicFramePr>
        <p:xfrm>
          <a:off x="7785461" y="3406985"/>
          <a:ext cx="3986539"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3C14124C-B84C-C6F8-E204-3856E5CBF8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3805499"/>
              </p:ext>
            </p:extLst>
          </p:nvPr>
        </p:nvGraphicFramePr>
        <p:xfrm>
          <a:off x="7785460" y="455465"/>
          <a:ext cx="3986539" cy="27822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Footer Placeholder 7">
            <a:extLst>
              <a:ext uri="{FF2B5EF4-FFF2-40B4-BE49-F238E27FC236}">
                <a16:creationId xmlns:a16="http://schemas.microsoft.com/office/drawing/2014/main" id="{D6542C2B-A002-9D13-E930-B9E28279ACED}"/>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87056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3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4270326124"/>
              </p:ext>
            </p:extLst>
          </p:nvPr>
        </p:nvGraphicFramePr>
        <p:xfrm>
          <a:off x="523040" y="1513557"/>
          <a:ext cx="11248960" cy="3830886"/>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SENR</a:t>
                      </a:r>
                    </a:p>
                  </a:txBody>
                  <a:tcPr/>
                </a:tc>
                <a:tc>
                  <a:txBody>
                    <a:bodyPr/>
                    <a:lstStyle/>
                    <a:p>
                      <a:r>
                        <a:rPr lang="en-US" sz="1400" dirty="0"/>
                        <a:t>Ongoing</a:t>
                      </a:r>
                    </a:p>
                  </a:txBody>
                  <a:tcPr/>
                </a:tc>
                <a:tc>
                  <a:txBody>
                    <a:bodyPr/>
                    <a:lstStyle/>
                    <a:p>
                      <a:r>
                        <a:rPr lang="en-US" sz="1400" dirty="0"/>
                        <a:t>Enrollments records are used to determine cumulative enrollments and every student should be exited by the end of the AY</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SELA</a:t>
                      </a:r>
                    </a:p>
                  </a:txBody>
                  <a:tcPr/>
                </a:tc>
                <a:tc>
                  <a:txBody>
                    <a:bodyPr/>
                    <a:lstStyle/>
                    <a:p>
                      <a:r>
                        <a:rPr lang="en-US" sz="1400" dirty="0"/>
                        <a:t>Ongoing</a:t>
                      </a:r>
                    </a:p>
                  </a:txBody>
                  <a:tcPr/>
                </a:tc>
                <a:tc>
                  <a:txBody>
                    <a:bodyPr/>
                    <a:lstStyle/>
                    <a:p>
                      <a:r>
                        <a:rPr lang="en-US" sz="1400" dirty="0"/>
                        <a:t>Reclassified EL students should have their status updated withing an enrollment period</a:t>
                      </a:r>
                    </a:p>
                  </a:txBody>
                  <a:tcPr/>
                </a:tc>
                <a:tc>
                  <a:txBody>
                    <a:bodyPr/>
                    <a:lstStyle/>
                    <a:p>
                      <a:r>
                        <a:rPr lang="en-US" sz="1400" dirty="0"/>
                        <a:t>Transaction</a:t>
                      </a:r>
                    </a:p>
                  </a:txBody>
                  <a:tcPr/>
                </a:tc>
                <a:tc>
                  <a:txBody>
                    <a:bodyPr/>
                    <a:lstStyle/>
                    <a:p>
                      <a:r>
                        <a:rPr lang="en-US" sz="1400" dirty="0"/>
                        <a:t>Effective Start Date</a:t>
                      </a:r>
                    </a:p>
                    <a:p>
                      <a:r>
                        <a:rPr lang="en-US" sz="1400" dirty="0"/>
                        <a:t>SSID</a:t>
                      </a:r>
                    </a:p>
                    <a:p>
                      <a:endParaRPr lang="en-US" sz="1400" dirty="0"/>
                    </a:p>
                  </a:txBody>
                  <a:tcPr/>
                </a:tc>
                <a:extLst>
                  <a:ext uri="{0D108BD9-81ED-4DB2-BD59-A6C34878D82A}">
                    <a16:rowId xmlns:a16="http://schemas.microsoft.com/office/drawing/2014/main" val="883184704"/>
                  </a:ext>
                </a:extLst>
              </a:tr>
              <a:tr h="0">
                <a:tc>
                  <a:txBody>
                    <a:bodyPr/>
                    <a:lstStyle/>
                    <a:p>
                      <a:r>
                        <a:rPr lang="en-US" sz="1400" dirty="0"/>
                        <a:t>SPRG</a:t>
                      </a:r>
                    </a:p>
                  </a:txBody>
                  <a:tcPr/>
                </a:tc>
                <a:tc>
                  <a:txBody>
                    <a:bodyPr/>
                    <a:lstStyle/>
                    <a:p>
                      <a:r>
                        <a:rPr lang="en-US" sz="1400" dirty="0"/>
                        <a:t>Ongoing</a:t>
                      </a:r>
                    </a:p>
                  </a:txBody>
                  <a:tcPr/>
                </a:tc>
                <a:tc>
                  <a:txBody>
                    <a:bodyPr/>
                    <a:lstStyle/>
                    <a:p>
                      <a:r>
                        <a:rPr lang="en-US" sz="1400" dirty="0"/>
                        <a:t>Homeless student data should be verified annually and updated when the student is rehoused</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Education Program Code</a:t>
                      </a:r>
                    </a:p>
                    <a:p>
                      <a:r>
                        <a:rPr lang="en-US" sz="1400" dirty="0"/>
                        <a:t>Education Program Membership Start Date</a:t>
                      </a:r>
                    </a:p>
                    <a:p>
                      <a:r>
                        <a:rPr lang="en-US" sz="1400" dirty="0"/>
                        <a:t>Education Service Academic Year</a:t>
                      </a:r>
                    </a:p>
                    <a:p>
                      <a:r>
                        <a:rPr lang="en-US" sz="1400" dirty="0"/>
                        <a:t>Education Service Code</a:t>
                      </a:r>
                    </a:p>
                    <a:p>
                      <a:endParaRPr lang="en-US" sz="1400" dirty="0"/>
                    </a:p>
                  </a:txBody>
                  <a:tcPr/>
                </a:tc>
                <a:extLst>
                  <a:ext uri="{0D108BD9-81ED-4DB2-BD59-A6C34878D82A}">
                    <a16:rowId xmlns:a16="http://schemas.microsoft.com/office/drawing/2014/main" val="175164722"/>
                  </a:ext>
                </a:extLst>
              </a:tr>
            </a:tbl>
          </a:graphicData>
        </a:graphic>
      </p:graphicFrame>
      <p:sp>
        <p:nvSpPr>
          <p:cNvPr id="4" name="Footer Placeholder 3">
            <a:extLst>
              <a:ext uri="{FF2B5EF4-FFF2-40B4-BE49-F238E27FC236}">
                <a16:creationId xmlns:a16="http://schemas.microsoft.com/office/drawing/2014/main" id="{F1B031DB-BCB6-95C9-760F-268C45F6B48C}"/>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759137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6AEE-94FC-D80F-7B4E-DFDC526C12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83BED6-DD67-303A-8F68-E5CA16CCE396}"/>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0F441D27-A933-2F23-D786-4AACAC209312}"/>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A0A7C82-50B0-DD5C-7C87-6B420055E24F}"/>
              </a:ext>
              <a:ext uri="{C183D7F6-B498-43B3-948B-1728B52AA6E4}">
                <adec:decorative xmlns:adec="http://schemas.microsoft.com/office/drawing/2017/decorative" val="1"/>
              </a:ext>
            </a:extLst>
          </p:cNvPr>
          <p:cNvSpPr/>
          <p:nvPr/>
        </p:nvSpPr>
        <p:spPr>
          <a:xfrm>
            <a:off x="7890844" y="990388"/>
            <a:ext cx="962014" cy="830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53" name="Freeform: Shape 52">
            <a:extLst>
              <a:ext uri="{FF2B5EF4-FFF2-40B4-BE49-F238E27FC236}">
                <a16:creationId xmlns:a16="http://schemas.microsoft.com/office/drawing/2014/main" id="{55FB6158-C919-1DF7-EBEA-25DB488D2E7F}"/>
              </a:ext>
            </a:extLst>
          </p:cNvPr>
          <p:cNvSpPr/>
          <p:nvPr/>
        </p:nvSpPr>
        <p:spPr>
          <a:xfrm>
            <a:off x="8026012" y="1079990"/>
            <a:ext cx="692638" cy="692904"/>
          </a:xfrm>
          <a:custGeom>
            <a:avLst/>
            <a:gdLst>
              <a:gd name="connsiteX0" fmla="*/ 73648 w 692638"/>
              <a:gd name="connsiteY0" fmla="*/ 646949 h 692904"/>
              <a:gd name="connsiteX1" fmla="*/ 52013 w 692638"/>
              <a:gd name="connsiteY1" fmla="*/ 651276 h 692904"/>
              <a:gd name="connsiteX2" fmla="*/ 39897 w 692638"/>
              <a:gd name="connsiteY2" fmla="*/ 633103 h 692904"/>
              <a:gd name="connsiteX3" fmla="*/ 52013 w 692638"/>
              <a:gd name="connsiteY3" fmla="*/ 614929 h 692904"/>
              <a:gd name="connsiteX4" fmla="*/ 73648 w 692638"/>
              <a:gd name="connsiteY4" fmla="*/ 619256 h 692904"/>
              <a:gd name="connsiteX5" fmla="*/ 73648 w 692638"/>
              <a:gd name="connsiteY5" fmla="*/ 646949 h 692904"/>
              <a:gd name="connsiteX6" fmla="*/ 684624 w 692638"/>
              <a:gd name="connsiteY6" fmla="*/ 76647 h 692904"/>
              <a:gd name="connsiteX7" fmla="*/ 614526 w 692638"/>
              <a:gd name="connsiteY7" fmla="*/ 146745 h 692904"/>
              <a:gd name="connsiteX8" fmla="*/ 559140 w 692638"/>
              <a:gd name="connsiteY8" fmla="*/ 132033 h 692904"/>
              <a:gd name="connsiteX9" fmla="*/ 545294 w 692638"/>
              <a:gd name="connsiteY9" fmla="*/ 77513 h 692904"/>
              <a:gd name="connsiteX10" fmla="*/ 615392 w 692638"/>
              <a:gd name="connsiteY10" fmla="*/ 7415 h 692904"/>
              <a:gd name="connsiteX11" fmla="*/ 494235 w 692638"/>
              <a:gd name="connsiteY11" fmla="*/ 30781 h 692904"/>
              <a:gd name="connsiteX12" fmla="*/ 459619 w 692638"/>
              <a:gd name="connsiteY12" fmla="*/ 149341 h 692904"/>
              <a:gd name="connsiteX13" fmla="*/ 18262 w 692638"/>
              <a:gd name="connsiteY13" fmla="*/ 590698 h 692904"/>
              <a:gd name="connsiteX14" fmla="*/ 1819 w 692638"/>
              <a:gd name="connsiteY14" fmla="*/ 648680 h 692904"/>
              <a:gd name="connsiteX15" fmla="*/ 44224 w 692638"/>
              <a:gd name="connsiteY15" fmla="*/ 691085 h 692904"/>
              <a:gd name="connsiteX16" fmla="*/ 102206 w 692638"/>
              <a:gd name="connsiteY16" fmla="*/ 674642 h 692904"/>
              <a:gd name="connsiteX17" fmla="*/ 543563 w 692638"/>
              <a:gd name="connsiteY17" fmla="*/ 233285 h 692904"/>
              <a:gd name="connsiteX18" fmla="*/ 662123 w 692638"/>
              <a:gd name="connsiteY18" fmla="*/ 198669 h 692904"/>
              <a:gd name="connsiteX19" fmla="*/ 684624 w 692638"/>
              <a:gd name="connsiteY19" fmla="*/ 76647 h 69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2638" h="692904">
                <a:moveTo>
                  <a:pt x="73648" y="646949"/>
                </a:moveTo>
                <a:cubicBezTo>
                  <a:pt x="67590" y="653007"/>
                  <a:pt x="59801" y="654738"/>
                  <a:pt x="52013" y="651276"/>
                </a:cubicBezTo>
                <a:cubicBezTo>
                  <a:pt x="44224" y="647815"/>
                  <a:pt x="39897" y="640891"/>
                  <a:pt x="39897" y="633103"/>
                </a:cubicBezTo>
                <a:cubicBezTo>
                  <a:pt x="39897" y="625314"/>
                  <a:pt x="45089" y="617525"/>
                  <a:pt x="52013" y="614929"/>
                </a:cubicBezTo>
                <a:cubicBezTo>
                  <a:pt x="59801" y="611468"/>
                  <a:pt x="67590" y="613198"/>
                  <a:pt x="73648" y="619256"/>
                </a:cubicBezTo>
                <a:cubicBezTo>
                  <a:pt x="81437" y="626179"/>
                  <a:pt x="81437" y="639161"/>
                  <a:pt x="73648" y="646949"/>
                </a:cubicBezTo>
                <a:close/>
                <a:moveTo>
                  <a:pt x="684624" y="76647"/>
                </a:moveTo>
                <a:lnTo>
                  <a:pt x="614526" y="146745"/>
                </a:lnTo>
                <a:lnTo>
                  <a:pt x="559140" y="132033"/>
                </a:lnTo>
                <a:lnTo>
                  <a:pt x="545294" y="77513"/>
                </a:lnTo>
                <a:lnTo>
                  <a:pt x="615392" y="7415"/>
                </a:lnTo>
                <a:cubicBezTo>
                  <a:pt x="573852" y="-8163"/>
                  <a:pt x="527120" y="1357"/>
                  <a:pt x="494235" y="30781"/>
                </a:cubicBezTo>
                <a:cubicBezTo>
                  <a:pt x="461349" y="61070"/>
                  <a:pt x="448368" y="106071"/>
                  <a:pt x="459619" y="149341"/>
                </a:cubicBezTo>
                <a:lnTo>
                  <a:pt x="18262" y="590698"/>
                </a:lnTo>
                <a:cubicBezTo>
                  <a:pt x="2685" y="605410"/>
                  <a:pt x="-3373" y="627910"/>
                  <a:pt x="1819" y="648680"/>
                </a:cubicBezTo>
                <a:cubicBezTo>
                  <a:pt x="7012" y="669450"/>
                  <a:pt x="23454" y="685892"/>
                  <a:pt x="44224" y="691085"/>
                </a:cubicBezTo>
                <a:cubicBezTo>
                  <a:pt x="64994" y="696277"/>
                  <a:pt x="86629" y="690219"/>
                  <a:pt x="102206" y="674642"/>
                </a:cubicBezTo>
                <a:lnTo>
                  <a:pt x="543563" y="233285"/>
                </a:lnTo>
                <a:cubicBezTo>
                  <a:pt x="586833" y="244536"/>
                  <a:pt x="631834" y="231555"/>
                  <a:pt x="662123" y="198669"/>
                </a:cubicBezTo>
                <a:cubicBezTo>
                  <a:pt x="691547" y="165784"/>
                  <a:pt x="701067" y="118187"/>
                  <a:pt x="684624" y="76647"/>
                </a:cubicBezTo>
                <a:close/>
              </a:path>
            </a:pathLst>
          </a:custGeom>
          <a:solidFill>
            <a:srgbClr val="FFC000"/>
          </a:solidFill>
          <a:ln w="863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89CF7B7-C69F-586E-470A-850A534D4B46}"/>
              </a:ext>
            </a:extLst>
          </p:cNvPr>
          <p:cNvSpPr/>
          <p:nvPr/>
        </p:nvSpPr>
        <p:spPr>
          <a:xfrm>
            <a:off x="8393898" y="1447413"/>
            <a:ext cx="324636" cy="324996"/>
          </a:xfrm>
          <a:custGeom>
            <a:avLst/>
            <a:gdLst>
              <a:gd name="connsiteX0" fmla="*/ 313277 w 324636"/>
              <a:gd name="connsiteY0" fmla="*/ 223275 h 324996"/>
              <a:gd name="connsiteX1" fmla="*/ 90002 w 324636"/>
              <a:gd name="connsiteY1" fmla="*/ 0 h 324996"/>
              <a:gd name="connsiteX2" fmla="*/ 0 w 324636"/>
              <a:gd name="connsiteY2" fmla="*/ 90002 h 324996"/>
              <a:gd name="connsiteX3" fmla="*/ 216351 w 324636"/>
              <a:gd name="connsiteY3" fmla="*/ 306353 h 324996"/>
              <a:gd name="connsiteX4" fmla="*/ 224140 w 324636"/>
              <a:gd name="connsiteY4" fmla="*/ 314142 h 324996"/>
              <a:gd name="connsiteX5" fmla="*/ 225005 w 324636"/>
              <a:gd name="connsiteY5" fmla="*/ 313277 h 324996"/>
              <a:gd name="connsiteX6" fmla="*/ 306353 w 324636"/>
              <a:gd name="connsiteY6" fmla="*/ 306353 h 324996"/>
              <a:gd name="connsiteX7" fmla="*/ 313277 w 324636"/>
              <a:gd name="connsiteY7" fmla="*/ 223275 h 324996"/>
              <a:gd name="connsiteX8" fmla="*/ 313277 w 324636"/>
              <a:gd name="connsiteY8" fmla="*/ 223275 h 32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636" h="324996">
                <a:moveTo>
                  <a:pt x="313277" y="223275"/>
                </a:moveTo>
                <a:lnTo>
                  <a:pt x="90002" y="0"/>
                </a:lnTo>
                <a:lnTo>
                  <a:pt x="0" y="90002"/>
                </a:lnTo>
                <a:lnTo>
                  <a:pt x="216351" y="306353"/>
                </a:lnTo>
                <a:lnTo>
                  <a:pt x="224140" y="314142"/>
                </a:lnTo>
                <a:lnTo>
                  <a:pt x="225005" y="313277"/>
                </a:lnTo>
                <a:cubicBezTo>
                  <a:pt x="250102" y="331450"/>
                  <a:pt x="284718" y="327989"/>
                  <a:pt x="306353" y="306353"/>
                </a:cubicBezTo>
                <a:cubicBezTo>
                  <a:pt x="327989" y="283853"/>
                  <a:pt x="330585" y="249237"/>
                  <a:pt x="313277" y="223275"/>
                </a:cubicBezTo>
                <a:lnTo>
                  <a:pt x="313277" y="223275"/>
                </a:lnTo>
                <a:close/>
              </a:path>
            </a:pathLst>
          </a:custGeom>
          <a:solidFill>
            <a:srgbClr val="FFC000"/>
          </a:solidFill>
          <a:ln w="863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D623215-5361-D909-AAFD-61DFF90DCDC6}"/>
              </a:ext>
            </a:extLst>
          </p:cNvPr>
          <p:cNvSpPr/>
          <p:nvPr/>
        </p:nvSpPr>
        <p:spPr>
          <a:xfrm>
            <a:off x="8026101" y="1079616"/>
            <a:ext cx="291641" cy="291641"/>
          </a:xfrm>
          <a:custGeom>
            <a:avLst/>
            <a:gdLst>
              <a:gd name="connsiteX0" fmla="*/ 126349 w 291641"/>
              <a:gd name="connsiteY0" fmla="*/ 102118 h 291641"/>
              <a:gd name="connsiteX1" fmla="*/ 127215 w 291641"/>
              <a:gd name="connsiteY1" fmla="*/ 101252 h 291641"/>
              <a:gd name="connsiteX2" fmla="*/ 104714 w 291641"/>
              <a:gd name="connsiteY2" fmla="*/ 59713 h 291641"/>
              <a:gd name="connsiteX3" fmla="*/ 30289 w 291641"/>
              <a:gd name="connsiteY3" fmla="*/ 0 h 291641"/>
              <a:gd name="connsiteX4" fmla="*/ 0 w 291641"/>
              <a:gd name="connsiteY4" fmla="*/ 30289 h 291641"/>
              <a:gd name="connsiteX5" fmla="*/ 59713 w 291641"/>
              <a:gd name="connsiteY5" fmla="*/ 104714 h 291641"/>
              <a:gd name="connsiteX6" fmla="*/ 101252 w 291641"/>
              <a:gd name="connsiteY6" fmla="*/ 127215 h 291641"/>
              <a:gd name="connsiteX7" fmla="*/ 102118 w 291641"/>
              <a:gd name="connsiteY7" fmla="*/ 126349 h 291641"/>
              <a:gd name="connsiteX8" fmla="*/ 267410 w 291641"/>
              <a:gd name="connsiteY8" fmla="*/ 291642 h 291641"/>
              <a:gd name="connsiteX9" fmla="*/ 291642 w 291641"/>
              <a:gd name="connsiteY9" fmla="*/ 267410 h 29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641" h="291641">
                <a:moveTo>
                  <a:pt x="126349" y="102118"/>
                </a:moveTo>
                <a:lnTo>
                  <a:pt x="127215" y="101252"/>
                </a:lnTo>
                <a:lnTo>
                  <a:pt x="104714" y="59713"/>
                </a:lnTo>
                <a:lnTo>
                  <a:pt x="30289" y="0"/>
                </a:lnTo>
                <a:lnTo>
                  <a:pt x="0" y="30289"/>
                </a:lnTo>
                <a:lnTo>
                  <a:pt x="59713" y="104714"/>
                </a:lnTo>
                <a:lnTo>
                  <a:pt x="101252" y="127215"/>
                </a:lnTo>
                <a:lnTo>
                  <a:pt x="102118" y="126349"/>
                </a:lnTo>
                <a:lnTo>
                  <a:pt x="267410" y="291642"/>
                </a:lnTo>
                <a:lnTo>
                  <a:pt x="291642" y="267410"/>
                </a:lnTo>
                <a:close/>
              </a:path>
            </a:pathLst>
          </a:custGeom>
          <a:solidFill>
            <a:srgbClr val="FFC000"/>
          </a:solidFill>
          <a:ln w="8632" cap="flat">
            <a:noFill/>
            <a:prstDash val="solid"/>
            <a:miter/>
          </a:ln>
        </p:spPr>
        <p:txBody>
          <a:bodyPr rtlCol="0" anchor="ctr"/>
          <a:lstStyle/>
          <a:p>
            <a:endParaRPr lang="en-US"/>
          </a:p>
        </p:txBody>
      </p:sp>
      <p:sp>
        <p:nvSpPr>
          <p:cNvPr id="10" name="Text Placeholder 9">
            <a:extLst>
              <a:ext uri="{FF2B5EF4-FFF2-40B4-BE49-F238E27FC236}">
                <a16:creationId xmlns:a16="http://schemas.microsoft.com/office/drawing/2014/main" id="{FA07EB42-8A53-C7A2-DABF-FCDE80C525BB}"/>
              </a:ext>
            </a:extLst>
          </p:cNvPr>
          <p:cNvSpPr>
            <a:spLocks noGrp="1"/>
          </p:cNvSpPr>
          <p:nvPr>
            <p:ph type="body" sz="quarter" idx="17"/>
          </p:nvPr>
        </p:nvSpPr>
        <p:spPr>
          <a:xfrm>
            <a:off x="7890844" y="1988716"/>
            <a:ext cx="1004847" cy="459334"/>
          </a:xfrm>
        </p:spPr>
        <p:txBody>
          <a:bodyPr vert="horz" lIns="0" tIns="0" rIns="0" bIns="0" rtlCol="0" anchor="t">
            <a:noAutofit/>
          </a:bodyPr>
          <a:lstStyle/>
          <a:p>
            <a:r>
              <a:rPr lang="en-US" dirty="0">
                <a:ea typeface="Tahoma"/>
                <a:cs typeface="Tahoma"/>
              </a:rPr>
              <a:t>EOY 1</a:t>
            </a:r>
          </a:p>
          <a:p>
            <a:endParaRPr lang="en-US" dirty="0">
              <a:ea typeface="Tahoma"/>
              <a:cs typeface="Tahoma"/>
            </a:endParaRPr>
          </a:p>
        </p:txBody>
      </p:sp>
      <p:cxnSp>
        <p:nvCxnSpPr>
          <p:cNvPr id="18" name="Straight Connector 17">
            <a:extLst>
              <a:ext uri="{FF2B5EF4-FFF2-40B4-BE49-F238E27FC236}">
                <a16:creationId xmlns:a16="http://schemas.microsoft.com/office/drawing/2014/main" id="{7D19A1B8-0EBE-D63A-E2DE-B3F814EE69BA}"/>
              </a:ext>
              <a:ext uri="{C183D7F6-B498-43B3-948B-1728B52AA6E4}">
                <adec:decorative xmlns:adec="http://schemas.microsoft.com/office/drawing/2017/decorative" val="1"/>
              </a:ext>
            </a:extLst>
          </p:cNvPr>
          <p:cNvCxnSpPr>
            <a:cxnSpLocks/>
          </p:cNvCxnSpPr>
          <p:nvPr/>
        </p:nvCxnSpPr>
        <p:spPr>
          <a:xfrm>
            <a:off x="7890844" y="2455577"/>
            <a:ext cx="96201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52E0C92-2B82-7188-3699-8B85B578431D}"/>
              </a:ext>
              <a:ext uri="{C183D7F6-B498-43B3-948B-1728B52AA6E4}">
                <adec:decorative xmlns:adec="http://schemas.microsoft.com/office/drawing/2017/decorative" val="1"/>
              </a:ext>
            </a:extLst>
          </p:cNvPr>
          <p:cNvSpPr/>
          <p:nvPr/>
        </p:nvSpPr>
        <p:spPr>
          <a:xfrm>
            <a:off x="9188504" y="990388"/>
            <a:ext cx="962014" cy="828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4" name="Text Placeholder 3">
            <a:extLst>
              <a:ext uri="{FF2B5EF4-FFF2-40B4-BE49-F238E27FC236}">
                <a16:creationId xmlns:a16="http://schemas.microsoft.com/office/drawing/2014/main" id="{21D50771-FEE3-BFC9-1C62-72440FB3B77A}"/>
              </a:ext>
            </a:extLst>
          </p:cNvPr>
          <p:cNvSpPr>
            <a:spLocks noGrp="1"/>
          </p:cNvSpPr>
          <p:nvPr>
            <p:ph type="body" sz="quarter" idx="19"/>
          </p:nvPr>
        </p:nvSpPr>
        <p:spPr>
          <a:xfrm>
            <a:off x="9198387" y="1975831"/>
            <a:ext cx="815639" cy="335536"/>
          </a:xfrm>
        </p:spPr>
        <p:txBody>
          <a:bodyPr/>
          <a:lstStyle/>
          <a:p>
            <a:r>
              <a:rPr lang="en-US" dirty="0">
                <a:solidFill>
                  <a:schemeClr val="tx1">
                    <a:lumMod val="75000"/>
                    <a:lumOff val="25000"/>
                  </a:schemeClr>
                </a:solidFill>
              </a:rPr>
              <a:t>EOY 2 </a:t>
            </a:r>
          </a:p>
        </p:txBody>
      </p:sp>
      <p:cxnSp>
        <p:nvCxnSpPr>
          <p:cNvPr id="19" name="Straight Connector 18">
            <a:extLst>
              <a:ext uri="{FF2B5EF4-FFF2-40B4-BE49-F238E27FC236}">
                <a16:creationId xmlns:a16="http://schemas.microsoft.com/office/drawing/2014/main" id="{3E2C4E25-E265-1060-0522-A01044038120}"/>
              </a:ext>
              <a:ext uri="{C183D7F6-B498-43B3-948B-1728B52AA6E4}">
                <adec:decorative xmlns:adec="http://schemas.microsoft.com/office/drawing/2017/decorative" val="1"/>
              </a:ext>
            </a:extLst>
          </p:cNvPr>
          <p:cNvCxnSpPr>
            <a:cxnSpLocks/>
          </p:cNvCxnSpPr>
          <p:nvPr/>
        </p:nvCxnSpPr>
        <p:spPr>
          <a:xfrm>
            <a:off x="9144504" y="2455577"/>
            <a:ext cx="96201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74BBB066-D3F8-72E7-2AFA-1261EBA9C936}"/>
              </a:ext>
            </a:extLst>
          </p:cNvPr>
          <p:cNvSpPr>
            <a:spLocks noGrp="1"/>
          </p:cNvSpPr>
          <p:nvPr>
            <p:ph type="body" sz="quarter" idx="15"/>
          </p:nvPr>
        </p:nvSpPr>
        <p:spPr>
          <a:xfrm>
            <a:off x="7068625" y="4283946"/>
            <a:ext cx="841888" cy="335536"/>
          </a:xfrm>
        </p:spPr>
        <p:txBody>
          <a:bodyPr/>
          <a:lstStyle/>
          <a:p>
            <a:r>
              <a:rPr lang="en-US" dirty="0"/>
              <a:t>EOY 4 </a:t>
            </a:r>
            <a:endParaRPr lang="en-US" dirty="0">
              <a:solidFill>
                <a:schemeClr val="tx1">
                  <a:lumMod val="75000"/>
                  <a:lumOff val="25000"/>
                </a:schemeClr>
              </a:solidFill>
            </a:endParaRPr>
          </a:p>
        </p:txBody>
      </p:sp>
      <p:pic>
        <p:nvPicPr>
          <p:cNvPr id="29" name="Picture Placeholder 28" descr="Pictur eof a hand writing on an agenda">
            <a:extLst>
              <a:ext uri="{FF2B5EF4-FFF2-40B4-BE49-F238E27FC236}">
                <a16:creationId xmlns:a16="http://schemas.microsoft.com/office/drawing/2014/main" id="{DA37B773-FCEE-112F-A50F-F066E74E8708}"/>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tretch>
            <a:fillRect/>
          </a:stretch>
        </p:blipFill>
        <p:spPr>
          <a:xfrm>
            <a:off x="432000" y="36802"/>
            <a:ext cx="5472000" cy="3641142"/>
          </a:xfrm>
        </p:spPr>
      </p:pic>
      <p:grpSp>
        <p:nvGrpSpPr>
          <p:cNvPr id="100" name="Group 99">
            <a:extLst>
              <a:ext uri="{FF2B5EF4-FFF2-40B4-BE49-F238E27FC236}">
                <a16:creationId xmlns:a16="http://schemas.microsoft.com/office/drawing/2014/main" id="{3497BB0A-D485-B212-A920-761B0EAB1D02}"/>
              </a:ext>
            </a:extLst>
          </p:cNvPr>
          <p:cNvGrpSpPr/>
          <p:nvPr/>
        </p:nvGrpSpPr>
        <p:grpSpPr>
          <a:xfrm>
            <a:off x="9802965" y="3298372"/>
            <a:ext cx="1112147" cy="1390419"/>
            <a:chOff x="9474614" y="3309705"/>
            <a:chExt cx="1112147" cy="1390419"/>
          </a:xfrm>
        </p:grpSpPr>
        <p:sp>
          <p:nvSpPr>
            <p:cNvPr id="36" name="Rectangle 35">
              <a:extLst>
                <a:ext uri="{FF2B5EF4-FFF2-40B4-BE49-F238E27FC236}">
                  <a16:creationId xmlns:a16="http://schemas.microsoft.com/office/drawing/2014/main" id="{4D7D5EC6-611F-7818-2F22-E483DFB08C0B}"/>
                </a:ext>
                <a:ext uri="{C183D7F6-B498-43B3-948B-1728B52AA6E4}">
                  <adec:decorative xmlns:adec="http://schemas.microsoft.com/office/drawing/2017/decorative" val="1"/>
                </a:ext>
              </a:extLst>
            </p:cNvPr>
            <p:cNvSpPr/>
            <p:nvPr/>
          </p:nvSpPr>
          <p:spPr>
            <a:xfrm>
              <a:off x="9567115" y="3309705"/>
              <a:ext cx="935543" cy="830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1163DE62-9CD5-383C-7D38-734B75618491}"/>
                </a:ext>
              </a:extLst>
            </p:cNvPr>
            <p:cNvSpPr txBox="1">
              <a:spLocks/>
            </p:cNvSpPr>
            <p:nvPr/>
          </p:nvSpPr>
          <p:spPr>
            <a:xfrm>
              <a:off x="9474614" y="4295279"/>
              <a:ext cx="1112147" cy="335536"/>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Wrap-Up </a:t>
              </a:r>
            </a:p>
          </p:txBody>
        </p:sp>
        <p:cxnSp>
          <p:nvCxnSpPr>
            <p:cNvPr id="39" name="Straight Connector 38">
              <a:extLst>
                <a:ext uri="{FF2B5EF4-FFF2-40B4-BE49-F238E27FC236}">
                  <a16:creationId xmlns:a16="http://schemas.microsoft.com/office/drawing/2014/main" id="{F1DF6823-80AA-2897-EE1A-91B0C11A759A}"/>
                </a:ext>
                <a:ext uri="{C183D7F6-B498-43B3-948B-1728B52AA6E4}">
                  <adec:decorative xmlns:adec="http://schemas.microsoft.com/office/drawing/2017/decorative" val="1"/>
                </a:ext>
              </a:extLst>
            </p:cNvPr>
            <p:cNvCxnSpPr>
              <a:cxnSpLocks/>
            </p:cNvCxnSpPr>
            <p:nvPr/>
          </p:nvCxnSpPr>
          <p:spPr>
            <a:xfrm>
              <a:off x="9549682" y="4700124"/>
              <a:ext cx="89640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id="{2F476BD8-E916-0996-1696-C6BFE4CE6E22}"/>
                </a:ext>
              </a:extLst>
            </p:cNvPr>
            <p:cNvSpPr/>
            <p:nvPr/>
          </p:nvSpPr>
          <p:spPr>
            <a:xfrm>
              <a:off x="9736450" y="3495384"/>
              <a:ext cx="268275" cy="181735"/>
            </a:xfrm>
            <a:custGeom>
              <a:avLst/>
              <a:gdLst>
                <a:gd name="connsiteX0" fmla="*/ 0 w 268275"/>
                <a:gd name="connsiteY0" fmla="*/ 0 h 181735"/>
                <a:gd name="connsiteX1" fmla="*/ 268276 w 268275"/>
                <a:gd name="connsiteY1" fmla="*/ 0 h 181735"/>
                <a:gd name="connsiteX2" fmla="*/ 268276 w 268275"/>
                <a:gd name="connsiteY2" fmla="*/ 181735 h 181735"/>
                <a:gd name="connsiteX3" fmla="*/ 0 w 268275"/>
                <a:gd name="connsiteY3" fmla="*/ 181735 h 181735"/>
              </a:gdLst>
              <a:ahLst/>
              <a:cxnLst>
                <a:cxn ang="0">
                  <a:pos x="connsiteX0" y="connsiteY0"/>
                </a:cxn>
                <a:cxn ang="0">
                  <a:pos x="connsiteX1" y="connsiteY1"/>
                </a:cxn>
                <a:cxn ang="0">
                  <a:pos x="connsiteX2" y="connsiteY2"/>
                </a:cxn>
                <a:cxn ang="0">
                  <a:pos x="connsiteX3" y="connsiteY3"/>
                </a:cxn>
              </a:cxnLst>
              <a:rect l="l" t="t" r="r" b="b"/>
              <a:pathLst>
                <a:path w="268275" h="181735">
                  <a:moveTo>
                    <a:pt x="0" y="0"/>
                  </a:moveTo>
                  <a:lnTo>
                    <a:pt x="268276" y="0"/>
                  </a:lnTo>
                  <a:lnTo>
                    <a:pt x="268276" y="181735"/>
                  </a:lnTo>
                  <a:lnTo>
                    <a:pt x="0" y="181735"/>
                  </a:lnTo>
                  <a:close/>
                </a:path>
              </a:pathLst>
            </a:custGeom>
            <a:solidFill>
              <a:srgbClr val="00B0F0"/>
            </a:solidFill>
            <a:ln w="863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A55972C-2B3E-0FC4-6FF5-D2EE83E23A79}"/>
                </a:ext>
              </a:extLst>
            </p:cNvPr>
            <p:cNvSpPr/>
            <p:nvPr/>
          </p:nvSpPr>
          <p:spPr>
            <a:xfrm>
              <a:off x="10056650" y="3495384"/>
              <a:ext cx="268275" cy="181735"/>
            </a:xfrm>
            <a:custGeom>
              <a:avLst/>
              <a:gdLst>
                <a:gd name="connsiteX0" fmla="*/ 0 w 268275"/>
                <a:gd name="connsiteY0" fmla="*/ 0 h 181735"/>
                <a:gd name="connsiteX1" fmla="*/ 268276 w 268275"/>
                <a:gd name="connsiteY1" fmla="*/ 0 h 181735"/>
                <a:gd name="connsiteX2" fmla="*/ 268276 w 268275"/>
                <a:gd name="connsiteY2" fmla="*/ 181735 h 181735"/>
                <a:gd name="connsiteX3" fmla="*/ 0 w 268275"/>
                <a:gd name="connsiteY3" fmla="*/ 181735 h 181735"/>
              </a:gdLst>
              <a:ahLst/>
              <a:cxnLst>
                <a:cxn ang="0">
                  <a:pos x="connsiteX0" y="connsiteY0"/>
                </a:cxn>
                <a:cxn ang="0">
                  <a:pos x="connsiteX1" y="connsiteY1"/>
                </a:cxn>
                <a:cxn ang="0">
                  <a:pos x="connsiteX2" y="connsiteY2"/>
                </a:cxn>
                <a:cxn ang="0">
                  <a:pos x="connsiteX3" y="connsiteY3"/>
                </a:cxn>
              </a:cxnLst>
              <a:rect l="l" t="t" r="r" b="b"/>
              <a:pathLst>
                <a:path w="268275" h="181735">
                  <a:moveTo>
                    <a:pt x="0" y="0"/>
                  </a:moveTo>
                  <a:lnTo>
                    <a:pt x="268276" y="0"/>
                  </a:lnTo>
                  <a:lnTo>
                    <a:pt x="268276" y="181735"/>
                  </a:lnTo>
                  <a:lnTo>
                    <a:pt x="0" y="181735"/>
                  </a:lnTo>
                  <a:close/>
                </a:path>
              </a:pathLst>
            </a:custGeom>
            <a:solidFill>
              <a:srgbClr val="00B0F0"/>
            </a:solidFill>
            <a:ln w="863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3A1F92-2958-1CAB-4A74-D4B88BD7C7CE}"/>
                </a:ext>
              </a:extLst>
            </p:cNvPr>
            <p:cNvSpPr/>
            <p:nvPr/>
          </p:nvSpPr>
          <p:spPr>
            <a:xfrm>
              <a:off x="9736450" y="3729043"/>
              <a:ext cx="268275" cy="268275"/>
            </a:xfrm>
            <a:custGeom>
              <a:avLst/>
              <a:gdLst>
                <a:gd name="connsiteX0" fmla="*/ 0 w 268275"/>
                <a:gd name="connsiteY0" fmla="*/ 0 h 268275"/>
                <a:gd name="connsiteX1" fmla="*/ 268276 w 268275"/>
                <a:gd name="connsiteY1" fmla="*/ 0 h 268275"/>
                <a:gd name="connsiteX2" fmla="*/ 268276 w 268275"/>
                <a:gd name="connsiteY2" fmla="*/ 268276 h 268275"/>
                <a:gd name="connsiteX3" fmla="*/ 0 w 268275"/>
                <a:gd name="connsiteY3" fmla="*/ 268276 h 268275"/>
              </a:gdLst>
              <a:ahLst/>
              <a:cxnLst>
                <a:cxn ang="0">
                  <a:pos x="connsiteX0" y="connsiteY0"/>
                </a:cxn>
                <a:cxn ang="0">
                  <a:pos x="connsiteX1" y="connsiteY1"/>
                </a:cxn>
                <a:cxn ang="0">
                  <a:pos x="connsiteX2" y="connsiteY2"/>
                </a:cxn>
                <a:cxn ang="0">
                  <a:pos x="connsiteX3" y="connsiteY3"/>
                </a:cxn>
              </a:cxnLst>
              <a:rect l="l" t="t" r="r" b="b"/>
              <a:pathLst>
                <a:path w="268275" h="268275">
                  <a:moveTo>
                    <a:pt x="0" y="0"/>
                  </a:moveTo>
                  <a:lnTo>
                    <a:pt x="268276" y="0"/>
                  </a:lnTo>
                  <a:lnTo>
                    <a:pt x="268276" y="268276"/>
                  </a:lnTo>
                  <a:lnTo>
                    <a:pt x="0" y="268276"/>
                  </a:lnTo>
                  <a:close/>
                </a:path>
              </a:pathLst>
            </a:custGeom>
            <a:solidFill>
              <a:srgbClr val="00B0F0"/>
            </a:solidFill>
            <a:ln w="863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14286DE-3758-711C-D656-C74C0ABBFADE}"/>
                </a:ext>
              </a:extLst>
            </p:cNvPr>
            <p:cNvSpPr/>
            <p:nvPr/>
          </p:nvSpPr>
          <p:spPr>
            <a:xfrm>
              <a:off x="10056650" y="3729043"/>
              <a:ext cx="268275" cy="268275"/>
            </a:xfrm>
            <a:custGeom>
              <a:avLst/>
              <a:gdLst>
                <a:gd name="connsiteX0" fmla="*/ 0 w 268275"/>
                <a:gd name="connsiteY0" fmla="*/ 0 h 268275"/>
                <a:gd name="connsiteX1" fmla="*/ 268276 w 268275"/>
                <a:gd name="connsiteY1" fmla="*/ 0 h 268275"/>
                <a:gd name="connsiteX2" fmla="*/ 268276 w 268275"/>
                <a:gd name="connsiteY2" fmla="*/ 268276 h 268275"/>
                <a:gd name="connsiteX3" fmla="*/ 0 w 268275"/>
                <a:gd name="connsiteY3" fmla="*/ 268276 h 268275"/>
              </a:gdLst>
              <a:ahLst/>
              <a:cxnLst>
                <a:cxn ang="0">
                  <a:pos x="connsiteX0" y="connsiteY0"/>
                </a:cxn>
                <a:cxn ang="0">
                  <a:pos x="connsiteX1" y="connsiteY1"/>
                </a:cxn>
                <a:cxn ang="0">
                  <a:pos x="connsiteX2" y="connsiteY2"/>
                </a:cxn>
                <a:cxn ang="0">
                  <a:pos x="connsiteX3" y="connsiteY3"/>
                </a:cxn>
              </a:cxnLst>
              <a:rect l="l" t="t" r="r" b="b"/>
              <a:pathLst>
                <a:path w="268275" h="268275">
                  <a:moveTo>
                    <a:pt x="0" y="0"/>
                  </a:moveTo>
                  <a:lnTo>
                    <a:pt x="268276" y="0"/>
                  </a:lnTo>
                  <a:lnTo>
                    <a:pt x="268276" y="268276"/>
                  </a:lnTo>
                  <a:lnTo>
                    <a:pt x="0" y="268276"/>
                  </a:lnTo>
                  <a:close/>
                </a:path>
              </a:pathLst>
            </a:custGeom>
            <a:solidFill>
              <a:srgbClr val="00B0F0"/>
            </a:solidFill>
            <a:ln w="863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A785CAF-F957-1718-ECE6-22156C7A52E1}"/>
                </a:ext>
              </a:extLst>
            </p:cNvPr>
            <p:cNvSpPr/>
            <p:nvPr/>
          </p:nvSpPr>
          <p:spPr>
            <a:xfrm>
              <a:off x="9857607" y="3312784"/>
              <a:ext cx="346162" cy="147118"/>
            </a:xfrm>
            <a:custGeom>
              <a:avLst/>
              <a:gdLst>
                <a:gd name="connsiteX0" fmla="*/ 346162 w 346162"/>
                <a:gd name="connsiteY0" fmla="*/ 95195 h 147118"/>
                <a:gd name="connsiteX1" fmla="*/ 250968 w 346162"/>
                <a:gd name="connsiteY1" fmla="*/ 95195 h 147118"/>
                <a:gd name="connsiteX2" fmla="*/ 302892 w 346162"/>
                <a:gd name="connsiteY2" fmla="*/ 43270 h 147118"/>
                <a:gd name="connsiteX3" fmla="*/ 266545 w 346162"/>
                <a:gd name="connsiteY3" fmla="*/ 6058 h 147118"/>
                <a:gd name="connsiteX4" fmla="*/ 199043 w 346162"/>
                <a:gd name="connsiteY4" fmla="*/ 73559 h 147118"/>
                <a:gd name="connsiteX5" fmla="*/ 199043 w 346162"/>
                <a:gd name="connsiteY5" fmla="*/ 0 h 147118"/>
                <a:gd name="connsiteX6" fmla="*/ 147119 w 346162"/>
                <a:gd name="connsiteY6" fmla="*/ 0 h 147118"/>
                <a:gd name="connsiteX7" fmla="*/ 147119 w 346162"/>
                <a:gd name="connsiteY7" fmla="*/ 73559 h 147118"/>
                <a:gd name="connsiteX8" fmla="*/ 79617 w 346162"/>
                <a:gd name="connsiteY8" fmla="*/ 6058 h 147118"/>
                <a:gd name="connsiteX9" fmla="*/ 43270 w 346162"/>
                <a:gd name="connsiteY9" fmla="*/ 43270 h 147118"/>
                <a:gd name="connsiteX10" fmla="*/ 95195 w 346162"/>
                <a:gd name="connsiteY10" fmla="*/ 95195 h 147118"/>
                <a:gd name="connsiteX11" fmla="*/ 0 w 346162"/>
                <a:gd name="connsiteY11" fmla="*/ 95195 h 147118"/>
                <a:gd name="connsiteX12" fmla="*/ 0 w 346162"/>
                <a:gd name="connsiteY12" fmla="*/ 147119 h 147118"/>
                <a:gd name="connsiteX13" fmla="*/ 346162 w 346162"/>
                <a:gd name="connsiteY13" fmla="*/ 147119 h 14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162" h="147118">
                  <a:moveTo>
                    <a:pt x="346162" y="95195"/>
                  </a:moveTo>
                  <a:lnTo>
                    <a:pt x="250968" y="95195"/>
                  </a:lnTo>
                  <a:lnTo>
                    <a:pt x="302892" y="43270"/>
                  </a:lnTo>
                  <a:lnTo>
                    <a:pt x="266545" y="6058"/>
                  </a:lnTo>
                  <a:lnTo>
                    <a:pt x="199043" y="73559"/>
                  </a:lnTo>
                  <a:lnTo>
                    <a:pt x="199043" y="0"/>
                  </a:lnTo>
                  <a:lnTo>
                    <a:pt x="147119" y="0"/>
                  </a:lnTo>
                  <a:lnTo>
                    <a:pt x="147119" y="73559"/>
                  </a:lnTo>
                  <a:lnTo>
                    <a:pt x="79617" y="6058"/>
                  </a:lnTo>
                  <a:lnTo>
                    <a:pt x="43270" y="43270"/>
                  </a:lnTo>
                  <a:lnTo>
                    <a:pt x="95195" y="95195"/>
                  </a:lnTo>
                  <a:lnTo>
                    <a:pt x="0" y="95195"/>
                  </a:lnTo>
                  <a:lnTo>
                    <a:pt x="0" y="147119"/>
                  </a:lnTo>
                  <a:lnTo>
                    <a:pt x="346162" y="147119"/>
                  </a:lnTo>
                  <a:close/>
                </a:path>
              </a:pathLst>
            </a:custGeom>
            <a:solidFill>
              <a:srgbClr val="00B0F0"/>
            </a:solidFill>
            <a:ln w="8632" cap="flat">
              <a:noFill/>
              <a:prstDash val="solid"/>
              <a:miter/>
            </a:ln>
          </p:spPr>
          <p:txBody>
            <a:bodyPr rtlCol="0" anchor="ctr"/>
            <a:lstStyle/>
            <a:p>
              <a:endParaRPr lang="en-US"/>
            </a:p>
          </p:txBody>
        </p:sp>
      </p:grpSp>
      <p:sp>
        <p:nvSpPr>
          <p:cNvPr id="6" name="Slide Number Placeholder 5">
            <a:extLst>
              <a:ext uri="{FF2B5EF4-FFF2-40B4-BE49-F238E27FC236}">
                <a16:creationId xmlns:a16="http://schemas.microsoft.com/office/drawing/2014/main" id="{1C832B9A-13D3-8F0D-6333-6EBCD67E798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99" name="Group 98">
            <a:extLst>
              <a:ext uri="{FF2B5EF4-FFF2-40B4-BE49-F238E27FC236}">
                <a16:creationId xmlns:a16="http://schemas.microsoft.com/office/drawing/2014/main" id="{CE8F2364-BF84-17B7-967F-88BCC7074E1B}"/>
              </a:ext>
            </a:extLst>
          </p:cNvPr>
          <p:cNvGrpSpPr/>
          <p:nvPr/>
        </p:nvGrpSpPr>
        <p:grpSpPr>
          <a:xfrm>
            <a:off x="9421322" y="1045485"/>
            <a:ext cx="383299" cy="733978"/>
            <a:chOff x="9092971" y="1056818"/>
            <a:chExt cx="383299" cy="733978"/>
          </a:xfrm>
        </p:grpSpPr>
        <p:sp>
          <p:nvSpPr>
            <p:cNvPr id="63" name="Freeform: Shape 62">
              <a:extLst>
                <a:ext uri="{FF2B5EF4-FFF2-40B4-BE49-F238E27FC236}">
                  <a16:creationId xmlns:a16="http://schemas.microsoft.com/office/drawing/2014/main" id="{A328D1BA-5107-BB45-83FD-26321C7D240C}"/>
                </a:ext>
              </a:extLst>
            </p:cNvPr>
            <p:cNvSpPr/>
            <p:nvPr/>
          </p:nvSpPr>
          <p:spPr>
            <a:xfrm>
              <a:off x="9207145" y="1056818"/>
              <a:ext cx="130485" cy="130485"/>
            </a:xfrm>
            <a:custGeom>
              <a:avLst/>
              <a:gdLst>
                <a:gd name="connsiteX0" fmla="*/ 130485 w 130485"/>
                <a:gd name="connsiteY0" fmla="*/ 65243 h 130485"/>
                <a:gd name="connsiteX1" fmla="*/ 65243 w 130485"/>
                <a:gd name="connsiteY1" fmla="*/ 130485 h 130485"/>
                <a:gd name="connsiteX2" fmla="*/ 0 w 130485"/>
                <a:gd name="connsiteY2" fmla="*/ 65243 h 130485"/>
                <a:gd name="connsiteX3" fmla="*/ 65243 w 130485"/>
                <a:gd name="connsiteY3" fmla="*/ 0 h 130485"/>
                <a:gd name="connsiteX4" fmla="*/ 130485 w 130485"/>
                <a:gd name="connsiteY4" fmla="*/ 65243 h 13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85" h="130485">
                  <a:moveTo>
                    <a:pt x="130485" y="65243"/>
                  </a:moveTo>
                  <a:cubicBezTo>
                    <a:pt x="130485" y="101275"/>
                    <a:pt x="101275" y="130485"/>
                    <a:pt x="65243" y="130485"/>
                  </a:cubicBezTo>
                  <a:cubicBezTo>
                    <a:pt x="29210" y="130485"/>
                    <a:pt x="0" y="101275"/>
                    <a:pt x="0" y="65243"/>
                  </a:cubicBezTo>
                  <a:cubicBezTo>
                    <a:pt x="0" y="29210"/>
                    <a:pt x="29210" y="0"/>
                    <a:pt x="65243" y="0"/>
                  </a:cubicBezTo>
                  <a:cubicBezTo>
                    <a:pt x="101275" y="0"/>
                    <a:pt x="130485" y="29210"/>
                    <a:pt x="130485" y="65243"/>
                  </a:cubicBezTo>
                  <a:close/>
                </a:path>
              </a:pathLst>
            </a:custGeom>
            <a:solidFill>
              <a:schemeClr val="accent3">
                <a:lumMod val="75000"/>
              </a:schemeClr>
            </a:solidFill>
            <a:ln w="813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727DBAC-8ECC-4F99-1402-40D3E5642E96}"/>
                </a:ext>
              </a:extLst>
            </p:cNvPr>
            <p:cNvSpPr/>
            <p:nvPr/>
          </p:nvSpPr>
          <p:spPr>
            <a:xfrm>
              <a:off x="9378407" y="1138372"/>
              <a:ext cx="97863" cy="97863"/>
            </a:xfrm>
            <a:custGeom>
              <a:avLst/>
              <a:gdLst>
                <a:gd name="connsiteX0" fmla="*/ 97864 w 97863"/>
                <a:gd name="connsiteY0" fmla="*/ 48932 h 97863"/>
                <a:gd name="connsiteX1" fmla="*/ 48932 w 97863"/>
                <a:gd name="connsiteY1" fmla="*/ 97864 h 97863"/>
                <a:gd name="connsiteX2" fmla="*/ 0 w 97863"/>
                <a:gd name="connsiteY2" fmla="*/ 48932 h 97863"/>
                <a:gd name="connsiteX3" fmla="*/ 48932 w 97863"/>
                <a:gd name="connsiteY3" fmla="*/ 0 h 97863"/>
                <a:gd name="connsiteX4" fmla="*/ 97864 w 97863"/>
                <a:gd name="connsiteY4" fmla="*/ 48932 h 9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3" h="97863">
                  <a:moveTo>
                    <a:pt x="97864" y="48932"/>
                  </a:moveTo>
                  <a:cubicBezTo>
                    <a:pt x="97864" y="75956"/>
                    <a:pt x="75956" y="97864"/>
                    <a:pt x="48932" y="97864"/>
                  </a:cubicBezTo>
                  <a:cubicBezTo>
                    <a:pt x="21908" y="97864"/>
                    <a:pt x="0" y="75956"/>
                    <a:pt x="0" y="48932"/>
                  </a:cubicBezTo>
                  <a:cubicBezTo>
                    <a:pt x="0" y="21908"/>
                    <a:pt x="21908" y="0"/>
                    <a:pt x="48932" y="0"/>
                  </a:cubicBezTo>
                  <a:cubicBezTo>
                    <a:pt x="75956" y="0"/>
                    <a:pt x="97864" y="21908"/>
                    <a:pt x="97864" y="48932"/>
                  </a:cubicBezTo>
                  <a:close/>
                </a:path>
              </a:pathLst>
            </a:custGeom>
            <a:solidFill>
              <a:schemeClr val="accent3">
                <a:lumMod val="75000"/>
              </a:schemeClr>
            </a:solidFill>
            <a:ln w="813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F173F68-7D85-D917-BAFC-1B0F29CDC38F}"/>
                </a:ext>
              </a:extLst>
            </p:cNvPr>
            <p:cNvSpPr/>
            <p:nvPr/>
          </p:nvSpPr>
          <p:spPr>
            <a:xfrm>
              <a:off x="9092971" y="1203614"/>
              <a:ext cx="285435" cy="587182"/>
            </a:xfrm>
            <a:custGeom>
              <a:avLst/>
              <a:gdLst>
                <a:gd name="connsiteX0" fmla="*/ 232426 w 285435"/>
                <a:gd name="connsiteY0" fmla="*/ 251184 h 587182"/>
                <a:gd name="connsiteX1" fmla="*/ 232426 w 285435"/>
                <a:gd name="connsiteY1" fmla="*/ 251184 h 587182"/>
                <a:gd name="connsiteX2" fmla="*/ 232426 w 285435"/>
                <a:gd name="connsiteY2" fmla="*/ 251184 h 587182"/>
                <a:gd name="connsiteX3" fmla="*/ 220193 w 285435"/>
                <a:gd name="connsiteY3" fmla="*/ 252815 h 587182"/>
                <a:gd name="connsiteX4" fmla="*/ 163106 w 285435"/>
                <a:gd name="connsiteY4" fmla="*/ 195728 h 587182"/>
                <a:gd name="connsiteX5" fmla="*/ 205514 w 285435"/>
                <a:gd name="connsiteY5" fmla="*/ 140271 h 587182"/>
                <a:gd name="connsiteX6" fmla="*/ 254446 w 285435"/>
                <a:gd name="connsiteY6" fmla="*/ 68505 h 587182"/>
                <a:gd name="connsiteX7" fmla="*/ 285436 w 285435"/>
                <a:gd name="connsiteY7" fmla="*/ 30175 h 587182"/>
                <a:gd name="connsiteX8" fmla="*/ 233242 w 285435"/>
                <a:gd name="connsiteY8" fmla="*/ 6524 h 587182"/>
                <a:gd name="connsiteX9" fmla="*/ 179417 w 285435"/>
                <a:gd name="connsiteY9" fmla="*/ 0 h 587182"/>
                <a:gd name="connsiteX10" fmla="*/ 125592 w 285435"/>
                <a:gd name="connsiteY10" fmla="*/ 8155 h 587182"/>
                <a:gd name="connsiteX11" fmla="*/ 57087 w 285435"/>
                <a:gd name="connsiteY11" fmla="*/ 44039 h 587182"/>
                <a:gd name="connsiteX12" fmla="*/ 47301 w 285435"/>
                <a:gd name="connsiteY12" fmla="*/ 61980 h 587182"/>
                <a:gd name="connsiteX13" fmla="*/ 1631 w 285435"/>
                <a:gd name="connsiteY13" fmla="*/ 256077 h 587182"/>
                <a:gd name="connsiteX14" fmla="*/ 0 w 285435"/>
                <a:gd name="connsiteY14" fmla="*/ 264232 h 587182"/>
                <a:gd name="connsiteX15" fmla="*/ 32621 w 285435"/>
                <a:gd name="connsiteY15" fmla="*/ 296853 h 587182"/>
                <a:gd name="connsiteX16" fmla="*/ 63611 w 285435"/>
                <a:gd name="connsiteY16" fmla="*/ 272387 h 587182"/>
                <a:gd name="connsiteX17" fmla="*/ 97864 w 285435"/>
                <a:gd name="connsiteY17" fmla="*/ 130485 h 587182"/>
                <a:gd name="connsiteX18" fmla="*/ 97864 w 285435"/>
                <a:gd name="connsiteY18" fmla="*/ 587183 h 587182"/>
                <a:gd name="connsiteX19" fmla="*/ 163106 w 285435"/>
                <a:gd name="connsiteY19" fmla="*/ 587183 h 587182"/>
                <a:gd name="connsiteX20" fmla="*/ 163106 w 285435"/>
                <a:gd name="connsiteY20" fmla="*/ 293591 h 587182"/>
                <a:gd name="connsiteX21" fmla="*/ 195728 w 285435"/>
                <a:gd name="connsiteY21" fmla="*/ 293591 h 587182"/>
                <a:gd name="connsiteX22" fmla="*/ 195728 w 285435"/>
                <a:gd name="connsiteY22" fmla="*/ 587183 h 587182"/>
                <a:gd name="connsiteX23" fmla="*/ 260970 w 285435"/>
                <a:gd name="connsiteY23" fmla="*/ 587183 h 587182"/>
                <a:gd name="connsiteX24" fmla="*/ 260970 w 285435"/>
                <a:gd name="connsiteY24" fmla="*/ 240582 h 587182"/>
                <a:gd name="connsiteX25" fmla="*/ 232426 w 285435"/>
                <a:gd name="connsiteY25" fmla="*/ 251184 h 58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435" h="587182">
                  <a:moveTo>
                    <a:pt x="232426" y="251184"/>
                  </a:moveTo>
                  <a:lnTo>
                    <a:pt x="232426" y="251184"/>
                  </a:lnTo>
                  <a:lnTo>
                    <a:pt x="232426" y="251184"/>
                  </a:lnTo>
                  <a:cubicBezTo>
                    <a:pt x="229980" y="251184"/>
                    <a:pt x="224271" y="252815"/>
                    <a:pt x="220193" y="252815"/>
                  </a:cubicBezTo>
                  <a:cubicBezTo>
                    <a:pt x="188388" y="252815"/>
                    <a:pt x="163106" y="227533"/>
                    <a:pt x="163106" y="195728"/>
                  </a:cubicBezTo>
                  <a:cubicBezTo>
                    <a:pt x="163106" y="169631"/>
                    <a:pt x="180232" y="146796"/>
                    <a:pt x="205514" y="140271"/>
                  </a:cubicBezTo>
                  <a:cubicBezTo>
                    <a:pt x="207145" y="139456"/>
                    <a:pt x="240582" y="128854"/>
                    <a:pt x="254446" y="68505"/>
                  </a:cubicBezTo>
                  <a:cubicBezTo>
                    <a:pt x="258523" y="51378"/>
                    <a:pt x="269941" y="37514"/>
                    <a:pt x="285436" y="30175"/>
                  </a:cubicBezTo>
                  <a:cubicBezTo>
                    <a:pt x="269941" y="20388"/>
                    <a:pt x="252815" y="12233"/>
                    <a:pt x="233242" y="6524"/>
                  </a:cubicBezTo>
                  <a:cubicBezTo>
                    <a:pt x="216116" y="3262"/>
                    <a:pt x="198174" y="0"/>
                    <a:pt x="179417" y="0"/>
                  </a:cubicBezTo>
                  <a:cubicBezTo>
                    <a:pt x="161475" y="0"/>
                    <a:pt x="143533" y="3262"/>
                    <a:pt x="125592" y="8155"/>
                  </a:cubicBezTo>
                  <a:cubicBezTo>
                    <a:pt x="99495" y="14680"/>
                    <a:pt x="76660" y="27728"/>
                    <a:pt x="57087" y="44039"/>
                  </a:cubicBezTo>
                  <a:cubicBezTo>
                    <a:pt x="52194" y="48932"/>
                    <a:pt x="48932" y="55456"/>
                    <a:pt x="47301" y="61980"/>
                  </a:cubicBezTo>
                  <a:lnTo>
                    <a:pt x="1631" y="256077"/>
                  </a:lnTo>
                  <a:cubicBezTo>
                    <a:pt x="1631" y="257708"/>
                    <a:pt x="0" y="260970"/>
                    <a:pt x="0" y="264232"/>
                  </a:cubicBezTo>
                  <a:cubicBezTo>
                    <a:pt x="0" y="282174"/>
                    <a:pt x="14680" y="296853"/>
                    <a:pt x="32621" y="296853"/>
                  </a:cubicBezTo>
                  <a:cubicBezTo>
                    <a:pt x="47301" y="296853"/>
                    <a:pt x="60349" y="285436"/>
                    <a:pt x="63611" y="272387"/>
                  </a:cubicBezTo>
                  <a:lnTo>
                    <a:pt x="97864" y="130485"/>
                  </a:lnTo>
                  <a:lnTo>
                    <a:pt x="97864" y="587183"/>
                  </a:lnTo>
                  <a:lnTo>
                    <a:pt x="163106" y="587183"/>
                  </a:lnTo>
                  <a:lnTo>
                    <a:pt x="163106" y="293591"/>
                  </a:lnTo>
                  <a:lnTo>
                    <a:pt x="195728" y="293591"/>
                  </a:lnTo>
                  <a:lnTo>
                    <a:pt x="195728" y="587183"/>
                  </a:lnTo>
                  <a:lnTo>
                    <a:pt x="260970" y="587183"/>
                  </a:lnTo>
                  <a:lnTo>
                    <a:pt x="260970" y="240582"/>
                  </a:lnTo>
                  <a:cubicBezTo>
                    <a:pt x="244659" y="248737"/>
                    <a:pt x="234057" y="251184"/>
                    <a:pt x="232426" y="251184"/>
                  </a:cubicBezTo>
                  <a:close/>
                </a:path>
              </a:pathLst>
            </a:custGeom>
            <a:solidFill>
              <a:schemeClr val="accent3">
                <a:lumMod val="75000"/>
              </a:schemeClr>
            </a:solidFill>
            <a:ln w="813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95ABEAE-8119-EEE5-3218-7B6077F12DD5}"/>
                </a:ext>
              </a:extLst>
            </p:cNvPr>
            <p:cNvSpPr/>
            <p:nvPr/>
          </p:nvSpPr>
          <p:spPr>
            <a:xfrm rot="18913613">
              <a:off x="9367906" y="1364284"/>
              <a:ext cx="65242" cy="57087"/>
            </a:xfrm>
            <a:custGeom>
              <a:avLst/>
              <a:gdLst>
                <a:gd name="connsiteX0" fmla="*/ 65242 w 65242"/>
                <a:gd name="connsiteY0" fmla="*/ 28544 h 57087"/>
                <a:gd name="connsiteX1" fmla="*/ 32621 w 65242"/>
                <a:gd name="connsiteY1" fmla="*/ 57087 h 57087"/>
                <a:gd name="connsiteX2" fmla="*/ 0 w 65242"/>
                <a:gd name="connsiteY2" fmla="*/ 28544 h 57087"/>
                <a:gd name="connsiteX3" fmla="*/ 32621 w 65242"/>
                <a:gd name="connsiteY3" fmla="*/ 0 h 57087"/>
                <a:gd name="connsiteX4" fmla="*/ 65242 w 65242"/>
                <a:gd name="connsiteY4" fmla="*/ 28544 h 5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2" h="57087">
                  <a:moveTo>
                    <a:pt x="65242" y="28544"/>
                  </a:moveTo>
                  <a:cubicBezTo>
                    <a:pt x="65242" y="44308"/>
                    <a:pt x="50637" y="57087"/>
                    <a:pt x="32621" y="57087"/>
                  </a:cubicBezTo>
                  <a:cubicBezTo>
                    <a:pt x="14605" y="57087"/>
                    <a:pt x="0" y="44308"/>
                    <a:pt x="0" y="28544"/>
                  </a:cubicBezTo>
                  <a:cubicBezTo>
                    <a:pt x="0" y="12779"/>
                    <a:pt x="14605" y="0"/>
                    <a:pt x="32621" y="0"/>
                  </a:cubicBezTo>
                  <a:cubicBezTo>
                    <a:pt x="50637" y="0"/>
                    <a:pt x="65242" y="12779"/>
                    <a:pt x="65242" y="28544"/>
                  </a:cubicBezTo>
                  <a:close/>
                </a:path>
              </a:pathLst>
            </a:custGeom>
            <a:solidFill>
              <a:schemeClr val="accent3">
                <a:lumMod val="75000"/>
              </a:schemeClr>
            </a:solidFill>
            <a:ln w="813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C848AAB-8614-F19A-41E2-825260D145D7}"/>
                </a:ext>
              </a:extLst>
            </p:cNvPr>
            <p:cNvSpPr/>
            <p:nvPr/>
          </p:nvSpPr>
          <p:spPr>
            <a:xfrm>
              <a:off x="9271572" y="1243408"/>
              <a:ext cx="172243" cy="196709"/>
            </a:xfrm>
            <a:custGeom>
              <a:avLst/>
              <a:gdLst>
                <a:gd name="connsiteX0" fmla="*/ 97864 w 172243"/>
                <a:gd name="connsiteY0" fmla="*/ 117603 h 196709"/>
                <a:gd name="connsiteX1" fmla="*/ 133747 w 172243"/>
                <a:gd name="connsiteY1" fmla="*/ 102108 h 196709"/>
                <a:gd name="connsiteX2" fmla="*/ 151689 w 172243"/>
                <a:gd name="connsiteY2" fmla="*/ 106186 h 196709"/>
                <a:gd name="connsiteX3" fmla="*/ 171262 w 172243"/>
                <a:gd name="connsiteY3" fmla="*/ 49914 h 196709"/>
                <a:gd name="connsiteX4" fmla="*/ 140271 w 172243"/>
                <a:gd name="connsiteY4" fmla="*/ 982 h 196709"/>
                <a:gd name="connsiteX5" fmla="*/ 91339 w 172243"/>
                <a:gd name="connsiteY5" fmla="*/ 31972 h 196709"/>
                <a:gd name="connsiteX6" fmla="*/ 30990 w 172243"/>
                <a:gd name="connsiteY6" fmla="*/ 115972 h 196709"/>
                <a:gd name="connsiteX7" fmla="*/ 31806 w 172243"/>
                <a:gd name="connsiteY7" fmla="*/ 115972 h 196709"/>
                <a:gd name="connsiteX8" fmla="*/ 0 w 172243"/>
                <a:gd name="connsiteY8" fmla="*/ 155933 h 196709"/>
                <a:gd name="connsiteX9" fmla="*/ 40777 w 172243"/>
                <a:gd name="connsiteY9" fmla="*/ 196710 h 196709"/>
                <a:gd name="connsiteX10" fmla="*/ 49747 w 172243"/>
                <a:gd name="connsiteY10" fmla="*/ 195894 h 196709"/>
                <a:gd name="connsiteX11" fmla="*/ 88893 w 172243"/>
                <a:gd name="connsiteY11" fmla="*/ 177953 h 196709"/>
                <a:gd name="connsiteX12" fmla="*/ 97864 w 172243"/>
                <a:gd name="connsiteY12" fmla="*/ 117603 h 19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243" h="196709">
                  <a:moveTo>
                    <a:pt x="97864" y="117603"/>
                  </a:moveTo>
                  <a:cubicBezTo>
                    <a:pt x="107650" y="107817"/>
                    <a:pt x="120699" y="102108"/>
                    <a:pt x="133747" y="102108"/>
                  </a:cubicBezTo>
                  <a:cubicBezTo>
                    <a:pt x="140271" y="102108"/>
                    <a:pt x="145980" y="103739"/>
                    <a:pt x="151689" y="106186"/>
                  </a:cubicBezTo>
                  <a:cubicBezTo>
                    <a:pt x="159844" y="90691"/>
                    <a:pt x="166368" y="71934"/>
                    <a:pt x="171262" y="49914"/>
                  </a:cubicBezTo>
                  <a:cubicBezTo>
                    <a:pt x="176155" y="27895"/>
                    <a:pt x="162291" y="5875"/>
                    <a:pt x="140271" y="982"/>
                  </a:cubicBezTo>
                  <a:cubicBezTo>
                    <a:pt x="118252" y="-3911"/>
                    <a:pt x="96233" y="9953"/>
                    <a:pt x="91339" y="31972"/>
                  </a:cubicBezTo>
                  <a:cubicBezTo>
                    <a:pt x="75029" y="102108"/>
                    <a:pt x="33437" y="115157"/>
                    <a:pt x="30990" y="115972"/>
                  </a:cubicBezTo>
                  <a:lnTo>
                    <a:pt x="31806" y="115972"/>
                  </a:lnTo>
                  <a:cubicBezTo>
                    <a:pt x="13864" y="120050"/>
                    <a:pt x="0" y="136360"/>
                    <a:pt x="0" y="155933"/>
                  </a:cubicBezTo>
                  <a:cubicBezTo>
                    <a:pt x="0" y="178768"/>
                    <a:pt x="17942" y="196710"/>
                    <a:pt x="40777" y="196710"/>
                  </a:cubicBezTo>
                  <a:cubicBezTo>
                    <a:pt x="44039" y="196710"/>
                    <a:pt x="49747" y="195894"/>
                    <a:pt x="49747" y="195894"/>
                  </a:cubicBezTo>
                  <a:cubicBezTo>
                    <a:pt x="51378" y="195894"/>
                    <a:pt x="67689" y="191817"/>
                    <a:pt x="88893" y="177953"/>
                  </a:cubicBezTo>
                  <a:cubicBezTo>
                    <a:pt x="77475" y="160011"/>
                    <a:pt x="79922" y="134729"/>
                    <a:pt x="97864" y="117603"/>
                  </a:cubicBezTo>
                  <a:close/>
                </a:path>
              </a:pathLst>
            </a:custGeom>
            <a:solidFill>
              <a:schemeClr val="accent3">
                <a:lumMod val="75000"/>
              </a:schemeClr>
            </a:solidFill>
            <a:ln w="8136" cap="flat">
              <a:noFill/>
              <a:prstDash val="solid"/>
              <a:miter/>
            </a:ln>
          </p:spPr>
          <p:txBody>
            <a:bodyPr rtlCol="0" anchor="ctr"/>
            <a:lstStyle/>
            <a:p>
              <a:endParaRPr lang="en-US"/>
            </a:p>
          </p:txBody>
        </p:sp>
      </p:grpSp>
      <p:sp>
        <p:nvSpPr>
          <p:cNvPr id="9" name="Text Placeholder 9">
            <a:extLst>
              <a:ext uri="{FF2B5EF4-FFF2-40B4-BE49-F238E27FC236}">
                <a16:creationId xmlns:a16="http://schemas.microsoft.com/office/drawing/2014/main" id="{F62BF672-CADE-0EE1-C321-3C0BC86B159A}"/>
              </a:ext>
            </a:extLst>
          </p:cNvPr>
          <p:cNvSpPr txBox="1">
            <a:spLocks/>
          </p:cNvSpPr>
          <p:nvPr/>
        </p:nvSpPr>
        <p:spPr>
          <a:xfrm>
            <a:off x="6536729" y="2008815"/>
            <a:ext cx="1082634" cy="45933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Tahoma"/>
                <a:cs typeface="Tahoma"/>
              </a:rPr>
              <a:t>Overview</a:t>
            </a:r>
          </a:p>
          <a:p>
            <a:endParaRPr lang="en-US" dirty="0">
              <a:ea typeface="Tahoma"/>
              <a:cs typeface="Tahoma"/>
            </a:endParaRPr>
          </a:p>
        </p:txBody>
      </p:sp>
      <p:grpSp>
        <p:nvGrpSpPr>
          <p:cNvPr id="97" name="Group 96">
            <a:extLst>
              <a:ext uri="{FF2B5EF4-FFF2-40B4-BE49-F238E27FC236}">
                <a16:creationId xmlns:a16="http://schemas.microsoft.com/office/drawing/2014/main" id="{26C387AA-4D78-1A6D-D7E5-352BBD926525}"/>
              </a:ext>
            </a:extLst>
          </p:cNvPr>
          <p:cNvGrpSpPr/>
          <p:nvPr/>
        </p:nvGrpSpPr>
        <p:grpSpPr>
          <a:xfrm>
            <a:off x="6576481" y="1011376"/>
            <a:ext cx="1004847" cy="1444201"/>
            <a:chOff x="6248130" y="1022709"/>
            <a:chExt cx="1004847" cy="1444201"/>
          </a:xfrm>
        </p:grpSpPr>
        <p:sp>
          <p:nvSpPr>
            <p:cNvPr id="3" name="Rectangle 2">
              <a:extLst>
                <a:ext uri="{FF2B5EF4-FFF2-40B4-BE49-F238E27FC236}">
                  <a16:creationId xmlns:a16="http://schemas.microsoft.com/office/drawing/2014/main" id="{909B3B83-76E4-B7B8-B4FA-8515CFC210C3}"/>
                </a:ext>
                <a:ext uri="{C183D7F6-B498-43B3-948B-1728B52AA6E4}">
                  <adec:decorative xmlns:adec="http://schemas.microsoft.com/office/drawing/2017/decorative" val="1"/>
                </a:ext>
              </a:extLst>
            </p:cNvPr>
            <p:cNvSpPr/>
            <p:nvPr/>
          </p:nvSpPr>
          <p:spPr>
            <a:xfrm>
              <a:off x="6264833" y="1022709"/>
              <a:ext cx="962014" cy="830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69" name="Freeform: Shape 68">
              <a:extLst>
                <a:ext uri="{FF2B5EF4-FFF2-40B4-BE49-F238E27FC236}">
                  <a16:creationId xmlns:a16="http://schemas.microsoft.com/office/drawing/2014/main" id="{1352A4E2-FDD8-D33D-0CD5-0D92BFB3A2CC}"/>
                </a:ext>
              </a:extLst>
            </p:cNvPr>
            <p:cNvSpPr/>
            <p:nvPr/>
          </p:nvSpPr>
          <p:spPr>
            <a:xfrm>
              <a:off x="6464970" y="1101585"/>
              <a:ext cx="536551" cy="692324"/>
            </a:xfrm>
            <a:custGeom>
              <a:avLst/>
              <a:gdLst>
                <a:gd name="connsiteX0" fmla="*/ 484627 w 536551"/>
                <a:gd name="connsiteY0" fmla="*/ 640400 h 692324"/>
                <a:gd name="connsiteX1" fmla="*/ 51924 w 536551"/>
                <a:gd name="connsiteY1" fmla="*/ 640400 h 692324"/>
                <a:gd name="connsiteX2" fmla="*/ 51924 w 536551"/>
                <a:gd name="connsiteY2" fmla="*/ 103849 h 692324"/>
                <a:gd name="connsiteX3" fmla="*/ 147119 w 536551"/>
                <a:gd name="connsiteY3" fmla="*/ 103849 h 692324"/>
                <a:gd name="connsiteX4" fmla="*/ 147119 w 536551"/>
                <a:gd name="connsiteY4" fmla="*/ 155773 h 692324"/>
                <a:gd name="connsiteX5" fmla="*/ 389432 w 536551"/>
                <a:gd name="connsiteY5" fmla="*/ 155773 h 692324"/>
                <a:gd name="connsiteX6" fmla="*/ 389432 w 536551"/>
                <a:gd name="connsiteY6" fmla="*/ 103849 h 692324"/>
                <a:gd name="connsiteX7" fmla="*/ 484627 w 536551"/>
                <a:gd name="connsiteY7" fmla="*/ 103849 h 692324"/>
                <a:gd name="connsiteX8" fmla="*/ 268276 w 536551"/>
                <a:gd name="connsiteY8" fmla="*/ 34616 h 692324"/>
                <a:gd name="connsiteX9" fmla="*/ 294238 w 536551"/>
                <a:gd name="connsiteY9" fmla="*/ 60578 h 692324"/>
                <a:gd name="connsiteX10" fmla="*/ 268276 w 536551"/>
                <a:gd name="connsiteY10" fmla="*/ 86541 h 692324"/>
                <a:gd name="connsiteX11" fmla="*/ 242313 w 536551"/>
                <a:gd name="connsiteY11" fmla="*/ 60578 h 692324"/>
                <a:gd name="connsiteX12" fmla="*/ 267421 w 536551"/>
                <a:gd name="connsiteY12" fmla="*/ 34616 h 692324"/>
                <a:gd name="connsiteX13" fmla="*/ 268276 w 536551"/>
                <a:gd name="connsiteY13" fmla="*/ 34616 h 692324"/>
                <a:gd name="connsiteX14" fmla="*/ 501935 w 536551"/>
                <a:gd name="connsiteY14" fmla="*/ 51924 h 692324"/>
                <a:gd name="connsiteX15" fmla="*/ 354816 w 536551"/>
                <a:gd name="connsiteY15" fmla="*/ 51924 h 692324"/>
                <a:gd name="connsiteX16" fmla="*/ 354816 w 536551"/>
                <a:gd name="connsiteY16" fmla="*/ 34616 h 692324"/>
                <a:gd name="connsiteX17" fmla="*/ 320200 w 536551"/>
                <a:gd name="connsiteY17" fmla="*/ 0 h 692324"/>
                <a:gd name="connsiteX18" fmla="*/ 216351 w 536551"/>
                <a:gd name="connsiteY18" fmla="*/ 0 h 692324"/>
                <a:gd name="connsiteX19" fmla="*/ 181735 w 536551"/>
                <a:gd name="connsiteY19" fmla="*/ 34616 h 692324"/>
                <a:gd name="connsiteX20" fmla="*/ 181735 w 536551"/>
                <a:gd name="connsiteY20" fmla="*/ 51924 h 692324"/>
                <a:gd name="connsiteX21" fmla="*/ 34616 w 536551"/>
                <a:gd name="connsiteY21" fmla="*/ 51924 h 692324"/>
                <a:gd name="connsiteX22" fmla="*/ 0 w 536551"/>
                <a:gd name="connsiteY22" fmla="*/ 86541 h 692324"/>
                <a:gd name="connsiteX23" fmla="*/ 0 w 536551"/>
                <a:gd name="connsiteY23" fmla="*/ 657708 h 692324"/>
                <a:gd name="connsiteX24" fmla="*/ 34616 w 536551"/>
                <a:gd name="connsiteY24" fmla="*/ 692324 h 692324"/>
                <a:gd name="connsiteX25" fmla="*/ 501935 w 536551"/>
                <a:gd name="connsiteY25" fmla="*/ 692324 h 692324"/>
                <a:gd name="connsiteX26" fmla="*/ 536551 w 536551"/>
                <a:gd name="connsiteY26" fmla="*/ 657708 h 692324"/>
                <a:gd name="connsiteX27" fmla="*/ 536551 w 536551"/>
                <a:gd name="connsiteY27" fmla="*/ 86541 h 692324"/>
                <a:gd name="connsiteX28" fmla="*/ 501935 w 536551"/>
                <a:gd name="connsiteY28" fmla="*/ 51924 h 69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6551" h="692324">
                  <a:moveTo>
                    <a:pt x="484627" y="640400"/>
                  </a:moveTo>
                  <a:lnTo>
                    <a:pt x="51924" y="640400"/>
                  </a:lnTo>
                  <a:lnTo>
                    <a:pt x="51924" y="103849"/>
                  </a:lnTo>
                  <a:lnTo>
                    <a:pt x="147119" y="103849"/>
                  </a:lnTo>
                  <a:lnTo>
                    <a:pt x="147119" y="155773"/>
                  </a:lnTo>
                  <a:lnTo>
                    <a:pt x="389432" y="155773"/>
                  </a:lnTo>
                  <a:lnTo>
                    <a:pt x="389432" y="103849"/>
                  </a:lnTo>
                  <a:lnTo>
                    <a:pt x="484627" y="103849"/>
                  </a:lnTo>
                  <a:close/>
                  <a:moveTo>
                    <a:pt x="268276" y="34616"/>
                  </a:moveTo>
                  <a:cubicBezTo>
                    <a:pt x="282615" y="34616"/>
                    <a:pt x="294238" y="46239"/>
                    <a:pt x="294238" y="60578"/>
                  </a:cubicBezTo>
                  <a:cubicBezTo>
                    <a:pt x="294238" y="74917"/>
                    <a:pt x="282615" y="86541"/>
                    <a:pt x="268276" y="86541"/>
                  </a:cubicBezTo>
                  <a:cubicBezTo>
                    <a:pt x="253937" y="86541"/>
                    <a:pt x="242313" y="74917"/>
                    <a:pt x="242313" y="60578"/>
                  </a:cubicBezTo>
                  <a:cubicBezTo>
                    <a:pt x="242077" y="46476"/>
                    <a:pt x="253318" y="34852"/>
                    <a:pt x="267421" y="34616"/>
                  </a:cubicBezTo>
                  <a:cubicBezTo>
                    <a:pt x="267705" y="34611"/>
                    <a:pt x="267991" y="34611"/>
                    <a:pt x="268276" y="34616"/>
                  </a:cubicBezTo>
                  <a:close/>
                  <a:moveTo>
                    <a:pt x="501935" y="51924"/>
                  </a:moveTo>
                  <a:lnTo>
                    <a:pt x="354816" y="51924"/>
                  </a:lnTo>
                  <a:lnTo>
                    <a:pt x="354816" y="34616"/>
                  </a:lnTo>
                  <a:cubicBezTo>
                    <a:pt x="354816" y="15498"/>
                    <a:pt x="339318" y="0"/>
                    <a:pt x="320200" y="0"/>
                  </a:cubicBezTo>
                  <a:lnTo>
                    <a:pt x="216351" y="0"/>
                  </a:lnTo>
                  <a:cubicBezTo>
                    <a:pt x="197234" y="0"/>
                    <a:pt x="181735" y="15498"/>
                    <a:pt x="181735" y="34616"/>
                  </a:cubicBezTo>
                  <a:lnTo>
                    <a:pt x="181735" y="51924"/>
                  </a:lnTo>
                  <a:lnTo>
                    <a:pt x="34616" y="51924"/>
                  </a:lnTo>
                  <a:cubicBezTo>
                    <a:pt x="15499" y="51924"/>
                    <a:pt x="0" y="67423"/>
                    <a:pt x="0" y="86541"/>
                  </a:cubicBezTo>
                  <a:lnTo>
                    <a:pt x="0" y="657708"/>
                  </a:lnTo>
                  <a:cubicBezTo>
                    <a:pt x="0" y="676826"/>
                    <a:pt x="15499" y="692324"/>
                    <a:pt x="34616" y="692324"/>
                  </a:cubicBezTo>
                  <a:lnTo>
                    <a:pt x="501935" y="692324"/>
                  </a:lnTo>
                  <a:cubicBezTo>
                    <a:pt x="521053" y="692324"/>
                    <a:pt x="536551" y="676826"/>
                    <a:pt x="536551" y="657708"/>
                  </a:cubicBezTo>
                  <a:lnTo>
                    <a:pt x="536551" y="86541"/>
                  </a:lnTo>
                  <a:cubicBezTo>
                    <a:pt x="536551" y="67423"/>
                    <a:pt x="521053" y="51924"/>
                    <a:pt x="501935" y="51924"/>
                  </a:cubicBezTo>
                  <a:close/>
                </a:path>
              </a:pathLst>
            </a:custGeom>
            <a:solidFill>
              <a:srgbClr val="3DC1BD"/>
            </a:solidFill>
            <a:ln w="863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0D12B26-3339-F86E-8B62-9EF0881AE473}"/>
                </a:ext>
              </a:extLst>
            </p:cNvPr>
            <p:cNvSpPr/>
            <p:nvPr/>
          </p:nvSpPr>
          <p:spPr>
            <a:xfrm>
              <a:off x="6750554" y="1326590"/>
              <a:ext cx="147118" cy="34616"/>
            </a:xfrm>
            <a:custGeom>
              <a:avLst/>
              <a:gdLst>
                <a:gd name="connsiteX0" fmla="*/ 0 w 147118"/>
                <a:gd name="connsiteY0" fmla="*/ 0 h 34616"/>
                <a:gd name="connsiteX1" fmla="*/ 147119 w 147118"/>
                <a:gd name="connsiteY1" fmla="*/ 0 h 34616"/>
                <a:gd name="connsiteX2" fmla="*/ 147119 w 147118"/>
                <a:gd name="connsiteY2" fmla="*/ 34616 h 34616"/>
                <a:gd name="connsiteX3" fmla="*/ 0 w 147118"/>
                <a:gd name="connsiteY3" fmla="*/ 34616 h 34616"/>
              </a:gdLst>
              <a:ahLst/>
              <a:cxnLst>
                <a:cxn ang="0">
                  <a:pos x="connsiteX0" y="connsiteY0"/>
                </a:cxn>
                <a:cxn ang="0">
                  <a:pos x="connsiteX1" y="connsiteY1"/>
                </a:cxn>
                <a:cxn ang="0">
                  <a:pos x="connsiteX2" y="connsiteY2"/>
                </a:cxn>
                <a:cxn ang="0">
                  <a:pos x="connsiteX3" y="connsiteY3"/>
                </a:cxn>
              </a:cxnLst>
              <a:rect l="l" t="t" r="r" b="b"/>
              <a:pathLst>
                <a:path w="147118" h="34616">
                  <a:moveTo>
                    <a:pt x="0" y="0"/>
                  </a:moveTo>
                  <a:lnTo>
                    <a:pt x="147119" y="0"/>
                  </a:lnTo>
                  <a:lnTo>
                    <a:pt x="147119" y="34616"/>
                  </a:lnTo>
                  <a:lnTo>
                    <a:pt x="0" y="34616"/>
                  </a:lnTo>
                  <a:close/>
                </a:path>
              </a:pathLst>
            </a:custGeom>
            <a:solidFill>
              <a:srgbClr val="3DC1BD"/>
            </a:solidFill>
            <a:ln w="863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2B28323-0133-785D-96C4-BA3FDB5D8CAA}"/>
                </a:ext>
              </a:extLst>
            </p:cNvPr>
            <p:cNvSpPr/>
            <p:nvPr/>
          </p:nvSpPr>
          <p:spPr>
            <a:xfrm>
              <a:off x="6750554" y="1430439"/>
              <a:ext cx="147118" cy="34616"/>
            </a:xfrm>
            <a:custGeom>
              <a:avLst/>
              <a:gdLst>
                <a:gd name="connsiteX0" fmla="*/ 0 w 147118"/>
                <a:gd name="connsiteY0" fmla="*/ 0 h 34616"/>
                <a:gd name="connsiteX1" fmla="*/ 147119 w 147118"/>
                <a:gd name="connsiteY1" fmla="*/ 0 h 34616"/>
                <a:gd name="connsiteX2" fmla="*/ 147119 w 147118"/>
                <a:gd name="connsiteY2" fmla="*/ 34616 h 34616"/>
                <a:gd name="connsiteX3" fmla="*/ 0 w 147118"/>
                <a:gd name="connsiteY3" fmla="*/ 34616 h 34616"/>
              </a:gdLst>
              <a:ahLst/>
              <a:cxnLst>
                <a:cxn ang="0">
                  <a:pos x="connsiteX0" y="connsiteY0"/>
                </a:cxn>
                <a:cxn ang="0">
                  <a:pos x="connsiteX1" y="connsiteY1"/>
                </a:cxn>
                <a:cxn ang="0">
                  <a:pos x="connsiteX2" y="connsiteY2"/>
                </a:cxn>
                <a:cxn ang="0">
                  <a:pos x="connsiteX3" y="connsiteY3"/>
                </a:cxn>
              </a:cxnLst>
              <a:rect l="l" t="t" r="r" b="b"/>
              <a:pathLst>
                <a:path w="147118" h="34616">
                  <a:moveTo>
                    <a:pt x="0" y="0"/>
                  </a:moveTo>
                  <a:lnTo>
                    <a:pt x="147119" y="0"/>
                  </a:lnTo>
                  <a:lnTo>
                    <a:pt x="147119" y="34616"/>
                  </a:lnTo>
                  <a:lnTo>
                    <a:pt x="0" y="34616"/>
                  </a:lnTo>
                  <a:close/>
                </a:path>
              </a:pathLst>
            </a:custGeom>
            <a:solidFill>
              <a:srgbClr val="3DC1BD"/>
            </a:solidFill>
            <a:ln w="863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1135AC7-8814-3D9C-558B-4C641217181A}"/>
                </a:ext>
              </a:extLst>
            </p:cNvPr>
            <p:cNvSpPr/>
            <p:nvPr/>
          </p:nvSpPr>
          <p:spPr>
            <a:xfrm>
              <a:off x="6750554" y="1534288"/>
              <a:ext cx="147118" cy="34616"/>
            </a:xfrm>
            <a:custGeom>
              <a:avLst/>
              <a:gdLst>
                <a:gd name="connsiteX0" fmla="*/ 0 w 147118"/>
                <a:gd name="connsiteY0" fmla="*/ 0 h 34616"/>
                <a:gd name="connsiteX1" fmla="*/ 147119 w 147118"/>
                <a:gd name="connsiteY1" fmla="*/ 0 h 34616"/>
                <a:gd name="connsiteX2" fmla="*/ 147119 w 147118"/>
                <a:gd name="connsiteY2" fmla="*/ 34616 h 34616"/>
                <a:gd name="connsiteX3" fmla="*/ 0 w 147118"/>
                <a:gd name="connsiteY3" fmla="*/ 34616 h 34616"/>
              </a:gdLst>
              <a:ahLst/>
              <a:cxnLst>
                <a:cxn ang="0">
                  <a:pos x="connsiteX0" y="connsiteY0"/>
                </a:cxn>
                <a:cxn ang="0">
                  <a:pos x="connsiteX1" y="connsiteY1"/>
                </a:cxn>
                <a:cxn ang="0">
                  <a:pos x="connsiteX2" y="connsiteY2"/>
                </a:cxn>
                <a:cxn ang="0">
                  <a:pos x="connsiteX3" y="connsiteY3"/>
                </a:cxn>
              </a:cxnLst>
              <a:rect l="l" t="t" r="r" b="b"/>
              <a:pathLst>
                <a:path w="147118" h="34616">
                  <a:moveTo>
                    <a:pt x="0" y="0"/>
                  </a:moveTo>
                  <a:lnTo>
                    <a:pt x="147119" y="0"/>
                  </a:lnTo>
                  <a:lnTo>
                    <a:pt x="147119" y="34616"/>
                  </a:lnTo>
                  <a:lnTo>
                    <a:pt x="0" y="34616"/>
                  </a:lnTo>
                  <a:close/>
                </a:path>
              </a:pathLst>
            </a:custGeom>
            <a:solidFill>
              <a:srgbClr val="3DC1BD"/>
            </a:solidFill>
            <a:ln w="863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728139DB-8AA9-94BB-C8AA-0856A7390371}"/>
                </a:ext>
              </a:extLst>
            </p:cNvPr>
            <p:cNvSpPr/>
            <p:nvPr/>
          </p:nvSpPr>
          <p:spPr>
            <a:xfrm>
              <a:off x="6750554" y="1638136"/>
              <a:ext cx="147118" cy="34616"/>
            </a:xfrm>
            <a:custGeom>
              <a:avLst/>
              <a:gdLst>
                <a:gd name="connsiteX0" fmla="*/ 0 w 147118"/>
                <a:gd name="connsiteY0" fmla="*/ 0 h 34616"/>
                <a:gd name="connsiteX1" fmla="*/ 147119 w 147118"/>
                <a:gd name="connsiteY1" fmla="*/ 0 h 34616"/>
                <a:gd name="connsiteX2" fmla="*/ 147119 w 147118"/>
                <a:gd name="connsiteY2" fmla="*/ 34616 h 34616"/>
                <a:gd name="connsiteX3" fmla="*/ 0 w 147118"/>
                <a:gd name="connsiteY3" fmla="*/ 34616 h 34616"/>
              </a:gdLst>
              <a:ahLst/>
              <a:cxnLst>
                <a:cxn ang="0">
                  <a:pos x="connsiteX0" y="connsiteY0"/>
                </a:cxn>
                <a:cxn ang="0">
                  <a:pos x="connsiteX1" y="connsiteY1"/>
                </a:cxn>
                <a:cxn ang="0">
                  <a:pos x="connsiteX2" y="connsiteY2"/>
                </a:cxn>
                <a:cxn ang="0">
                  <a:pos x="connsiteX3" y="connsiteY3"/>
                </a:cxn>
              </a:cxnLst>
              <a:rect l="l" t="t" r="r" b="b"/>
              <a:pathLst>
                <a:path w="147118" h="34616">
                  <a:moveTo>
                    <a:pt x="0" y="0"/>
                  </a:moveTo>
                  <a:lnTo>
                    <a:pt x="147119" y="0"/>
                  </a:lnTo>
                  <a:lnTo>
                    <a:pt x="147119" y="34616"/>
                  </a:lnTo>
                  <a:lnTo>
                    <a:pt x="0" y="34616"/>
                  </a:lnTo>
                  <a:close/>
                </a:path>
              </a:pathLst>
            </a:custGeom>
            <a:solidFill>
              <a:srgbClr val="3DC1BD"/>
            </a:solidFill>
            <a:ln w="863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A28EC0-C5F5-622A-50B5-F7060AB1EBA6}"/>
                </a:ext>
              </a:extLst>
            </p:cNvPr>
            <p:cNvSpPr/>
            <p:nvPr/>
          </p:nvSpPr>
          <p:spPr>
            <a:xfrm>
              <a:off x="6590454" y="1521306"/>
              <a:ext cx="60578" cy="60578"/>
            </a:xfrm>
            <a:custGeom>
              <a:avLst/>
              <a:gdLst>
                <a:gd name="connsiteX0" fmla="*/ 0 w 60578"/>
                <a:gd name="connsiteY0" fmla="*/ 0 h 60578"/>
                <a:gd name="connsiteX1" fmla="*/ 60578 w 60578"/>
                <a:gd name="connsiteY1" fmla="*/ 0 h 60578"/>
                <a:gd name="connsiteX2" fmla="*/ 60578 w 60578"/>
                <a:gd name="connsiteY2" fmla="*/ 60578 h 60578"/>
                <a:gd name="connsiteX3" fmla="*/ 0 w 60578"/>
                <a:gd name="connsiteY3" fmla="*/ 60578 h 60578"/>
              </a:gdLst>
              <a:ahLst/>
              <a:cxnLst>
                <a:cxn ang="0">
                  <a:pos x="connsiteX0" y="connsiteY0"/>
                </a:cxn>
                <a:cxn ang="0">
                  <a:pos x="connsiteX1" y="connsiteY1"/>
                </a:cxn>
                <a:cxn ang="0">
                  <a:pos x="connsiteX2" y="connsiteY2"/>
                </a:cxn>
                <a:cxn ang="0">
                  <a:pos x="connsiteX3" y="connsiteY3"/>
                </a:cxn>
              </a:cxnLst>
              <a:rect l="l" t="t" r="r" b="b"/>
              <a:pathLst>
                <a:path w="60578" h="60578">
                  <a:moveTo>
                    <a:pt x="0" y="0"/>
                  </a:moveTo>
                  <a:lnTo>
                    <a:pt x="60578" y="0"/>
                  </a:lnTo>
                  <a:lnTo>
                    <a:pt x="60578" y="60578"/>
                  </a:lnTo>
                  <a:lnTo>
                    <a:pt x="0" y="60578"/>
                  </a:lnTo>
                  <a:close/>
                </a:path>
              </a:pathLst>
            </a:custGeom>
            <a:solidFill>
              <a:srgbClr val="3DC1BD"/>
            </a:solidFill>
            <a:ln w="86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7E7B3D9-179C-1837-F6DA-31D53280B8AB}"/>
                </a:ext>
              </a:extLst>
            </p:cNvPr>
            <p:cNvSpPr/>
            <p:nvPr/>
          </p:nvSpPr>
          <p:spPr>
            <a:xfrm>
              <a:off x="6590454" y="1625155"/>
              <a:ext cx="60578" cy="60578"/>
            </a:xfrm>
            <a:custGeom>
              <a:avLst/>
              <a:gdLst>
                <a:gd name="connsiteX0" fmla="*/ 0 w 60578"/>
                <a:gd name="connsiteY0" fmla="*/ 0 h 60578"/>
                <a:gd name="connsiteX1" fmla="*/ 60578 w 60578"/>
                <a:gd name="connsiteY1" fmla="*/ 0 h 60578"/>
                <a:gd name="connsiteX2" fmla="*/ 60578 w 60578"/>
                <a:gd name="connsiteY2" fmla="*/ 60578 h 60578"/>
                <a:gd name="connsiteX3" fmla="*/ 0 w 60578"/>
                <a:gd name="connsiteY3" fmla="*/ 60578 h 60578"/>
              </a:gdLst>
              <a:ahLst/>
              <a:cxnLst>
                <a:cxn ang="0">
                  <a:pos x="connsiteX0" y="connsiteY0"/>
                </a:cxn>
                <a:cxn ang="0">
                  <a:pos x="connsiteX1" y="connsiteY1"/>
                </a:cxn>
                <a:cxn ang="0">
                  <a:pos x="connsiteX2" y="connsiteY2"/>
                </a:cxn>
                <a:cxn ang="0">
                  <a:pos x="connsiteX3" y="connsiteY3"/>
                </a:cxn>
              </a:cxnLst>
              <a:rect l="l" t="t" r="r" b="b"/>
              <a:pathLst>
                <a:path w="60578" h="60578">
                  <a:moveTo>
                    <a:pt x="0" y="0"/>
                  </a:moveTo>
                  <a:lnTo>
                    <a:pt x="60578" y="0"/>
                  </a:lnTo>
                  <a:lnTo>
                    <a:pt x="60578" y="60578"/>
                  </a:lnTo>
                  <a:lnTo>
                    <a:pt x="0" y="60578"/>
                  </a:lnTo>
                  <a:close/>
                </a:path>
              </a:pathLst>
            </a:custGeom>
            <a:solidFill>
              <a:srgbClr val="3DC1BD"/>
            </a:solidFill>
            <a:ln w="863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030DAD7-8A65-8037-F57F-E4C46CE725FE}"/>
                </a:ext>
              </a:extLst>
            </p:cNvPr>
            <p:cNvSpPr/>
            <p:nvPr/>
          </p:nvSpPr>
          <p:spPr>
            <a:xfrm>
              <a:off x="6574937" y="1289438"/>
              <a:ext cx="115843" cy="93342"/>
            </a:xfrm>
            <a:custGeom>
              <a:avLst/>
              <a:gdLst>
                <a:gd name="connsiteX0" fmla="*/ 0 w 115843"/>
                <a:gd name="connsiteY0" fmla="*/ 52729 h 93342"/>
                <a:gd name="connsiteX1" fmla="*/ 18113 w 115843"/>
                <a:gd name="connsiteY1" fmla="*/ 34616 h 93342"/>
                <a:gd name="connsiteX2" fmla="*/ 40613 w 115843"/>
                <a:gd name="connsiteY2" fmla="*/ 57117 h 93342"/>
                <a:gd name="connsiteX3" fmla="*/ 97730 w 115843"/>
                <a:gd name="connsiteY3" fmla="*/ 0 h 93342"/>
                <a:gd name="connsiteX4" fmla="*/ 115843 w 115843"/>
                <a:gd name="connsiteY4" fmla="*/ 18113 h 93342"/>
                <a:gd name="connsiteX5" fmla="*/ 40613 w 115843"/>
                <a:gd name="connsiteY5" fmla="*/ 93343 h 93342"/>
                <a:gd name="connsiteX6" fmla="*/ 0 w 115843"/>
                <a:gd name="connsiteY6" fmla="*/ 52729 h 9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43" h="93342">
                  <a:moveTo>
                    <a:pt x="0" y="52729"/>
                  </a:moveTo>
                  <a:lnTo>
                    <a:pt x="18113" y="34616"/>
                  </a:lnTo>
                  <a:lnTo>
                    <a:pt x="40613" y="57117"/>
                  </a:lnTo>
                  <a:lnTo>
                    <a:pt x="97730" y="0"/>
                  </a:lnTo>
                  <a:lnTo>
                    <a:pt x="115843" y="18113"/>
                  </a:lnTo>
                  <a:lnTo>
                    <a:pt x="40613" y="93343"/>
                  </a:lnTo>
                  <a:lnTo>
                    <a:pt x="0" y="52729"/>
                  </a:lnTo>
                  <a:close/>
                </a:path>
              </a:pathLst>
            </a:custGeom>
            <a:solidFill>
              <a:srgbClr val="3DC1BD"/>
            </a:solidFill>
            <a:ln w="863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D43C6D8-0D48-B773-4327-4D5EC88CE7DF}"/>
                </a:ext>
              </a:extLst>
            </p:cNvPr>
            <p:cNvSpPr/>
            <p:nvPr/>
          </p:nvSpPr>
          <p:spPr>
            <a:xfrm>
              <a:off x="6574937" y="1393287"/>
              <a:ext cx="115843" cy="93342"/>
            </a:xfrm>
            <a:custGeom>
              <a:avLst/>
              <a:gdLst>
                <a:gd name="connsiteX0" fmla="*/ 0 w 115843"/>
                <a:gd name="connsiteY0" fmla="*/ 52729 h 93342"/>
                <a:gd name="connsiteX1" fmla="*/ 18113 w 115843"/>
                <a:gd name="connsiteY1" fmla="*/ 34616 h 93342"/>
                <a:gd name="connsiteX2" fmla="*/ 40613 w 115843"/>
                <a:gd name="connsiteY2" fmla="*/ 57117 h 93342"/>
                <a:gd name="connsiteX3" fmla="*/ 97730 w 115843"/>
                <a:gd name="connsiteY3" fmla="*/ 0 h 93342"/>
                <a:gd name="connsiteX4" fmla="*/ 115843 w 115843"/>
                <a:gd name="connsiteY4" fmla="*/ 18113 h 93342"/>
                <a:gd name="connsiteX5" fmla="*/ 40613 w 115843"/>
                <a:gd name="connsiteY5" fmla="*/ 93343 h 93342"/>
                <a:gd name="connsiteX6" fmla="*/ 0 w 115843"/>
                <a:gd name="connsiteY6" fmla="*/ 52729 h 9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43" h="93342">
                  <a:moveTo>
                    <a:pt x="0" y="52729"/>
                  </a:moveTo>
                  <a:lnTo>
                    <a:pt x="18113" y="34616"/>
                  </a:lnTo>
                  <a:lnTo>
                    <a:pt x="40613" y="57117"/>
                  </a:lnTo>
                  <a:lnTo>
                    <a:pt x="97730" y="0"/>
                  </a:lnTo>
                  <a:lnTo>
                    <a:pt x="115843" y="18113"/>
                  </a:lnTo>
                  <a:lnTo>
                    <a:pt x="40613" y="93343"/>
                  </a:lnTo>
                  <a:lnTo>
                    <a:pt x="0" y="52729"/>
                  </a:lnTo>
                  <a:close/>
                </a:path>
              </a:pathLst>
            </a:custGeom>
            <a:solidFill>
              <a:srgbClr val="3DC1BD"/>
            </a:solidFill>
            <a:ln w="8632"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6380A7B-2E7C-B3B8-5D92-493402A356AA}"/>
                </a:ext>
                <a:ext uri="{C183D7F6-B498-43B3-948B-1728B52AA6E4}">
                  <adec:decorative xmlns:adec="http://schemas.microsoft.com/office/drawing/2017/decorative" val="1"/>
                </a:ext>
              </a:extLst>
            </p:cNvPr>
            <p:cNvCxnSpPr>
              <a:cxnSpLocks/>
            </p:cNvCxnSpPr>
            <p:nvPr/>
          </p:nvCxnSpPr>
          <p:spPr>
            <a:xfrm>
              <a:off x="6248130" y="2466910"/>
              <a:ext cx="100484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935D66E4-F1A3-ECF8-2027-128F7E113A0A}"/>
              </a:ext>
              <a:ext uri="{C183D7F6-B498-43B3-948B-1728B52AA6E4}">
                <adec:decorative xmlns:adec="http://schemas.microsoft.com/office/drawing/2017/decorative" val="1"/>
              </a:ext>
            </a:extLst>
          </p:cNvPr>
          <p:cNvSpPr/>
          <p:nvPr/>
        </p:nvSpPr>
        <p:spPr>
          <a:xfrm>
            <a:off x="7068625" y="3284684"/>
            <a:ext cx="938845" cy="8455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7" name="Text Placeholder 7">
            <a:extLst>
              <a:ext uri="{FF2B5EF4-FFF2-40B4-BE49-F238E27FC236}">
                <a16:creationId xmlns:a16="http://schemas.microsoft.com/office/drawing/2014/main" id="{2F7AAC8F-2404-EF5D-02C7-C535B1E15CFC}"/>
              </a:ext>
            </a:extLst>
          </p:cNvPr>
          <p:cNvSpPr txBox="1">
            <a:spLocks/>
          </p:cNvSpPr>
          <p:nvPr/>
        </p:nvSpPr>
        <p:spPr>
          <a:xfrm>
            <a:off x="10097480" y="2035864"/>
            <a:ext cx="1689926" cy="335536"/>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EOY 3</a:t>
            </a:r>
          </a:p>
        </p:txBody>
      </p:sp>
      <p:grpSp>
        <p:nvGrpSpPr>
          <p:cNvPr id="98" name="Group 97">
            <a:extLst>
              <a:ext uri="{FF2B5EF4-FFF2-40B4-BE49-F238E27FC236}">
                <a16:creationId xmlns:a16="http://schemas.microsoft.com/office/drawing/2014/main" id="{9D39F7BF-2BB1-7AA5-D8D9-0CAC2A035B67}"/>
              </a:ext>
            </a:extLst>
          </p:cNvPr>
          <p:cNvGrpSpPr/>
          <p:nvPr/>
        </p:nvGrpSpPr>
        <p:grpSpPr>
          <a:xfrm>
            <a:off x="10436708" y="1012367"/>
            <a:ext cx="1011470" cy="1443210"/>
            <a:chOff x="10108357" y="1023700"/>
            <a:chExt cx="1011470" cy="1443210"/>
          </a:xfrm>
        </p:grpSpPr>
        <p:cxnSp>
          <p:nvCxnSpPr>
            <p:cNvPr id="21" name="Straight Connector 20">
              <a:extLst>
                <a:ext uri="{FF2B5EF4-FFF2-40B4-BE49-F238E27FC236}">
                  <a16:creationId xmlns:a16="http://schemas.microsoft.com/office/drawing/2014/main" id="{7082D0FB-D470-ADC4-7093-5885C79E073B}"/>
                </a:ext>
                <a:ext uri="{C183D7F6-B498-43B3-948B-1728B52AA6E4}">
                  <adec:decorative xmlns:adec="http://schemas.microsoft.com/office/drawing/2017/decorative" val="1"/>
                </a:ext>
              </a:extLst>
            </p:cNvPr>
            <p:cNvCxnSpPr>
              <a:cxnSpLocks/>
            </p:cNvCxnSpPr>
            <p:nvPr/>
          </p:nvCxnSpPr>
          <p:spPr>
            <a:xfrm>
              <a:off x="10108357" y="2466910"/>
              <a:ext cx="101147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A2B827F-309F-C30E-3A06-E6D14168486C}"/>
                </a:ext>
                <a:ext uri="{C183D7F6-B498-43B3-948B-1728B52AA6E4}">
                  <adec:decorative xmlns:adec="http://schemas.microsoft.com/office/drawing/2017/decorative" val="1"/>
                </a:ext>
              </a:extLst>
            </p:cNvPr>
            <p:cNvSpPr/>
            <p:nvPr/>
          </p:nvSpPr>
          <p:spPr>
            <a:xfrm>
              <a:off x="10157813" y="1023700"/>
              <a:ext cx="962014" cy="828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78" name="Graphic 21" descr="Warning with solid fill">
              <a:extLst>
                <a:ext uri="{FF2B5EF4-FFF2-40B4-BE49-F238E27FC236}">
                  <a16:creationId xmlns:a16="http://schemas.microsoft.com/office/drawing/2014/main" id="{0883932D-553D-2607-CB94-FEA0DCEF1A0F}"/>
                </a:ext>
              </a:extLst>
            </p:cNvPr>
            <p:cNvSpPr/>
            <p:nvPr/>
          </p:nvSpPr>
          <p:spPr>
            <a:xfrm>
              <a:off x="10306728" y="1087077"/>
              <a:ext cx="680495" cy="599851"/>
            </a:xfrm>
            <a:custGeom>
              <a:avLst/>
              <a:gdLst>
                <a:gd name="connsiteX0" fmla="*/ 676370 w 680495"/>
                <a:gd name="connsiteY0" fmla="*/ 552510 h 599851"/>
                <a:gd name="connsiteX1" fmla="*/ 367863 w 680495"/>
                <a:gd name="connsiteY1" fmla="*/ 15978 h 599851"/>
                <a:gd name="connsiteX2" fmla="*/ 313421 w 680495"/>
                <a:gd name="connsiteY2" fmla="*/ 15978 h 599851"/>
                <a:gd name="connsiteX3" fmla="*/ 4126 w 680495"/>
                <a:gd name="connsiteY3" fmla="*/ 552510 h 599851"/>
                <a:gd name="connsiteX4" fmla="*/ 31741 w 680495"/>
                <a:gd name="connsiteY4" fmla="*/ 599852 h 599851"/>
                <a:gd name="connsiteX5" fmla="*/ 340248 w 680495"/>
                <a:gd name="connsiteY5" fmla="*/ 599852 h 599851"/>
                <a:gd name="connsiteX6" fmla="*/ 648754 w 680495"/>
                <a:gd name="connsiteY6" fmla="*/ 599852 h 599851"/>
                <a:gd name="connsiteX7" fmla="*/ 676370 w 680495"/>
                <a:gd name="connsiteY7" fmla="*/ 552510 h 599851"/>
                <a:gd name="connsiteX8" fmla="*/ 316577 w 680495"/>
                <a:gd name="connsiteY8" fmla="*/ 142221 h 599851"/>
                <a:gd name="connsiteX9" fmla="*/ 363918 w 680495"/>
                <a:gd name="connsiteY9" fmla="*/ 142221 h 599851"/>
                <a:gd name="connsiteX10" fmla="*/ 363918 w 680495"/>
                <a:gd name="connsiteY10" fmla="*/ 418377 h 599851"/>
                <a:gd name="connsiteX11" fmla="*/ 316577 w 680495"/>
                <a:gd name="connsiteY11" fmla="*/ 418377 h 599851"/>
                <a:gd name="connsiteX12" fmla="*/ 316577 w 680495"/>
                <a:gd name="connsiteY12" fmla="*/ 142221 h 599851"/>
                <a:gd name="connsiteX13" fmla="*/ 340248 w 680495"/>
                <a:gd name="connsiteY13" fmla="*/ 528840 h 599851"/>
                <a:gd name="connsiteX14" fmla="*/ 300797 w 680495"/>
                <a:gd name="connsiteY14" fmla="*/ 489389 h 599851"/>
                <a:gd name="connsiteX15" fmla="*/ 340248 w 680495"/>
                <a:gd name="connsiteY15" fmla="*/ 449938 h 599851"/>
                <a:gd name="connsiteX16" fmla="*/ 379699 w 680495"/>
                <a:gd name="connsiteY16" fmla="*/ 489389 h 599851"/>
                <a:gd name="connsiteX17" fmla="*/ 340248 w 680495"/>
                <a:gd name="connsiteY17" fmla="*/ 528840 h 5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0495" h="599851">
                  <a:moveTo>
                    <a:pt x="676370" y="552510"/>
                  </a:moveTo>
                  <a:lnTo>
                    <a:pt x="367863" y="15978"/>
                  </a:lnTo>
                  <a:cubicBezTo>
                    <a:pt x="356028" y="-5326"/>
                    <a:pt x="325256" y="-5326"/>
                    <a:pt x="313421" y="15978"/>
                  </a:cubicBezTo>
                  <a:lnTo>
                    <a:pt x="4126" y="552510"/>
                  </a:lnTo>
                  <a:cubicBezTo>
                    <a:pt x="-7710" y="573814"/>
                    <a:pt x="7282" y="599852"/>
                    <a:pt x="31741" y="599852"/>
                  </a:cubicBezTo>
                  <a:lnTo>
                    <a:pt x="340248" y="599852"/>
                  </a:lnTo>
                  <a:lnTo>
                    <a:pt x="648754" y="599852"/>
                  </a:lnTo>
                  <a:cubicBezTo>
                    <a:pt x="673214" y="599852"/>
                    <a:pt x="688205" y="573814"/>
                    <a:pt x="676370" y="552510"/>
                  </a:cubicBezTo>
                  <a:close/>
                  <a:moveTo>
                    <a:pt x="316577" y="142221"/>
                  </a:moveTo>
                  <a:lnTo>
                    <a:pt x="363918" y="142221"/>
                  </a:lnTo>
                  <a:lnTo>
                    <a:pt x="363918" y="418377"/>
                  </a:lnTo>
                  <a:lnTo>
                    <a:pt x="316577" y="418377"/>
                  </a:lnTo>
                  <a:lnTo>
                    <a:pt x="316577" y="142221"/>
                  </a:lnTo>
                  <a:close/>
                  <a:moveTo>
                    <a:pt x="340248" y="528840"/>
                  </a:moveTo>
                  <a:cubicBezTo>
                    <a:pt x="318155" y="528840"/>
                    <a:pt x="300797" y="511481"/>
                    <a:pt x="300797" y="489389"/>
                  </a:cubicBezTo>
                  <a:cubicBezTo>
                    <a:pt x="300797" y="467296"/>
                    <a:pt x="318155" y="449938"/>
                    <a:pt x="340248" y="449938"/>
                  </a:cubicBezTo>
                  <a:cubicBezTo>
                    <a:pt x="362340" y="449938"/>
                    <a:pt x="379699" y="467296"/>
                    <a:pt x="379699" y="489389"/>
                  </a:cubicBezTo>
                  <a:cubicBezTo>
                    <a:pt x="379699" y="511481"/>
                    <a:pt x="362340" y="528840"/>
                    <a:pt x="340248" y="528840"/>
                  </a:cubicBezTo>
                  <a:close/>
                </a:path>
              </a:pathLst>
            </a:custGeom>
            <a:solidFill>
              <a:schemeClr val="accent2"/>
            </a:solidFill>
            <a:ln w="7838" cap="flat">
              <a:noFill/>
              <a:prstDash val="solid"/>
              <a:miter/>
            </a:ln>
          </p:spPr>
          <p:txBody>
            <a:bodyPr rtlCol="0" anchor="ctr"/>
            <a:lstStyle/>
            <a:p>
              <a:endParaRPr lang="en-US"/>
            </a:p>
          </p:txBody>
        </p:sp>
      </p:grpSp>
      <p:cxnSp>
        <p:nvCxnSpPr>
          <p:cNvPr id="48" name="Straight Connector 47">
            <a:extLst>
              <a:ext uri="{FF2B5EF4-FFF2-40B4-BE49-F238E27FC236}">
                <a16:creationId xmlns:a16="http://schemas.microsoft.com/office/drawing/2014/main" id="{9CC82D4E-F226-C132-8241-23F7972B99E4}"/>
              </a:ext>
              <a:ext uri="{C183D7F6-B498-43B3-948B-1728B52AA6E4}">
                <adec:decorative xmlns:adec="http://schemas.microsoft.com/office/drawing/2017/decorative" val="1"/>
              </a:ext>
            </a:extLst>
          </p:cNvPr>
          <p:cNvCxnSpPr>
            <a:cxnSpLocks/>
          </p:cNvCxnSpPr>
          <p:nvPr/>
        </p:nvCxnSpPr>
        <p:spPr>
          <a:xfrm>
            <a:off x="7103306" y="4688791"/>
            <a:ext cx="8964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04B14742-9493-A468-C207-551A117E2861}"/>
              </a:ext>
            </a:extLst>
          </p:cNvPr>
          <p:cNvSpPr/>
          <p:nvPr/>
        </p:nvSpPr>
        <p:spPr>
          <a:xfrm>
            <a:off x="7190881" y="34703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D1433E1-2522-D83C-5649-D6E95A6FC599}"/>
              </a:ext>
            </a:extLst>
          </p:cNvPr>
          <p:cNvSpPr/>
          <p:nvPr/>
        </p:nvSpPr>
        <p:spPr>
          <a:xfrm>
            <a:off x="7190881" y="362415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3164169-9E4A-7666-CF20-17AC091609E9}"/>
              </a:ext>
            </a:extLst>
          </p:cNvPr>
          <p:cNvSpPr/>
          <p:nvPr/>
        </p:nvSpPr>
        <p:spPr>
          <a:xfrm>
            <a:off x="7190881" y="37780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C33576B-662A-3598-3748-E0FA368EE72A}"/>
              </a:ext>
            </a:extLst>
          </p:cNvPr>
          <p:cNvSpPr/>
          <p:nvPr/>
        </p:nvSpPr>
        <p:spPr>
          <a:xfrm>
            <a:off x="7383193" y="3662616"/>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F87B8A4-F889-8803-9B29-A4BFFE8BA5E5}"/>
              </a:ext>
            </a:extLst>
          </p:cNvPr>
          <p:cNvSpPr/>
          <p:nvPr/>
        </p:nvSpPr>
        <p:spPr>
          <a:xfrm>
            <a:off x="7383193" y="3816466"/>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C80CF4A-B09F-8768-4CAE-2F1BFADFA77D}"/>
              </a:ext>
            </a:extLst>
          </p:cNvPr>
          <p:cNvSpPr/>
          <p:nvPr/>
        </p:nvSpPr>
        <p:spPr>
          <a:xfrm>
            <a:off x="7344731" y="34703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DE32954-8FA9-87D7-AAB7-D734C3B80B9F}"/>
              </a:ext>
            </a:extLst>
          </p:cNvPr>
          <p:cNvSpPr/>
          <p:nvPr/>
        </p:nvSpPr>
        <p:spPr>
          <a:xfrm>
            <a:off x="7594737" y="3508767"/>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C6DF8F55-C21F-F924-962C-B424372695EE}"/>
              </a:ext>
            </a:extLst>
          </p:cNvPr>
          <p:cNvSpPr/>
          <p:nvPr/>
        </p:nvSpPr>
        <p:spPr>
          <a:xfrm>
            <a:off x="7556274" y="362415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CFC1648-08AF-47EF-0BE5-575B2CF30C02}"/>
              </a:ext>
            </a:extLst>
          </p:cNvPr>
          <p:cNvSpPr/>
          <p:nvPr/>
        </p:nvSpPr>
        <p:spPr>
          <a:xfrm>
            <a:off x="7556274" y="37780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9195CF5-B74F-6E46-38B0-B4DFB232E63C}"/>
              </a:ext>
            </a:extLst>
          </p:cNvPr>
          <p:cNvSpPr/>
          <p:nvPr/>
        </p:nvSpPr>
        <p:spPr>
          <a:xfrm>
            <a:off x="7748586" y="3662616"/>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DBFEC32-1D76-506C-A4EB-C994C50B19FC}"/>
              </a:ext>
            </a:extLst>
          </p:cNvPr>
          <p:cNvSpPr/>
          <p:nvPr/>
        </p:nvSpPr>
        <p:spPr>
          <a:xfrm>
            <a:off x="7748586" y="3816466"/>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27FDC8F-9A03-1E58-FCAE-A6325D03C15E}"/>
              </a:ext>
            </a:extLst>
          </p:cNvPr>
          <p:cNvSpPr/>
          <p:nvPr/>
        </p:nvSpPr>
        <p:spPr>
          <a:xfrm>
            <a:off x="7710124" y="34703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grpSp>
        <p:nvGrpSpPr>
          <p:cNvPr id="101" name="Group 100">
            <a:extLst>
              <a:ext uri="{FF2B5EF4-FFF2-40B4-BE49-F238E27FC236}">
                <a16:creationId xmlns:a16="http://schemas.microsoft.com/office/drawing/2014/main" id="{C27472A7-E5C1-DB97-9264-857B2146E4D0}"/>
              </a:ext>
            </a:extLst>
          </p:cNvPr>
          <p:cNvGrpSpPr/>
          <p:nvPr/>
        </p:nvGrpSpPr>
        <p:grpSpPr>
          <a:xfrm>
            <a:off x="8399378" y="3298372"/>
            <a:ext cx="1112147" cy="1414682"/>
            <a:chOff x="8242371" y="3285442"/>
            <a:chExt cx="1112147" cy="1414682"/>
          </a:xfrm>
        </p:grpSpPr>
        <p:sp>
          <p:nvSpPr>
            <p:cNvPr id="26" name="Rectangle 25">
              <a:extLst>
                <a:ext uri="{FF2B5EF4-FFF2-40B4-BE49-F238E27FC236}">
                  <a16:creationId xmlns:a16="http://schemas.microsoft.com/office/drawing/2014/main" id="{1FB7BC04-4BD9-6E9D-D103-A0567C2C1272}"/>
                </a:ext>
                <a:ext uri="{C183D7F6-B498-43B3-948B-1728B52AA6E4}">
                  <adec:decorative xmlns:adec="http://schemas.microsoft.com/office/drawing/2017/decorative" val="1"/>
                </a:ext>
              </a:extLst>
            </p:cNvPr>
            <p:cNvSpPr/>
            <p:nvPr/>
          </p:nvSpPr>
          <p:spPr>
            <a:xfrm>
              <a:off x="8296022" y="3285442"/>
              <a:ext cx="938845" cy="855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20" name="Straight Connector 19">
              <a:extLst>
                <a:ext uri="{FF2B5EF4-FFF2-40B4-BE49-F238E27FC236}">
                  <a16:creationId xmlns:a16="http://schemas.microsoft.com/office/drawing/2014/main" id="{2912FD04-8F08-C678-5514-901B2A3D345A}"/>
                </a:ext>
                <a:ext uri="{C183D7F6-B498-43B3-948B-1728B52AA6E4}">
                  <adec:decorative xmlns:adec="http://schemas.microsoft.com/office/drawing/2017/decorative" val="1"/>
                </a:ext>
              </a:extLst>
            </p:cNvPr>
            <p:cNvCxnSpPr>
              <a:cxnSpLocks/>
            </p:cNvCxnSpPr>
            <p:nvPr/>
          </p:nvCxnSpPr>
          <p:spPr>
            <a:xfrm>
              <a:off x="8326397" y="4700124"/>
              <a:ext cx="90847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9" name="Text Placeholder 9">
              <a:extLst>
                <a:ext uri="{FF2B5EF4-FFF2-40B4-BE49-F238E27FC236}">
                  <a16:creationId xmlns:a16="http://schemas.microsoft.com/office/drawing/2014/main" id="{3050671A-4A78-48C6-80E1-5715862A2132}"/>
                </a:ext>
              </a:extLst>
            </p:cNvPr>
            <p:cNvSpPr txBox="1">
              <a:spLocks/>
            </p:cNvSpPr>
            <p:nvPr/>
          </p:nvSpPr>
          <p:spPr>
            <a:xfrm>
              <a:off x="8242371" y="4265174"/>
              <a:ext cx="1112147" cy="335536"/>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dirty="0">
                  <a:solidFill>
                    <a:prstClr val="black">
                      <a:lumMod val="75000"/>
                      <a:lumOff val="25000"/>
                    </a:prstClr>
                  </a:solidFill>
                  <a:latin typeface="Tahoma"/>
                </a:rPr>
                <a:t>Reminders</a:t>
              </a: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p>
          </p:txBody>
        </p:sp>
        <p:sp>
          <p:nvSpPr>
            <p:cNvPr id="93" name="Freeform: Shape 92">
              <a:extLst>
                <a:ext uri="{FF2B5EF4-FFF2-40B4-BE49-F238E27FC236}">
                  <a16:creationId xmlns:a16="http://schemas.microsoft.com/office/drawing/2014/main" id="{F9B5FCC2-DE40-2674-EB3F-96722A17C264}"/>
                </a:ext>
              </a:extLst>
            </p:cNvPr>
            <p:cNvSpPr/>
            <p:nvPr/>
          </p:nvSpPr>
          <p:spPr>
            <a:xfrm>
              <a:off x="8650574" y="3418961"/>
              <a:ext cx="405047" cy="404255"/>
            </a:xfrm>
            <a:custGeom>
              <a:avLst/>
              <a:gdLst>
                <a:gd name="connsiteX0" fmla="*/ 333709 w 405047"/>
                <a:gd name="connsiteY0" fmla="*/ 71339 h 404255"/>
                <a:gd name="connsiteX1" fmla="*/ 325782 w 405047"/>
                <a:gd name="connsiteY1" fmla="*/ 0 h 404255"/>
                <a:gd name="connsiteX2" fmla="*/ 238590 w 405047"/>
                <a:gd name="connsiteY2" fmla="*/ 87192 h 404255"/>
                <a:gd name="connsiteX3" fmla="*/ 243346 w 405047"/>
                <a:gd name="connsiteY3" fmla="*/ 128410 h 404255"/>
                <a:gd name="connsiteX4" fmla="*/ 116521 w 405047"/>
                <a:gd name="connsiteY4" fmla="*/ 255236 h 404255"/>
                <a:gd name="connsiteX5" fmla="*/ 79266 w 405047"/>
                <a:gd name="connsiteY5" fmla="*/ 245724 h 404255"/>
                <a:gd name="connsiteX6" fmla="*/ 0 w 405047"/>
                <a:gd name="connsiteY6" fmla="*/ 324990 h 404255"/>
                <a:gd name="connsiteX7" fmla="*/ 79266 w 405047"/>
                <a:gd name="connsiteY7" fmla="*/ 404255 h 404255"/>
                <a:gd name="connsiteX8" fmla="*/ 158531 w 405047"/>
                <a:gd name="connsiteY8" fmla="*/ 324990 h 404255"/>
                <a:gd name="connsiteX9" fmla="*/ 149812 w 405047"/>
                <a:gd name="connsiteY9" fmla="*/ 288527 h 404255"/>
                <a:gd name="connsiteX10" fmla="*/ 276637 w 405047"/>
                <a:gd name="connsiteY10" fmla="*/ 161702 h 404255"/>
                <a:gd name="connsiteX11" fmla="*/ 317856 w 405047"/>
                <a:gd name="connsiteY11" fmla="*/ 166458 h 404255"/>
                <a:gd name="connsiteX12" fmla="*/ 405048 w 405047"/>
                <a:gd name="connsiteY12" fmla="*/ 79266 h 404255"/>
                <a:gd name="connsiteX13" fmla="*/ 333709 w 405047"/>
                <a:gd name="connsiteY13" fmla="*/ 71339 h 40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047" h="404255">
                  <a:moveTo>
                    <a:pt x="333709" y="71339"/>
                  </a:moveTo>
                  <a:lnTo>
                    <a:pt x="325782" y="0"/>
                  </a:lnTo>
                  <a:lnTo>
                    <a:pt x="238590" y="87192"/>
                  </a:lnTo>
                  <a:lnTo>
                    <a:pt x="243346" y="128410"/>
                  </a:lnTo>
                  <a:lnTo>
                    <a:pt x="116521" y="255236"/>
                  </a:lnTo>
                  <a:cubicBezTo>
                    <a:pt x="105423" y="249687"/>
                    <a:pt x="92741" y="245724"/>
                    <a:pt x="79266" y="245724"/>
                  </a:cubicBezTo>
                  <a:cubicBezTo>
                    <a:pt x="35670" y="245724"/>
                    <a:pt x="0" y="281393"/>
                    <a:pt x="0" y="324990"/>
                  </a:cubicBezTo>
                  <a:cubicBezTo>
                    <a:pt x="0" y="368586"/>
                    <a:pt x="35670" y="404255"/>
                    <a:pt x="79266" y="404255"/>
                  </a:cubicBezTo>
                  <a:cubicBezTo>
                    <a:pt x="122862" y="404255"/>
                    <a:pt x="158531" y="368586"/>
                    <a:pt x="158531" y="324990"/>
                  </a:cubicBezTo>
                  <a:cubicBezTo>
                    <a:pt x="158531" y="311514"/>
                    <a:pt x="155361" y="299624"/>
                    <a:pt x="149812" y="288527"/>
                  </a:cubicBezTo>
                  <a:lnTo>
                    <a:pt x="276637" y="161702"/>
                  </a:lnTo>
                  <a:lnTo>
                    <a:pt x="317856" y="166458"/>
                  </a:lnTo>
                  <a:lnTo>
                    <a:pt x="405048" y="79266"/>
                  </a:lnTo>
                  <a:lnTo>
                    <a:pt x="333709" y="71339"/>
                  </a:lnTo>
                  <a:close/>
                </a:path>
              </a:pathLst>
            </a:custGeom>
            <a:solidFill>
              <a:srgbClr val="92D050"/>
            </a:solidFill>
            <a:ln w="783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8DF5E7A-E2BD-9F43-D9E8-651C9756890A}"/>
                </a:ext>
              </a:extLst>
            </p:cNvPr>
            <p:cNvSpPr/>
            <p:nvPr/>
          </p:nvSpPr>
          <p:spPr>
            <a:xfrm>
              <a:off x="8429422" y="3442741"/>
              <a:ext cx="602419" cy="602419"/>
            </a:xfrm>
            <a:custGeom>
              <a:avLst/>
              <a:gdLst>
                <a:gd name="connsiteX0" fmla="*/ 561201 w 602419"/>
                <a:gd name="connsiteY0" fmla="*/ 164873 h 602419"/>
                <a:gd name="connsiteX1" fmla="*/ 550897 w 602419"/>
                <a:gd name="connsiteY1" fmla="*/ 175970 h 602419"/>
                <a:gd name="connsiteX2" fmla="*/ 535836 w 602419"/>
                <a:gd name="connsiteY2" fmla="*/ 174385 h 602419"/>
                <a:gd name="connsiteX3" fmla="*/ 519191 w 602419"/>
                <a:gd name="connsiteY3" fmla="*/ 172007 h 602419"/>
                <a:gd name="connsiteX4" fmla="*/ 554860 w 602419"/>
                <a:gd name="connsiteY4" fmla="*/ 301210 h 602419"/>
                <a:gd name="connsiteX5" fmla="*/ 301210 w 602419"/>
                <a:gd name="connsiteY5" fmla="*/ 554860 h 602419"/>
                <a:gd name="connsiteX6" fmla="*/ 47559 w 602419"/>
                <a:gd name="connsiteY6" fmla="*/ 301210 h 602419"/>
                <a:gd name="connsiteX7" fmla="*/ 301210 w 602419"/>
                <a:gd name="connsiteY7" fmla="*/ 47559 h 602419"/>
                <a:gd name="connsiteX8" fmla="*/ 430413 w 602419"/>
                <a:gd name="connsiteY8" fmla="*/ 83229 h 602419"/>
                <a:gd name="connsiteX9" fmla="*/ 428828 w 602419"/>
                <a:gd name="connsiteY9" fmla="*/ 67376 h 602419"/>
                <a:gd name="connsiteX10" fmla="*/ 426450 w 602419"/>
                <a:gd name="connsiteY10" fmla="*/ 51523 h 602419"/>
                <a:gd name="connsiteX11" fmla="*/ 437547 w 602419"/>
                <a:gd name="connsiteY11" fmla="*/ 40426 h 602419"/>
                <a:gd name="connsiteX12" fmla="*/ 443095 w 602419"/>
                <a:gd name="connsiteY12" fmla="*/ 34877 h 602419"/>
                <a:gd name="connsiteX13" fmla="*/ 301210 w 602419"/>
                <a:gd name="connsiteY13" fmla="*/ 0 h 602419"/>
                <a:gd name="connsiteX14" fmla="*/ 0 w 602419"/>
                <a:gd name="connsiteY14" fmla="*/ 301210 h 602419"/>
                <a:gd name="connsiteX15" fmla="*/ 301210 w 602419"/>
                <a:gd name="connsiteY15" fmla="*/ 602420 h 602419"/>
                <a:gd name="connsiteX16" fmla="*/ 602420 w 602419"/>
                <a:gd name="connsiteY16" fmla="*/ 301210 h 602419"/>
                <a:gd name="connsiteX17" fmla="*/ 566750 w 602419"/>
                <a:gd name="connsiteY17" fmla="*/ 160117 h 602419"/>
                <a:gd name="connsiteX18" fmla="*/ 561201 w 602419"/>
                <a:gd name="connsiteY18" fmla="*/ 164873 h 6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2419" h="602419">
                  <a:moveTo>
                    <a:pt x="561201" y="164873"/>
                  </a:moveTo>
                  <a:lnTo>
                    <a:pt x="550897" y="175970"/>
                  </a:lnTo>
                  <a:lnTo>
                    <a:pt x="535836" y="174385"/>
                  </a:lnTo>
                  <a:lnTo>
                    <a:pt x="519191" y="172007"/>
                  </a:lnTo>
                  <a:cubicBezTo>
                    <a:pt x="541385" y="210054"/>
                    <a:pt x="554860" y="253650"/>
                    <a:pt x="554860" y="301210"/>
                  </a:cubicBezTo>
                  <a:cubicBezTo>
                    <a:pt x="554860" y="440717"/>
                    <a:pt x="440717" y="554860"/>
                    <a:pt x="301210" y="554860"/>
                  </a:cubicBezTo>
                  <a:cubicBezTo>
                    <a:pt x="161702" y="554860"/>
                    <a:pt x="47559" y="440717"/>
                    <a:pt x="47559" y="301210"/>
                  </a:cubicBezTo>
                  <a:cubicBezTo>
                    <a:pt x="47559" y="161702"/>
                    <a:pt x="161702" y="47559"/>
                    <a:pt x="301210" y="47559"/>
                  </a:cubicBezTo>
                  <a:cubicBezTo>
                    <a:pt x="347977" y="47559"/>
                    <a:pt x="392365" y="60242"/>
                    <a:pt x="430413" y="83229"/>
                  </a:cubicBezTo>
                  <a:lnTo>
                    <a:pt x="428828" y="67376"/>
                  </a:lnTo>
                  <a:lnTo>
                    <a:pt x="426450" y="51523"/>
                  </a:lnTo>
                  <a:lnTo>
                    <a:pt x="437547" y="40426"/>
                  </a:lnTo>
                  <a:lnTo>
                    <a:pt x="443095" y="34877"/>
                  </a:lnTo>
                  <a:cubicBezTo>
                    <a:pt x="400292" y="12683"/>
                    <a:pt x="352733" y="0"/>
                    <a:pt x="301210" y="0"/>
                  </a:cubicBezTo>
                  <a:cubicBezTo>
                    <a:pt x="134752" y="0"/>
                    <a:pt x="0" y="134752"/>
                    <a:pt x="0" y="301210"/>
                  </a:cubicBezTo>
                  <a:cubicBezTo>
                    <a:pt x="0" y="467668"/>
                    <a:pt x="134752" y="602420"/>
                    <a:pt x="301210" y="602420"/>
                  </a:cubicBezTo>
                  <a:cubicBezTo>
                    <a:pt x="467668" y="602420"/>
                    <a:pt x="602420" y="467668"/>
                    <a:pt x="602420" y="301210"/>
                  </a:cubicBezTo>
                  <a:cubicBezTo>
                    <a:pt x="602420" y="249687"/>
                    <a:pt x="589737" y="202128"/>
                    <a:pt x="566750" y="160117"/>
                  </a:cubicBezTo>
                  <a:lnTo>
                    <a:pt x="561201" y="164873"/>
                  </a:lnTo>
                  <a:close/>
                </a:path>
              </a:pathLst>
            </a:custGeom>
            <a:solidFill>
              <a:srgbClr val="92D050"/>
            </a:solidFill>
            <a:ln w="783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1393B41-6503-615B-ECAB-0C5E3F1FE539}"/>
                </a:ext>
              </a:extLst>
            </p:cNvPr>
            <p:cNvSpPr/>
            <p:nvPr/>
          </p:nvSpPr>
          <p:spPr>
            <a:xfrm>
              <a:off x="8540394" y="3553713"/>
              <a:ext cx="380475" cy="380475"/>
            </a:xfrm>
            <a:custGeom>
              <a:avLst/>
              <a:gdLst>
                <a:gd name="connsiteX0" fmla="*/ 322612 w 380475"/>
                <a:gd name="connsiteY0" fmla="*/ 136337 h 380475"/>
                <a:gd name="connsiteX1" fmla="*/ 332916 w 380475"/>
                <a:gd name="connsiteY1" fmla="*/ 190238 h 380475"/>
                <a:gd name="connsiteX2" fmla="*/ 190238 w 380475"/>
                <a:gd name="connsiteY2" fmla="*/ 332916 h 380475"/>
                <a:gd name="connsiteX3" fmla="*/ 47559 w 380475"/>
                <a:gd name="connsiteY3" fmla="*/ 190238 h 380475"/>
                <a:gd name="connsiteX4" fmla="*/ 190238 w 380475"/>
                <a:gd name="connsiteY4" fmla="*/ 47559 h 380475"/>
                <a:gd name="connsiteX5" fmla="*/ 244138 w 380475"/>
                <a:gd name="connsiteY5" fmla="*/ 57864 h 380475"/>
                <a:gd name="connsiteX6" fmla="*/ 279808 w 380475"/>
                <a:gd name="connsiteY6" fmla="*/ 22194 h 380475"/>
                <a:gd name="connsiteX7" fmla="*/ 190238 w 380475"/>
                <a:gd name="connsiteY7" fmla="*/ 0 h 380475"/>
                <a:gd name="connsiteX8" fmla="*/ 0 w 380475"/>
                <a:gd name="connsiteY8" fmla="*/ 190238 h 380475"/>
                <a:gd name="connsiteX9" fmla="*/ 190238 w 380475"/>
                <a:gd name="connsiteY9" fmla="*/ 380476 h 380475"/>
                <a:gd name="connsiteX10" fmla="*/ 380476 w 380475"/>
                <a:gd name="connsiteY10" fmla="*/ 190238 h 380475"/>
                <a:gd name="connsiteX11" fmla="*/ 358281 w 380475"/>
                <a:gd name="connsiteY11" fmla="*/ 100667 h 380475"/>
                <a:gd name="connsiteX12" fmla="*/ 322612 w 380475"/>
                <a:gd name="connsiteY12" fmla="*/ 136337 h 38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75" h="380475">
                  <a:moveTo>
                    <a:pt x="322612" y="136337"/>
                  </a:moveTo>
                  <a:cubicBezTo>
                    <a:pt x="329745" y="152983"/>
                    <a:pt x="332916" y="171214"/>
                    <a:pt x="332916" y="190238"/>
                  </a:cubicBezTo>
                  <a:cubicBezTo>
                    <a:pt x="332916" y="268711"/>
                    <a:pt x="268711" y="332916"/>
                    <a:pt x="190238" y="332916"/>
                  </a:cubicBezTo>
                  <a:cubicBezTo>
                    <a:pt x="111765" y="332916"/>
                    <a:pt x="47559" y="268711"/>
                    <a:pt x="47559" y="190238"/>
                  </a:cubicBezTo>
                  <a:cubicBezTo>
                    <a:pt x="47559" y="111765"/>
                    <a:pt x="111765" y="47559"/>
                    <a:pt x="190238" y="47559"/>
                  </a:cubicBezTo>
                  <a:cubicBezTo>
                    <a:pt x="209262" y="47559"/>
                    <a:pt x="227493" y="51523"/>
                    <a:pt x="244138" y="57864"/>
                  </a:cubicBezTo>
                  <a:lnTo>
                    <a:pt x="279808" y="22194"/>
                  </a:lnTo>
                  <a:cubicBezTo>
                    <a:pt x="252858" y="7927"/>
                    <a:pt x="222737" y="0"/>
                    <a:pt x="190238" y="0"/>
                  </a:cubicBezTo>
                  <a:cubicBezTo>
                    <a:pt x="85607" y="0"/>
                    <a:pt x="0" y="85607"/>
                    <a:pt x="0" y="190238"/>
                  </a:cubicBezTo>
                  <a:cubicBezTo>
                    <a:pt x="0" y="294869"/>
                    <a:pt x="85607" y="380476"/>
                    <a:pt x="190238" y="380476"/>
                  </a:cubicBezTo>
                  <a:cubicBezTo>
                    <a:pt x="294869" y="380476"/>
                    <a:pt x="380476" y="294869"/>
                    <a:pt x="380476" y="190238"/>
                  </a:cubicBezTo>
                  <a:cubicBezTo>
                    <a:pt x="380476" y="157739"/>
                    <a:pt x="372549" y="127618"/>
                    <a:pt x="358281" y="100667"/>
                  </a:cubicBezTo>
                  <a:lnTo>
                    <a:pt x="322612" y="136337"/>
                  </a:lnTo>
                  <a:close/>
                </a:path>
              </a:pathLst>
            </a:custGeom>
            <a:solidFill>
              <a:srgbClr val="92D050"/>
            </a:solidFill>
            <a:ln w="7838" cap="flat">
              <a:noFill/>
              <a:prstDash val="solid"/>
              <a:miter/>
            </a:ln>
          </p:spPr>
          <p:txBody>
            <a:bodyPr rtlCol="0" anchor="ctr"/>
            <a:lstStyle/>
            <a:p>
              <a:endParaRPr lang="en-US"/>
            </a:p>
          </p:txBody>
        </p:sp>
      </p:grpSp>
    </p:spTree>
    <p:extLst>
      <p:ext uri="{BB962C8B-B14F-4D97-AF65-F5344CB8AC3E}">
        <p14:creationId xmlns:p14="http://schemas.microsoft.com/office/powerpoint/2010/main" val="135067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1000"/>
                                        <p:tgtEl>
                                          <p:spTgt spid="48"/>
                                        </p:tgtEl>
                                      </p:cBhvr>
                                    </p:animEffect>
                                    <p:anim calcmode="lin" valueType="num">
                                      <p:cBhvr>
                                        <p:cTn id="12" dur="1000" fill="hold"/>
                                        <p:tgtEl>
                                          <p:spTgt spid="48"/>
                                        </p:tgtEl>
                                        <p:attrNameLst>
                                          <p:attrName>ppt_x</p:attrName>
                                        </p:attrNameLst>
                                      </p:cBhvr>
                                      <p:tavLst>
                                        <p:tav tm="0">
                                          <p:val>
                                            <p:strVal val="#ppt_x"/>
                                          </p:val>
                                        </p:tav>
                                        <p:tav tm="100000">
                                          <p:val>
                                            <p:strVal val="#ppt_x"/>
                                          </p:val>
                                        </p:tav>
                                      </p:tavLst>
                                    </p:anim>
                                    <p:anim calcmode="lin" valueType="num">
                                      <p:cBhvr>
                                        <p:cTn id="1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523040" y="362949"/>
            <a:ext cx="10515600" cy="660400"/>
          </a:xfrm>
        </p:spPr>
        <p:txBody>
          <a:bodyPr>
            <a:normAutofit/>
          </a:bodyPr>
          <a:lstStyle/>
          <a:p>
            <a:r>
              <a:rPr lang="en-US" sz="3600" dirty="0"/>
              <a:t>More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2791194039"/>
              </p:ext>
            </p:extLst>
          </p:nvPr>
        </p:nvGraphicFramePr>
        <p:xfrm>
          <a:off x="523040" y="1366417"/>
          <a:ext cx="11248960" cy="4780337"/>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STAS</a:t>
                      </a:r>
                    </a:p>
                  </a:txBody>
                  <a:tcPr/>
                </a:tc>
                <a:tc>
                  <a:txBody>
                    <a:bodyPr/>
                    <a:lstStyle/>
                    <a:p>
                      <a:r>
                        <a:rPr lang="en-US" sz="1400" dirty="0"/>
                        <a:t>End of Year</a:t>
                      </a:r>
                    </a:p>
                  </a:txBody>
                  <a:tcPr/>
                </a:tc>
                <a:tc>
                  <a:txBody>
                    <a:bodyPr/>
                    <a:lstStyle/>
                    <a:p>
                      <a:r>
                        <a:rPr lang="en-US" sz="1400" dirty="0"/>
                        <a:t>Stas is calculated from attendance. Students may need exit dates to extract the data</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SSID</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SINC</a:t>
                      </a:r>
                    </a:p>
                  </a:txBody>
                  <a:tcPr/>
                </a:tc>
                <a:tc>
                  <a:txBody>
                    <a:bodyPr/>
                    <a:lstStyle/>
                    <a:p>
                      <a:r>
                        <a:rPr lang="en-US" sz="1400" dirty="0"/>
                        <a:t>Now</a:t>
                      </a:r>
                    </a:p>
                  </a:txBody>
                  <a:tcPr/>
                </a:tc>
                <a:tc rowSpan="3">
                  <a:txBody>
                    <a:bodyPr/>
                    <a:lstStyle/>
                    <a:p>
                      <a:r>
                        <a:rPr lang="en-US" sz="1400" dirty="0"/>
                        <a:t>SINC, SIRS and SOFF must be posted in succession and completely, but there is benefit to submitting them prior to school ending to resolve the majority of errors that may arise. Files submission can be completed by school if schools have different end dates or by incident if Q allows for only new incidents to be extracted</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a:t>
                      </a:r>
                    </a:p>
                    <a:p>
                      <a:endParaRPr lang="en-US" sz="1400" dirty="0"/>
                    </a:p>
                  </a:txBody>
                  <a:tcPr/>
                </a:tc>
                <a:extLst>
                  <a:ext uri="{0D108BD9-81ED-4DB2-BD59-A6C34878D82A}">
                    <a16:rowId xmlns:a16="http://schemas.microsoft.com/office/drawing/2014/main" val="883184704"/>
                  </a:ext>
                </a:extLst>
              </a:tr>
              <a:tr h="919779">
                <a:tc>
                  <a:txBody>
                    <a:bodyPr/>
                    <a:lstStyle/>
                    <a:p>
                      <a:r>
                        <a:rPr lang="en-US" sz="1400" dirty="0"/>
                        <a:t>SIRS</a:t>
                      </a:r>
                    </a:p>
                  </a:txBody>
                  <a:tcPr/>
                </a:tc>
                <a:tc>
                  <a:txBody>
                    <a:bodyPr/>
                    <a:lstStyle/>
                    <a:p>
                      <a:r>
                        <a:rPr lang="en-US" sz="1400" dirty="0"/>
                        <a:t>Now</a:t>
                      </a:r>
                    </a:p>
                  </a:txBody>
                  <a:tcPr/>
                </a:tc>
                <a:tc vMerge="1">
                  <a:txBody>
                    <a:bodyPr/>
                    <a:lstStyle/>
                    <a:p>
                      <a:endParaRPr lang="en-US" sz="1400"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Local ID</a:t>
                      </a:r>
                    </a:p>
                    <a:p>
                      <a:endParaRPr lang="en-US" sz="1400" dirty="0"/>
                    </a:p>
                  </a:txBody>
                  <a:tcPr/>
                </a:tc>
                <a:extLst>
                  <a:ext uri="{0D108BD9-81ED-4DB2-BD59-A6C34878D82A}">
                    <a16:rowId xmlns:a16="http://schemas.microsoft.com/office/drawing/2014/main" val="175164722"/>
                  </a:ext>
                </a:extLst>
              </a:tr>
              <a:tr h="1376171">
                <a:tc>
                  <a:txBody>
                    <a:bodyPr/>
                    <a:lstStyle/>
                    <a:p>
                      <a:r>
                        <a:rPr lang="en-US" sz="1400" dirty="0"/>
                        <a:t>SOFF</a:t>
                      </a:r>
                    </a:p>
                  </a:txBody>
                  <a:tcPr/>
                </a:tc>
                <a:tc>
                  <a:txBody>
                    <a:bodyPr/>
                    <a:lstStyle/>
                    <a:p>
                      <a:r>
                        <a:rPr lang="en-US" sz="1400" dirty="0"/>
                        <a:t>Now</a:t>
                      </a:r>
                    </a:p>
                  </a:txBody>
                  <a:tcPr/>
                </a:tc>
                <a:tc vMerge="1">
                  <a:txBody>
                    <a:bodyPr/>
                    <a:lstStyle/>
                    <a:p>
                      <a:endParaRPr lang="en-US" sz="1400" b="1"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 </a:t>
                      </a:r>
                    </a:p>
                    <a:p>
                      <a:endParaRPr lang="en-US" sz="1400" dirty="0"/>
                    </a:p>
                  </a:txBody>
                  <a:tcPr/>
                </a:tc>
                <a:extLst>
                  <a:ext uri="{0D108BD9-81ED-4DB2-BD59-A6C34878D82A}">
                    <a16:rowId xmlns:a16="http://schemas.microsoft.com/office/drawing/2014/main" val="42467062"/>
                  </a:ext>
                </a:extLst>
              </a:tr>
            </a:tbl>
          </a:graphicData>
        </a:graphic>
      </p:graphicFrame>
      <p:sp>
        <p:nvSpPr>
          <p:cNvPr id="3" name="Footer Placeholder 2">
            <a:extLst>
              <a:ext uri="{FF2B5EF4-FFF2-40B4-BE49-F238E27FC236}">
                <a16:creationId xmlns:a16="http://schemas.microsoft.com/office/drawing/2014/main" id="{B0262C9A-9204-84BB-96A1-6AF33DA94302}"/>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
        <p:nvSpPr>
          <p:cNvPr id="4" name="Footer Placeholder 3">
            <a:extLst>
              <a:ext uri="{FF2B5EF4-FFF2-40B4-BE49-F238E27FC236}">
                <a16:creationId xmlns:a16="http://schemas.microsoft.com/office/drawing/2014/main" id="{C4872E25-3CC9-847B-99ED-7D1FCA7E0FC8}"/>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407534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6A53771-4AEF-4DC3-B874-8D77C0ACDB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9A91DB-891A-433B-9737-33FB4CA7A841}"/>
              </a:ext>
            </a:extLst>
          </p:cNvPr>
          <p:cNvSpPr>
            <a:spLocks noGrp="1"/>
          </p:cNvSpPr>
          <p:nvPr>
            <p:ph type="title" idx="4294967295"/>
          </p:nvPr>
        </p:nvSpPr>
        <p:spPr>
          <a:xfrm>
            <a:off x="782149" y="524200"/>
            <a:ext cx="11339512" cy="431800"/>
          </a:xfrm>
        </p:spPr>
        <p:txBody>
          <a:bodyPr>
            <a:normAutofit fontScale="90000"/>
          </a:bodyPr>
          <a:lstStyle/>
          <a:p>
            <a:r>
              <a:rPr lang="en-US" sz="3600" kern="1700" spc="230" dirty="0">
                <a:latin typeface="Arial Black" panose="020B0A04020102020204" pitchFamily="34" charset="0"/>
              </a:rPr>
              <a:t>Pain Points</a:t>
            </a:r>
            <a:br>
              <a:rPr lang="en-US" kern="1700" spc="230" dirty="0">
                <a:latin typeface="Arial Black" panose="020B0A04020102020204" pitchFamily="34" charset="0"/>
              </a:rPr>
            </a:br>
            <a:r>
              <a:rPr lang="en-US" sz="2700" kern="1700" spc="230" dirty="0">
                <a:latin typeface="Arial Black" panose="020B0A04020102020204" pitchFamily="34" charset="0"/>
              </a:rPr>
              <a:t>NPS School Incident Reporting</a:t>
            </a:r>
            <a:br>
              <a:rPr lang="en-US" sz="2700" kern="1700" spc="230" dirty="0">
                <a:solidFill>
                  <a:srgbClr val="FFFFFF"/>
                </a:solidFill>
                <a:latin typeface="Arial Black" panose="020B0A04020102020204" pitchFamily="34" charset="0"/>
              </a:rPr>
            </a:br>
            <a:endParaRPr lang="en-US" sz="2700" dirty="0">
              <a:solidFill>
                <a:srgbClr val="FFFFFF"/>
              </a:solidFill>
            </a:endParaRP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4294967295"/>
          </p:nvPr>
        </p:nvSpPr>
        <p:spPr>
          <a:xfrm>
            <a:off x="7687363" y="1716559"/>
            <a:ext cx="4084637" cy="4351338"/>
          </a:xfrm>
        </p:spPr>
        <p:txBody>
          <a:bodyPr anchor="ctr">
            <a:normAutofit/>
          </a:bodyPr>
          <a:lstStyle/>
          <a:p>
            <a:r>
              <a:rPr lang="en-US" sz="2000" dirty="0">
                <a:solidFill>
                  <a:schemeClr val="tx1">
                    <a:lumMod val="75000"/>
                    <a:lumOff val="25000"/>
                  </a:schemeClr>
                </a:solidFill>
              </a:rPr>
              <a:t>LEAs and NPS schools must have policies and procedures in place to identify, document, and report incidents involving restraint and seclusion for students with disabilities</a:t>
            </a:r>
          </a:p>
          <a:p>
            <a:r>
              <a:rPr lang="en-US" sz="2000" dirty="0">
                <a:solidFill>
                  <a:schemeClr val="tx1">
                    <a:lumMod val="75000"/>
                    <a:lumOff val="25000"/>
                  </a:schemeClr>
                </a:solidFill>
              </a:rPr>
              <a:t>LEAs have the burden of submission, therefore must facilitate data collection and verify completeness prior to submission</a:t>
            </a:r>
          </a:p>
        </p:txBody>
      </p:sp>
      <p:pic>
        <p:nvPicPr>
          <p:cNvPr id="6" name="Picture 2" descr="A picture containing container, box, table">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339469" y="170519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D839CB6-9AE2-A4E5-1E5C-AC50082E1EBB}"/>
              </a:ext>
            </a:extLst>
          </p:cNvPr>
          <p:cNvSpPr>
            <a:spLocks noGrp="1"/>
          </p:cNvSpPr>
          <p:nvPr>
            <p:ph type="ftr" sz="quarter" idx="10"/>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3372963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48D477-150B-D9B0-56C2-CD40CBF6CE69}"/>
              </a:ext>
            </a:extLst>
          </p:cNvPr>
          <p:cNvSpPr>
            <a:spLocks noGrp="1"/>
          </p:cNvSpPr>
          <p:nvPr>
            <p:ph type="ftr" sz="quarter" idx="10"/>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200" b="0" i="0" u="none" strike="noStrike" kern="1200" cap="none" spc="0" normalizeH="0" baseline="0" noProof="0" dirty="0">
                <a:ln>
                  <a:noFill/>
                </a:ln>
                <a:solidFill>
                  <a:schemeClr val="tx1">
                    <a:lumMod val="85000"/>
                    <a:lumOff val="15000"/>
                  </a:scheme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schemeClr val="tx1">
                  <a:lumMod val="85000"/>
                  <a:lumOff val="15000"/>
                </a:scheme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EAAEAF3-3229-6F88-57CF-9A6EDD379C05}"/>
              </a:ext>
            </a:extLst>
          </p:cNvPr>
          <p:cNvSpPr>
            <a:spLocks noGrp="1"/>
          </p:cNvSpPr>
          <p:nvPr>
            <p:ph type="sldNum" sz="quarter" idx="11"/>
          </p:nvPr>
        </p:nvSpPr>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schemeClr val="tx1">
                    <a:lumMod val="75000"/>
                    <a:lumOff val="25000"/>
                  </a:scheme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32</a:t>
            </a:fld>
            <a:endParaRPr kumimoji="0" lang="en-US" sz="1200" b="0" i="0" u="none" strike="noStrike" kern="1200" cap="none" spc="0" normalizeH="0" baseline="0" noProof="0" dirty="0">
              <a:ln>
                <a:noFill/>
              </a:ln>
              <a:solidFill>
                <a:schemeClr val="tx1">
                  <a:lumMod val="75000"/>
                  <a:lumOff val="25000"/>
                </a:schemeClr>
              </a:solidFill>
              <a:effectLst/>
              <a:uLnTx/>
              <a:uFillTx/>
              <a:latin typeface="Tahoma"/>
              <a:ea typeface="+mn-ea"/>
              <a:cs typeface="+mn-cs"/>
            </a:endParaRPr>
          </a:p>
        </p:txBody>
      </p:sp>
      <p:sp>
        <p:nvSpPr>
          <p:cNvPr id="8" name="Title 7">
            <a:extLst>
              <a:ext uri="{FF2B5EF4-FFF2-40B4-BE49-F238E27FC236}">
                <a16:creationId xmlns:a16="http://schemas.microsoft.com/office/drawing/2014/main" id="{0D91BDBC-7FF4-D836-8021-EDB7C49746BC}"/>
              </a:ext>
            </a:extLst>
          </p:cNvPr>
          <p:cNvSpPr>
            <a:spLocks noGrp="1"/>
          </p:cNvSpPr>
          <p:nvPr>
            <p:ph type="title" idx="4294967295"/>
          </p:nvPr>
        </p:nvSpPr>
        <p:spPr>
          <a:xfrm>
            <a:off x="1420813" y="365125"/>
            <a:ext cx="10771187" cy="1270000"/>
          </a:xfrm>
        </p:spPr>
        <p:txBody>
          <a:bodyPr>
            <a:normAutofit/>
          </a:bodyPr>
          <a:lstStyle/>
          <a:p>
            <a:r>
              <a:rPr lang="en-US" dirty="0"/>
              <a:t>Restraint And Seclusion</a:t>
            </a:r>
          </a:p>
        </p:txBody>
      </p:sp>
      <p:sp>
        <p:nvSpPr>
          <p:cNvPr id="10" name="Content Placeholder 2">
            <a:extLst>
              <a:ext uri="{FF2B5EF4-FFF2-40B4-BE49-F238E27FC236}">
                <a16:creationId xmlns:a16="http://schemas.microsoft.com/office/drawing/2014/main" id="{6BA0370F-41A8-7056-F223-68F178E13810}"/>
              </a:ext>
            </a:extLst>
          </p:cNvPr>
          <p:cNvSpPr>
            <a:spLocks noGrp="1"/>
          </p:cNvSpPr>
          <p:nvPr>
            <p:ph idx="4294967295"/>
          </p:nvPr>
        </p:nvSpPr>
        <p:spPr>
          <a:xfrm>
            <a:off x="5153891" y="1288755"/>
            <a:ext cx="6317673" cy="507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spcBef>
                <a:spcPts val="0"/>
              </a:spcBef>
              <a:buNone/>
            </a:pPr>
            <a:r>
              <a:rPr lang="en-US" sz="1800" dirty="0">
                <a:latin typeface="+mn-lt"/>
              </a:rPr>
              <a:t>T</a:t>
            </a:r>
            <a:r>
              <a:rPr lang="en-US" sz="1800" b="0" i="0" dirty="0">
                <a:effectLst/>
                <a:latin typeface="+mn-lt"/>
              </a:rPr>
              <a:t>he Special Education Division use certified Restraint and Seclusion data when making its annual monitoring determinations:</a:t>
            </a:r>
          </a:p>
          <a:p>
            <a:pPr marL="457200" indent="-457200" algn="l">
              <a:lnSpc>
                <a:spcPct val="110000"/>
              </a:lnSpc>
              <a:spcBef>
                <a:spcPts val="0"/>
              </a:spcBef>
              <a:buFont typeface="+mj-lt"/>
              <a:buAutoNum type="arabicPeriod"/>
            </a:pPr>
            <a:r>
              <a:rPr lang="en-US" sz="1800" b="0" i="0" dirty="0">
                <a:effectLst/>
                <a:latin typeface="+mn-lt"/>
              </a:rPr>
              <a:t>LEAs reporting more than 2:1 ratio of restraints or seclusion per pupil will be asked to perform student record reviews</a:t>
            </a:r>
          </a:p>
          <a:p>
            <a:pPr marL="457200" indent="-457200" algn="l">
              <a:lnSpc>
                <a:spcPct val="110000"/>
              </a:lnSpc>
              <a:spcBef>
                <a:spcPts val="0"/>
              </a:spcBef>
              <a:buFont typeface="+mj-lt"/>
              <a:buAutoNum type="arabicPeriod"/>
            </a:pPr>
            <a:r>
              <a:rPr lang="en-US" sz="1800" b="0" i="0" dirty="0">
                <a:effectLst/>
                <a:latin typeface="+mn-lt"/>
              </a:rPr>
              <a:t>LEAs that :</a:t>
            </a:r>
          </a:p>
          <a:p>
            <a:pPr marL="971550" lvl="1" indent="-514350">
              <a:lnSpc>
                <a:spcPct val="110000"/>
              </a:lnSpc>
              <a:spcBef>
                <a:spcPts val="0"/>
              </a:spcBef>
              <a:buFont typeface="+mj-lt"/>
              <a:buAutoNum type="alphaLcPeriod"/>
            </a:pPr>
            <a:r>
              <a:rPr lang="en-US" sz="1600" b="0" i="0" dirty="0">
                <a:effectLst/>
                <a:latin typeface="+mn-lt"/>
              </a:rPr>
              <a:t>Report zero incidents of restraint or seclusion and have greater than 100 students with disabilities; or</a:t>
            </a:r>
          </a:p>
          <a:p>
            <a:pPr marL="971550" lvl="1" indent="-514350">
              <a:lnSpc>
                <a:spcPct val="110000"/>
              </a:lnSpc>
              <a:spcBef>
                <a:spcPts val="0"/>
              </a:spcBef>
              <a:buFont typeface="+mj-lt"/>
              <a:buAutoNum type="alphaLcPeriod"/>
            </a:pPr>
            <a:r>
              <a:rPr lang="en-US" sz="1600" b="0" i="0" dirty="0">
                <a:effectLst/>
                <a:latin typeface="+mn-lt"/>
              </a:rPr>
              <a:t>Report zero incidents of restraint or seclusion and have greater than 100 students with disabilities enrolled at Nonpublic Nonsectarian Certified Schools (NPS); or</a:t>
            </a:r>
          </a:p>
          <a:p>
            <a:pPr marL="971550" lvl="1" indent="-514350">
              <a:lnSpc>
                <a:spcPct val="110000"/>
              </a:lnSpc>
              <a:spcBef>
                <a:spcPts val="0"/>
              </a:spcBef>
              <a:buFont typeface="+mj-lt"/>
              <a:buAutoNum type="alphaLcPeriod"/>
            </a:pPr>
            <a:r>
              <a:rPr lang="en-US" sz="1600" b="0" i="0" dirty="0">
                <a:effectLst/>
                <a:latin typeface="+mn-lt"/>
              </a:rPr>
              <a:t>Fail to certify the CALPADS EOY 3 submission</a:t>
            </a:r>
          </a:p>
          <a:p>
            <a:pPr marL="457200" lvl="1" indent="0">
              <a:lnSpc>
                <a:spcPct val="110000"/>
              </a:lnSpc>
              <a:spcBef>
                <a:spcPts val="0"/>
              </a:spcBef>
              <a:buNone/>
            </a:pPr>
            <a:r>
              <a:rPr lang="en-US" sz="1600" b="0" i="0" dirty="0">
                <a:effectLst/>
                <a:latin typeface="+mn-lt"/>
              </a:rPr>
              <a:t>will be flagged for questionable data quality and will have to complete monitoring activities associated with data quality</a:t>
            </a:r>
          </a:p>
        </p:txBody>
      </p:sp>
      <p:pic>
        <p:nvPicPr>
          <p:cNvPr id="4098" name="Picture 2" descr="Scrutiny GIFs - Find &amp; Share on GIPHY">
            <a:extLst>
              <a:ext uri="{FF2B5EF4-FFF2-40B4-BE49-F238E27FC236}">
                <a16:creationId xmlns:a16="http://schemas.microsoft.com/office/drawing/2014/main" id="{06110CFA-7E22-3FB4-A328-49D68614F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36" y="1635125"/>
            <a:ext cx="3993573" cy="417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562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413678-9DAE-7157-401C-ECA6C462AEE9}"/>
              </a:ext>
            </a:extLst>
          </p:cNvPr>
          <p:cNvSpPr>
            <a:spLocks noGrp="1"/>
          </p:cNvSpPr>
          <p:nvPr>
            <p:ph type="ftr" sz="quarter" idx="10"/>
          </p:nvPr>
        </p:nvSpPr>
        <p:spPr/>
        <p:txBody>
          <a:bodyPr/>
          <a:lstStyle/>
          <a:p>
            <a:r>
              <a:rPr lang="es-ES" noProof="0"/>
              <a:t>EOY Primer v1.1 AY 24-25</a:t>
            </a:r>
            <a:endParaRPr lang="en-US" noProof="0" dirty="0"/>
          </a:p>
        </p:txBody>
      </p:sp>
      <p:sp>
        <p:nvSpPr>
          <p:cNvPr id="3" name="Slide Number Placeholder 2">
            <a:extLst>
              <a:ext uri="{FF2B5EF4-FFF2-40B4-BE49-F238E27FC236}">
                <a16:creationId xmlns:a16="http://schemas.microsoft.com/office/drawing/2014/main" id="{85541883-D55E-DC9B-547C-8152E5E68917}"/>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sp>
        <p:nvSpPr>
          <p:cNvPr id="6" name="TextBox 5">
            <a:extLst>
              <a:ext uri="{FF2B5EF4-FFF2-40B4-BE49-F238E27FC236}">
                <a16:creationId xmlns:a16="http://schemas.microsoft.com/office/drawing/2014/main" id="{0ABD0631-6416-792A-4925-352B44FCA8FD}"/>
              </a:ext>
            </a:extLst>
          </p:cNvPr>
          <p:cNvSpPr txBox="1"/>
          <p:nvPr/>
        </p:nvSpPr>
        <p:spPr>
          <a:xfrm>
            <a:off x="432001" y="1281769"/>
            <a:ext cx="5188512" cy="4824398"/>
          </a:xfrm>
          <a:prstGeom prst="rect">
            <a:avLst/>
          </a:prstGeom>
          <a:gradFill>
            <a:gsLst>
              <a:gs pos="0">
                <a:schemeClr val="accent1">
                  <a:lumMod val="5000"/>
                  <a:lumOff val="95000"/>
                </a:schemeClr>
              </a:gs>
              <a:gs pos="56000">
                <a:srgbClr val="FBFCFC">
                  <a:alpha val="4000"/>
                </a:srgbClr>
              </a:gs>
              <a:gs pos="77000">
                <a:srgbClr val="FBFCFC">
                  <a:alpha val="0"/>
                </a:srgbClr>
              </a:gs>
              <a:gs pos="91000">
                <a:srgbClr val="FBFCFC">
                  <a:alpha val="0"/>
                </a:srgbClr>
              </a:gs>
            </a:gsLst>
            <a:lin ang="21594000" scaled="0"/>
          </a:gradFill>
        </p:spPr>
        <p:txBody>
          <a:bodyPr wrap="square">
            <a:spAutoFit/>
          </a:bodyPr>
          <a:lstStyle/>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solidFill>
                  <a:schemeClr val="tx2"/>
                </a:solidFill>
              </a:rPr>
              <a:t>CALPADS administrators should coordinate with their local homeless liaisons to identify homeless students</a:t>
            </a: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b="0" i="0" dirty="0">
                <a:solidFill>
                  <a:srgbClr val="000000"/>
                </a:solidFill>
                <a:effectLst/>
                <a:latin typeface="Helvetica Neue"/>
              </a:rPr>
              <a:t>LEAs should submit a Student Program (SPRG) record reflecting an Education Program Code of 191 – </a:t>
            </a:r>
            <a:r>
              <a:rPr lang="en-US" sz="2000" b="0" i="1" dirty="0">
                <a:solidFill>
                  <a:srgbClr val="000000"/>
                </a:solidFill>
                <a:effectLst/>
                <a:latin typeface="Helvetica Neue"/>
              </a:rPr>
              <a:t>Homeless Program</a:t>
            </a:r>
            <a:endParaRPr lang="en-US" sz="2000" dirty="0">
              <a:solidFill>
                <a:schemeClr val="tx2"/>
              </a:solidFill>
            </a:endParaRP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solidFill>
                  <a:schemeClr val="tx2"/>
                </a:solidFill>
              </a:rPr>
              <a:t>EOY cumulative homeless counts are the basis for federal funding</a:t>
            </a: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t>Update your data in CALPADS as frequently as possible to help county and state liaisons better plan and provide support to districts experiencing significant increases in homeless student enrollment</a:t>
            </a:r>
          </a:p>
        </p:txBody>
      </p:sp>
      <p:sp>
        <p:nvSpPr>
          <p:cNvPr id="4" name="Title 3">
            <a:extLst>
              <a:ext uri="{FF2B5EF4-FFF2-40B4-BE49-F238E27FC236}">
                <a16:creationId xmlns:a16="http://schemas.microsoft.com/office/drawing/2014/main" id="{30ACA886-DFA4-A63F-F04B-EFCAA7B65096}"/>
              </a:ext>
            </a:extLst>
          </p:cNvPr>
          <p:cNvSpPr>
            <a:spLocks noGrp="1"/>
          </p:cNvSpPr>
          <p:nvPr>
            <p:ph type="title"/>
          </p:nvPr>
        </p:nvSpPr>
        <p:spPr>
          <a:xfrm>
            <a:off x="426000" y="432000"/>
            <a:ext cx="11340000" cy="432000"/>
          </a:xfrm>
        </p:spPr>
        <p:txBody>
          <a:bodyPr/>
          <a:lstStyle/>
          <a:p>
            <a:r>
              <a:rPr lang="en-US" dirty="0"/>
              <a:t>Homeless Students</a:t>
            </a:r>
          </a:p>
        </p:txBody>
      </p:sp>
      <p:grpSp>
        <p:nvGrpSpPr>
          <p:cNvPr id="11" name="Group 10" descr="Picture of a Homless kid">
            <a:extLst>
              <a:ext uri="{FF2B5EF4-FFF2-40B4-BE49-F238E27FC236}">
                <a16:creationId xmlns:a16="http://schemas.microsoft.com/office/drawing/2014/main" id="{6C04A721-D684-9B2C-D3A0-729833EBE289}"/>
              </a:ext>
            </a:extLst>
          </p:cNvPr>
          <p:cNvGrpSpPr/>
          <p:nvPr/>
        </p:nvGrpSpPr>
        <p:grpSpPr>
          <a:xfrm>
            <a:off x="5904000" y="0"/>
            <a:ext cx="6288000" cy="6365363"/>
            <a:chOff x="5904000" y="0"/>
            <a:chExt cx="6288000" cy="6365363"/>
          </a:xfrm>
        </p:grpSpPr>
        <p:pic>
          <p:nvPicPr>
            <p:cNvPr id="8" name="Picture 7">
              <a:extLst>
                <a:ext uri="{FF2B5EF4-FFF2-40B4-BE49-F238E27FC236}">
                  <a16:creationId xmlns:a16="http://schemas.microsoft.com/office/drawing/2014/main" id="{62F332EA-94D3-D01A-869F-12391686ED12}"/>
                </a:ext>
              </a:extLst>
            </p:cNvPr>
            <p:cNvPicPr>
              <a:picLocks noChangeAspect="1"/>
            </p:cNvPicPr>
            <p:nvPr/>
          </p:nvPicPr>
          <p:blipFill>
            <a:blip r:embed="rId3"/>
            <a:stretch>
              <a:fillRect/>
            </a:stretch>
          </p:blipFill>
          <p:spPr>
            <a:xfrm>
              <a:off x="5904000" y="0"/>
              <a:ext cx="6288000" cy="6365363"/>
            </a:xfrm>
            <a:prstGeom prst="rect">
              <a:avLst/>
            </a:prstGeom>
            <a:solidFill>
              <a:schemeClr val="bg1"/>
            </a:solidFill>
            <a:effectLst>
              <a:softEdge rad="0"/>
            </a:effectLst>
          </p:spPr>
        </p:pic>
        <p:sp>
          <p:nvSpPr>
            <p:cNvPr id="10" name="Rectangle 9">
              <a:extLst>
                <a:ext uri="{FF2B5EF4-FFF2-40B4-BE49-F238E27FC236}">
                  <a16:creationId xmlns:a16="http://schemas.microsoft.com/office/drawing/2014/main" id="{88D61E65-DA03-E1A8-7808-92262A6C2D8A}"/>
                </a:ext>
              </a:extLst>
            </p:cNvPr>
            <p:cNvSpPr/>
            <p:nvPr/>
          </p:nvSpPr>
          <p:spPr>
            <a:xfrm>
              <a:off x="5904000" y="0"/>
              <a:ext cx="2875548" cy="6365362"/>
            </a:xfrm>
            <a:prstGeom prst="rect">
              <a:avLst/>
            </a:prstGeom>
            <a:gradFill>
              <a:gsLst>
                <a:gs pos="0">
                  <a:schemeClr val="accent1">
                    <a:lumMod val="5000"/>
                    <a:lumOff val="95000"/>
                  </a:schemeClr>
                </a:gs>
                <a:gs pos="66000">
                  <a:srgbClr val="FBFCFC">
                    <a:alpha val="4000"/>
                  </a:srgbClr>
                </a:gs>
                <a:gs pos="78000">
                  <a:srgbClr val="FBFCFC">
                    <a:alpha val="0"/>
                  </a:srgbClr>
                </a:gs>
                <a:gs pos="94000">
                  <a:srgbClr val="FB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5914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B539-0C21-B615-4F91-CEFDF1087932}"/>
              </a:ext>
            </a:extLst>
          </p:cNvPr>
          <p:cNvSpPr>
            <a:spLocks noGrp="1"/>
          </p:cNvSpPr>
          <p:nvPr>
            <p:ph type="title"/>
          </p:nvPr>
        </p:nvSpPr>
        <p:spPr/>
        <p:txBody>
          <a:bodyPr/>
          <a:lstStyle/>
          <a:p>
            <a:r>
              <a:rPr lang="en-US" dirty="0"/>
              <a:t>Long Term English Learners (LTEL)</a:t>
            </a:r>
          </a:p>
        </p:txBody>
      </p:sp>
      <p:sp>
        <p:nvSpPr>
          <p:cNvPr id="3" name="Footer Placeholder 2">
            <a:extLst>
              <a:ext uri="{FF2B5EF4-FFF2-40B4-BE49-F238E27FC236}">
                <a16:creationId xmlns:a16="http://schemas.microsoft.com/office/drawing/2014/main" id="{0755A41A-AEA2-B83E-102D-DD2025147BBC}"/>
              </a:ext>
            </a:extLst>
          </p:cNvPr>
          <p:cNvSpPr>
            <a:spLocks noGrp="1"/>
          </p:cNvSpPr>
          <p:nvPr>
            <p:ph type="ftr" sz="quarter" idx="10"/>
          </p:nvPr>
        </p:nvSpPr>
        <p:spPr/>
        <p:txBody>
          <a:bodyPr/>
          <a:lstStyle/>
          <a:p>
            <a:r>
              <a:rPr lang="es-ES" noProof="0"/>
              <a:t>EOY Primer v1.1 AY 24-25</a:t>
            </a:r>
            <a:endParaRPr lang="en-US" noProof="0" dirty="0"/>
          </a:p>
        </p:txBody>
      </p:sp>
      <p:sp>
        <p:nvSpPr>
          <p:cNvPr id="4" name="Slide Number Placeholder 3">
            <a:extLst>
              <a:ext uri="{FF2B5EF4-FFF2-40B4-BE49-F238E27FC236}">
                <a16:creationId xmlns:a16="http://schemas.microsoft.com/office/drawing/2014/main" id="{CEAA612B-E173-81CC-DEAE-C476D9F48650}"/>
              </a:ext>
            </a:extLst>
          </p:cNvPr>
          <p:cNvSpPr>
            <a:spLocks noGrp="1"/>
          </p:cNvSpPr>
          <p:nvPr>
            <p:ph type="sldNum" sz="quarter" idx="11"/>
          </p:nvPr>
        </p:nvSpPr>
        <p:spPr/>
        <p:txBody>
          <a:bodyPr/>
          <a:lstStyle/>
          <a:p>
            <a:fld id="{4B73C415-D670-4716-A5EC-CC4D52CA2BAC}" type="slidenum">
              <a:rPr lang="en-US" noProof="0" smtClean="0"/>
              <a:pPr/>
              <a:t>34</a:t>
            </a:fld>
            <a:endParaRPr lang="en-US" noProof="0" dirty="0"/>
          </a:p>
        </p:txBody>
      </p:sp>
      <p:graphicFrame>
        <p:nvGraphicFramePr>
          <p:cNvPr id="6" name="Table 5">
            <a:extLst>
              <a:ext uri="{FF2B5EF4-FFF2-40B4-BE49-F238E27FC236}">
                <a16:creationId xmlns:a16="http://schemas.microsoft.com/office/drawing/2014/main" id="{E146A319-D374-C0D0-AEA5-71BB2B099691}"/>
              </a:ext>
            </a:extLst>
          </p:cNvPr>
          <p:cNvGraphicFramePr>
            <a:graphicFrameLocks noGrp="1"/>
          </p:cNvGraphicFramePr>
          <p:nvPr>
            <p:extLst>
              <p:ext uri="{D42A27DB-BD31-4B8C-83A1-F6EECF244321}">
                <p14:modId xmlns:p14="http://schemas.microsoft.com/office/powerpoint/2010/main" val="1482548027"/>
              </p:ext>
            </p:extLst>
          </p:nvPr>
        </p:nvGraphicFramePr>
        <p:xfrm>
          <a:off x="295563" y="1191521"/>
          <a:ext cx="11600874" cy="4846320"/>
        </p:xfrm>
        <a:graphic>
          <a:graphicData uri="http://schemas.openxmlformats.org/drawingml/2006/table">
            <a:tbl>
              <a:tblPr firstRow="1" bandRow="1">
                <a:tableStyleId>{5C22544A-7EE6-4342-B048-85BDC9FD1C3A}</a:tableStyleId>
              </a:tblPr>
              <a:tblGrid>
                <a:gridCol w="1708729">
                  <a:extLst>
                    <a:ext uri="{9D8B030D-6E8A-4147-A177-3AD203B41FA5}">
                      <a16:colId xmlns:a16="http://schemas.microsoft.com/office/drawing/2014/main" val="2062708862"/>
                    </a:ext>
                  </a:extLst>
                </a:gridCol>
                <a:gridCol w="2466109">
                  <a:extLst>
                    <a:ext uri="{9D8B030D-6E8A-4147-A177-3AD203B41FA5}">
                      <a16:colId xmlns:a16="http://schemas.microsoft.com/office/drawing/2014/main" val="2869950274"/>
                    </a:ext>
                  </a:extLst>
                </a:gridCol>
                <a:gridCol w="7426036">
                  <a:extLst>
                    <a:ext uri="{9D8B030D-6E8A-4147-A177-3AD203B41FA5}">
                      <a16:colId xmlns:a16="http://schemas.microsoft.com/office/drawing/2014/main" val="3398028286"/>
                    </a:ext>
                  </a:extLst>
                </a:gridCol>
              </a:tblGrid>
              <a:tr h="370840">
                <a:tc>
                  <a:txBody>
                    <a:bodyPr/>
                    <a:lstStyle/>
                    <a:p>
                      <a:r>
                        <a:rPr lang="en-US" sz="2200" dirty="0"/>
                        <a:t>Report</a:t>
                      </a:r>
                    </a:p>
                  </a:txBody>
                  <a:tcPr>
                    <a:solidFill>
                      <a:schemeClr val="accent2"/>
                    </a:solidFill>
                  </a:tcPr>
                </a:tc>
                <a:tc>
                  <a:txBody>
                    <a:bodyPr/>
                    <a:lstStyle/>
                    <a:p>
                      <a:r>
                        <a:rPr lang="en-US" sz="2200" dirty="0"/>
                        <a:t>LTEL Grade level</a:t>
                      </a:r>
                    </a:p>
                  </a:txBody>
                  <a:tcPr>
                    <a:solidFill>
                      <a:schemeClr val="accent2"/>
                    </a:solidFill>
                  </a:tcPr>
                </a:tc>
                <a:tc>
                  <a:txBody>
                    <a:bodyPr/>
                    <a:lstStyle/>
                    <a:p>
                      <a:r>
                        <a:rPr lang="en-US" sz="2200" dirty="0"/>
                        <a:t>LTEL Definition</a:t>
                      </a:r>
                    </a:p>
                  </a:txBody>
                  <a:tcPr>
                    <a:solidFill>
                      <a:schemeClr val="accent2"/>
                    </a:solidFill>
                  </a:tcPr>
                </a:tc>
                <a:extLst>
                  <a:ext uri="{0D108BD9-81ED-4DB2-BD59-A6C34878D82A}">
                    <a16:rowId xmlns:a16="http://schemas.microsoft.com/office/drawing/2014/main" val="1840418446"/>
                  </a:ext>
                </a:extLst>
              </a:tr>
              <a:tr h="370840">
                <a:tc>
                  <a:txBody>
                    <a:bodyPr/>
                    <a:lstStyle/>
                    <a:p>
                      <a:pPr algn="l" fontAlgn="t"/>
                      <a:r>
                        <a:rPr lang="en-US" sz="1800" dirty="0">
                          <a:effectLst/>
                        </a:rPr>
                        <a:t>Dashboard</a:t>
                      </a:r>
                    </a:p>
                  </a:txBody>
                  <a:tcPr marL="76200" marR="76200" marT="76200" marB="76200"/>
                </a:tc>
                <a:tc>
                  <a:txBody>
                    <a:bodyPr/>
                    <a:lstStyle/>
                    <a:p>
                      <a:pPr algn="l" fontAlgn="t"/>
                      <a:r>
                        <a:rPr lang="en-US" sz="1800" dirty="0">
                          <a:effectLst/>
                        </a:rPr>
                        <a:t>Transitional Kindergarten (TK) through grade twelve</a:t>
                      </a:r>
                    </a:p>
                  </a:txBody>
                  <a:tcPr marL="76200" marR="76200" marT="76200" marB="76200"/>
                </a:tc>
                <a:tc>
                  <a:txBody>
                    <a:bodyPr/>
                    <a:lstStyle/>
                    <a:p>
                      <a:r>
                        <a:rPr lang="en-US" sz="1800" dirty="0"/>
                        <a:t>An EL student who has not attained English language proficiency within seven years of initial classification</a:t>
                      </a:r>
                    </a:p>
                  </a:txBody>
                  <a:tcPr/>
                </a:tc>
                <a:extLst>
                  <a:ext uri="{0D108BD9-81ED-4DB2-BD59-A6C34878D82A}">
                    <a16:rowId xmlns:a16="http://schemas.microsoft.com/office/drawing/2014/main" val="412858516"/>
                  </a:ext>
                </a:extLst>
              </a:tr>
              <a:tr h="370840">
                <a:tc>
                  <a:txBody>
                    <a:bodyPr/>
                    <a:lstStyle/>
                    <a:p>
                      <a:r>
                        <a:rPr lang="en-US" sz="1800" dirty="0" err="1"/>
                        <a:t>DataQuest</a:t>
                      </a:r>
                      <a:endParaRPr lang="en-US" sz="1800" dirty="0"/>
                    </a:p>
                  </a:txBody>
                  <a:tcPr/>
                </a:tc>
                <a:tc>
                  <a:txBody>
                    <a:bodyPr/>
                    <a:lstStyle/>
                    <a:p>
                      <a:r>
                        <a:rPr lang="en-US" sz="1800" dirty="0"/>
                        <a:t>Grades six through twelve)</a:t>
                      </a:r>
                    </a:p>
                  </a:txBody>
                  <a:tcPr/>
                </a:tc>
                <a:tc>
                  <a:txBody>
                    <a:bodyPr/>
                    <a:lstStyle/>
                    <a:p>
                      <a:r>
                        <a:rPr lang="en-US" sz="1800" dirty="0"/>
                        <a:t>An EL student who meets all of the following:</a:t>
                      </a:r>
                    </a:p>
                    <a:p>
                      <a:endParaRPr lang="en-US" sz="1800" dirty="0"/>
                    </a:p>
                    <a:p>
                      <a:pPr marL="285750" indent="-285750">
                        <a:buFont typeface="Arial" panose="020B0604020202020204" pitchFamily="34" charset="0"/>
                        <a:buChar char="•"/>
                      </a:pPr>
                      <a:r>
                        <a:rPr lang="en-US" sz="1800" dirty="0"/>
                        <a:t>Enrolled on Census Day (the first Wednesday in October) in grade six through twelve, inclusive; and</a:t>
                      </a:r>
                    </a:p>
                    <a:p>
                      <a:pPr marL="285750" indent="-285750">
                        <a:buFont typeface="Arial" panose="020B0604020202020204" pitchFamily="34" charset="0"/>
                        <a:buChar char="•"/>
                      </a:pPr>
                      <a:r>
                        <a:rPr lang="en-US" sz="1800" dirty="0"/>
                        <a:t>Enrolled in a US school for six or more years; and</a:t>
                      </a:r>
                    </a:p>
                    <a:p>
                      <a:pPr marL="285750" indent="-285750">
                        <a:buFont typeface="Arial" panose="020B0604020202020204" pitchFamily="34" charset="0"/>
                        <a:buChar char="•"/>
                      </a:pPr>
                      <a:r>
                        <a:rPr lang="en-US" sz="1800" dirty="0"/>
                        <a:t>Remained at the same English language proficiency level for two or more consecutive prior years, or has regressed to a lower English language proficiency level, as determined by the ELPAC; and</a:t>
                      </a:r>
                    </a:p>
                    <a:p>
                      <a:pPr marL="285750" indent="-285750">
                        <a:buFont typeface="Arial" panose="020B0604020202020204" pitchFamily="34" charset="0"/>
                        <a:buChar char="•"/>
                      </a:pPr>
                      <a:r>
                        <a:rPr lang="en-US" sz="1800" dirty="0"/>
                        <a:t>For students enrolled in grades six through nine, inclusive:</a:t>
                      </a:r>
                    </a:p>
                    <a:p>
                      <a:pPr marL="742950" lvl="1" indent="-285750">
                        <a:buFont typeface="Arial" panose="020B0604020202020204" pitchFamily="34" charset="0"/>
                        <a:buChar char="•"/>
                      </a:pPr>
                      <a:r>
                        <a:rPr lang="en-US" sz="1800" dirty="0"/>
                        <a:t>Scored "Standard Not Met" on the previous year’s administration on the English Language Arts (ELA) CAASPP</a:t>
                      </a:r>
                    </a:p>
                  </a:txBody>
                  <a:tcPr/>
                </a:tc>
                <a:extLst>
                  <a:ext uri="{0D108BD9-81ED-4DB2-BD59-A6C34878D82A}">
                    <a16:rowId xmlns:a16="http://schemas.microsoft.com/office/drawing/2014/main" val="3248334315"/>
                  </a:ext>
                </a:extLst>
              </a:tr>
            </a:tbl>
          </a:graphicData>
        </a:graphic>
      </p:graphicFrame>
    </p:spTree>
    <p:extLst>
      <p:ext uri="{BB962C8B-B14F-4D97-AF65-F5344CB8AC3E}">
        <p14:creationId xmlns:p14="http://schemas.microsoft.com/office/powerpoint/2010/main" val="3983276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9D4F22-EBCA-7500-38BB-1DEC1341F4ED}"/>
              </a:ext>
            </a:extLst>
          </p:cNvPr>
          <p:cNvSpPr>
            <a:spLocks noGrp="1"/>
          </p:cNvSpPr>
          <p:nvPr/>
        </p:nvSpPr>
        <p:spPr>
          <a:xfrm>
            <a:off x="432000" y="1474173"/>
            <a:ext cx="6227881" cy="4722977"/>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It is recommended that LEAs Update RFEP Status in CALPADS by </a:t>
            </a:r>
            <a:r>
              <a:rPr kumimoji="0" lang="en-US" sz="20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May 15, 2025</a:t>
            </a: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24-25 Summative ELPAC or Summative Alternate ELPAC </a:t>
            </a:r>
            <a:r>
              <a:rPr kumimoji="0" lang="en-US" sz="20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Ends May 31, 2025</a:t>
            </a:r>
          </a:p>
          <a:p>
            <a:pPr marL="266700" marR="0" lvl="1"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Students will no longer be able to use 2023–24 results for reclassification after May 31, 2025</a:t>
            </a:r>
          </a:p>
          <a:p>
            <a:pPr marL="723900" marR="0" lvl="2"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For students who may be reclassified based on their 2023–24 Summative ELPAC or Summative Alternate ELPAC scores we recommend testing them no later than May 15, 2025 this will ensure that all eligible students are tested as required by law</a:t>
            </a:r>
          </a:p>
          <a:p>
            <a:pPr marL="266700" marR="0" lvl="1"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Ensure students transferring have updated records in CALPADS within 10 days</a:t>
            </a: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p:txBody>
      </p:sp>
      <p:sp>
        <p:nvSpPr>
          <p:cNvPr id="4" name="Title 3">
            <a:extLst>
              <a:ext uri="{FF2B5EF4-FFF2-40B4-BE49-F238E27FC236}">
                <a16:creationId xmlns:a16="http://schemas.microsoft.com/office/drawing/2014/main" id="{4C722BFA-314F-158B-48F5-E2B1FDD11108}"/>
              </a:ext>
            </a:extLst>
          </p:cNvPr>
          <p:cNvSpPr>
            <a:spLocks noGrp="1"/>
          </p:cNvSpPr>
          <p:nvPr>
            <p:ph type="title"/>
          </p:nvPr>
        </p:nvSpPr>
        <p:spPr>
          <a:xfrm>
            <a:off x="642000" y="444850"/>
            <a:ext cx="3914760" cy="432000"/>
          </a:xfrm>
        </p:spPr>
        <p:txBody>
          <a:bodyPr vert="horz" lIns="0" tIns="0" rIns="0" bIns="0" rtlCol="0" anchor="b">
            <a:normAutofit fontScale="90000"/>
          </a:bodyPr>
          <a:lstStyle/>
          <a:p>
            <a:r>
              <a:rPr lang="en-US" kern="1200" spc="-150" dirty="0">
                <a:latin typeface="+mj-lt"/>
                <a:ea typeface="+mj-ea"/>
                <a:cs typeface="+mj-cs"/>
              </a:rPr>
              <a:t>RFEP Students</a:t>
            </a:r>
          </a:p>
        </p:txBody>
      </p:sp>
      <p:sp>
        <p:nvSpPr>
          <p:cNvPr id="2" name="Footer Placeholder 1">
            <a:extLst>
              <a:ext uri="{FF2B5EF4-FFF2-40B4-BE49-F238E27FC236}">
                <a16:creationId xmlns:a16="http://schemas.microsoft.com/office/drawing/2014/main" id="{BD4B8B72-1433-E62D-DB42-F899929B9DB7}"/>
              </a:ext>
            </a:extLst>
          </p:cNvPr>
          <p:cNvSpPr>
            <a:spLocks noGrp="1"/>
          </p:cNvSpPr>
          <p:nvPr>
            <p:ph type="ftr" sz="quarter" idx="10"/>
          </p:nvPr>
        </p:nvSpPr>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49971E69-0DD2-5A39-A6C5-9952274A2F6B}"/>
              </a:ext>
            </a:extLst>
          </p:cNvPr>
          <p:cNvSpPr>
            <a:spLocks noGrp="1"/>
          </p:cNvSpPr>
          <p:nvPr>
            <p:ph type="sldNum" sz="quarter" idx="11"/>
          </p:nvPr>
        </p:nvSpPr>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2050" name="Picture 2" descr="Clock Ticking GIFs - Find &amp; Share on GIPHY">
            <a:extLst>
              <a:ext uri="{FF2B5EF4-FFF2-40B4-BE49-F238E27FC236}">
                <a16:creationId xmlns:a16="http://schemas.microsoft.com/office/drawing/2014/main" id="{8D2E9414-F935-2040-5BCD-12BF63F99C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11344" y="1474173"/>
            <a:ext cx="4281017" cy="4281017"/>
          </a:xfrm>
          <a:prstGeom prst="rect">
            <a:avLst/>
          </a:prstGeom>
          <a:solidFill>
            <a:srgbClr val="FFFFFF"/>
          </a:solidFill>
          <a:ln>
            <a:noFill/>
          </a:ln>
        </p:spPr>
      </p:pic>
    </p:spTree>
    <p:extLst>
      <p:ext uri="{BB962C8B-B14F-4D97-AF65-F5344CB8AC3E}">
        <p14:creationId xmlns:p14="http://schemas.microsoft.com/office/powerpoint/2010/main" val="3468728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descr="report 7.15">
            <a:extLst>
              <a:ext uri="{FF2B5EF4-FFF2-40B4-BE49-F238E27FC236}">
                <a16:creationId xmlns:a16="http://schemas.microsoft.com/office/drawing/2014/main" id="{FD3BE4AF-8EF4-D319-ACB7-98D202DFF958}"/>
              </a:ext>
            </a:extLst>
          </p:cNvPr>
          <p:cNvGraphicFramePr/>
          <p:nvPr/>
        </p:nvGraphicFramePr>
        <p:xfrm>
          <a:off x="7301143" y="3355116"/>
          <a:ext cx="2180374" cy="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p:nvPr>
        </p:nvSpPr>
        <p:spPr>
          <a:xfrm>
            <a:off x="248092" y="295153"/>
            <a:ext cx="1845373" cy="17936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3 Reports</a:t>
            </a:r>
          </a:p>
        </p:txBody>
      </p:sp>
      <p:graphicFrame>
        <p:nvGraphicFramePr>
          <p:cNvPr id="9" name="Diagram 8" descr="report 1.21 drill to report 8.1">
            <a:extLst>
              <a:ext uri="{FF2B5EF4-FFF2-40B4-BE49-F238E27FC236}">
                <a16:creationId xmlns:a16="http://schemas.microsoft.com/office/drawing/2014/main" id="{5525FB7B-E10A-8039-9817-E97A81D76F81}"/>
              </a:ext>
            </a:extLst>
          </p:cNvPr>
          <p:cNvGraphicFramePr/>
          <p:nvPr/>
        </p:nvGraphicFramePr>
        <p:xfrm>
          <a:off x="2214712" y="442084"/>
          <a:ext cx="4862559" cy="885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descr="report 1.22 drill to report 1.23">
            <a:extLst>
              <a:ext uri="{FF2B5EF4-FFF2-40B4-BE49-F238E27FC236}">
                <a16:creationId xmlns:a16="http://schemas.microsoft.com/office/drawing/2014/main" id="{829699ED-A162-CD98-6D93-71AF22597C87}"/>
              </a:ext>
            </a:extLst>
          </p:cNvPr>
          <p:cNvGraphicFramePr/>
          <p:nvPr/>
        </p:nvGraphicFramePr>
        <p:xfrm>
          <a:off x="2233333" y="1489328"/>
          <a:ext cx="4862559" cy="885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descr="report 2.16 drill to report 2.17">
            <a:extLst>
              <a:ext uri="{FF2B5EF4-FFF2-40B4-BE49-F238E27FC236}">
                <a16:creationId xmlns:a16="http://schemas.microsoft.com/office/drawing/2014/main" id="{70DCF4EF-500D-B741-9C2A-0114E373DC0F}"/>
              </a:ext>
            </a:extLst>
          </p:cNvPr>
          <p:cNvGraphicFramePr/>
          <p:nvPr/>
        </p:nvGraphicFramePr>
        <p:xfrm>
          <a:off x="2185385" y="2608541"/>
          <a:ext cx="486255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descr="report 5.4 drill to report 5.5">
            <a:extLst>
              <a:ext uri="{FF2B5EF4-FFF2-40B4-BE49-F238E27FC236}">
                <a16:creationId xmlns:a16="http://schemas.microsoft.com/office/drawing/2014/main" id="{3F006A73-7D5B-EC65-221A-CF7A2C35E729}"/>
              </a:ext>
            </a:extLst>
          </p:cNvPr>
          <p:cNvGraphicFramePr/>
          <p:nvPr/>
        </p:nvGraphicFramePr>
        <p:xfrm>
          <a:off x="2154562" y="3806949"/>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13" name="Straight Connector 12">
            <a:extLst>
              <a:ext uri="{FF2B5EF4-FFF2-40B4-BE49-F238E27FC236}">
                <a16:creationId xmlns:a16="http://schemas.microsoft.com/office/drawing/2014/main" id="{3831E244-3918-265B-0DB4-F7567003689F}"/>
              </a:ext>
              <a:ext uri="{C183D7F6-B498-43B3-948B-1728B52AA6E4}">
                <adec:decorative xmlns:adec="http://schemas.microsoft.com/office/drawing/2017/decorative" val="1"/>
              </a:ext>
            </a:extLst>
          </p:cNvPr>
          <p:cNvCxnSpPr/>
          <p:nvPr/>
        </p:nvCxnSpPr>
        <p:spPr>
          <a:xfrm>
            <a:off x="7198518" y="441893"/>
            <a:ext cx="0" cy="5743626"/>
          </a:xfrm>
          <a:prstGeom prst="line">
            <a:avLst/>
          </a:prstGeom>
          <a:noFill/>
          <a:ln w="19050" cap="flat" cmpd="sng" algn="ctr">
            <a:solidFill>
              <a:srgbClr val="151569"/>
            </a:solidFill>
            <a:prstDash val="solid"/>
            <a:miter lim="800000"/>
          </a:ln>
          <a:effectLst/>
        </p:spPr>
      </p:cxnSp>
      <p:graphicFrame>
        <p:nvGraphicFramePr>
          <p:cNvPr id="14" name="Diagram 13" descr="report 14.1 drill to report 14.2">
            <a:extLst>
              <a:ext uri="{FF2B5EF4-FFF2-40B4-BE49-F238E27FC236}">
                <a16:creationId xmlns:a16="http://schemas.microsoft.com/office/drawing/2014/main" id="{A906D285-4883-8668-04C3-BA3F9E211F15}"/>
              </a:ext>
            </a:extLst>
          </p:cNvPr>
          <p:cNvGraphicFramePr/>
          <p:nvPr/>
        </p:nvGraphicFramePr>
        <p:xfrm>
          <a:off x="2154563" y="4926162"/>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5" name="Diagram 14" descr="report 7.10 drill to report 7.12">
            <a:extLst>
              <a:ext uri="{FF2B5EF4-FFF2-40B4-BE49-F238E27FC236}">
                <a16:creationId xmlns:a16="http://schemas.microsoft.com/office/drawing/2014/main" id="{ECC7CD7B-6F13-AF01-960A-C3AFD2F635D8}"/>
              </a:ext>
            </a:extLst>
          </p:cNvPr>
          <p:cNvGraphicFramePr/>
          <p:nvPr/>
        </p:nvGraphicFramePr>
        <p:xfrm>
          <a:off x="7301143" y="453037"/>
          <a:ext cx="4708112"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6" name="Diagram 15" descr="report 7.11">
            <a:extLst>
              <a:ext uri="{FF2B5EF4-FFF2-40B4-BE49-F238E27FC236}">
                <a16:creationId xmlns:a16="http://schemas.microsoft.com/office/drawing/2014/main" id="{3218A6B2-3EF7-C577-C756-C464E80F925D}"/>
              </a:ext>
            </a:extLst>
          </p:cNvPr>
          <p:cNvGraphicFramePr/>
          <p:nvPr/>
        </p:nvGraphicFramePr>
        <p:xfrm>
          <a:off x="7301143" y="1415573"/>
          <a:ext cx="2079461" cy="885019"/>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8" name="Diagram 17" descr="report 7.13 drill to report 7.14">
            <a:extLst>
              <a:ext uri="{FF2B5EF4-FFF2-40B4-BE49-F238E27FC236}">
                <a16:creationId xmlns:a16="http://schemas.microsoft.com/office/drawing/2014/main" id="{6F76EF9F-7323-A79A-89A6-28BB7C6E25BD}"/>
              </a:ext>
            </a:extLst>
          </p:cNvPr>
          <p:cNvGraphicFramePr/>
          <p:nvPr/>
        </p:nvGraphicFramePr>
        <p:xfrm>
          <a:off x="7301145" y="2389585"/>
          <a:ext cx="4708110" cy="88502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9" name="Diagram 18" descr="report 7.16 drill to report 7.18">
            <a:extLst>
              <a:ext uri="{FF2B5EF4-FFF2-40B4-BE49-F238E27FC236}">
                <a16:creationId xmlns:a16="http://schemas.microsoft.com/office/drawing/2014/main" id="{26440E78-69D8-3E42-B2F0-046BDB1880B9}"/>
              </a:ext>
            </a:extLst>
          </p:cNvPr>
          <p:cNvGraphicFramePr/>
          <p:nvPr/>
        </p:nvGraphicFramePr>
        <p:xfrm>
          <a:off x="7319766" y="4376295"/>
          <a:ext cx="4708110" cy="88502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2" name="Diagram 21" descr="report 7.17">
            <a:extLst>
              <a:ext uri="{FF2B5EF4-FFF2-40B4-BE49-F238E27FC236}">
                <a16:creationId xmlns:a16="http://schemas.microsoft.com/office/drawing/2014/main" id="{89234EED-44D5-3DDB-0164-7F42D14E061F}"/>
              </a:ext>
            </a:extLst>
          </p:cNvPr>
          <p:cNvGraphicFramePr/>
          <p:nvPr/>
        </p:nvGraphicFramePr>
        <p:xfrm>
          <a:off x="7349093" y="5363447"/>
          <a:ext cx="2079461" cy="885019"/>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nvGrpSpPr>
          <p:cNvPr id="3" name="Group 2">
            <a:extLst>
              <a:ext uri="{FF2B5EF4-FFF2-40B4-BE49-F238E27FC236}">
                <a16:creationId xmlns:a16="http://schemas.microsoft.com/office/drawing/2014/main" id="{E0208E24-2991-3597-FAAA-9C50747419C1}"/>
              </a:ext>
              <a:ext uri="{C183D7F6-B498-43B3-948B-1728B52AA6E4}">
                <adec:decorative xmlns:adec="http://schemas.microsoft.com/office/drawing/2017/decorative" val="1"/>
              </a:ext>
            </a:extLst>
          </p:cNvPr>
          <p:cNvGrpSpPr/>
          <p:nvPr/>
        </p:nvGrpSpPr>
        <p:grpSpPr>
          <a:xfrm>
            <a:off x="699680" y="2608115"/>
            <a:ext cx="1074720" cy="2349720"/>
            <a:chOff x="191932" y="3710445"/>
            <a:chExt cx="1074720" cy="2349720"/>
          </a:xfrm>
        </p:grpSpPr>
        <p:sp>
          <p:nvSpPr>
            <p:cNvPr id="4" name="Rectangle: Rounded Corners 3">
              <a:extLst>
                <a:ext uri="{FF2B5EF4-FFF2-40B4-BE49-F238E27FC236}">
                  <a16:creationId xmlns:a16="http://schemas.microsoft.com/office/drawing/2014/main" id="{3DA8CE51-B349-0C04-3FCD-DC60E075A87E}"/>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5" name="AutoShape 2">
              <a:extLst>
                <a:ext uri="{FF2B5EF4-FFF2-40B4-BE49-F238E27FC236}">
                  <a16:creationId xmlns:a16="http://schemas.microsoft.com/office/drawing/2014/main" id="{993113EA-0108-B6D2-C0E5-115CCF289092}"/>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rPr>
                <a:t>Legend</a:t>
              </a:r>
              <a:endParaRPr kumimoji="0" lang="en-US" sz="11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endParaRPr>
            </a:p>
          </p:txBody>
        </p:sp>
        <p:graphicFrame>
          <p:nvGraphicFramePr>
            <p:cNvPr id="6" name="Diagram 5">
              <a:extLst>
                <a:ext uri="{FF2B5EF4-FFF2-40B4-BE49-F238E27FC236}">
                  <a16:creationId xmlns:a16="http://schemas.microsoft.com/office/drawing/2014/main" id="{BA4A7E36-3BC5-0B8F-AC16-296C1CE73BF8}"/>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pSp>
      <p:sp>
        <p:nvSpPr>
          <p:cNvPr id="7" name="Slide Number Placeholder 3">
            <a:extLst>
              <a:ext uri="{FF2B5EF4-FFF2-40B4-BE49-F238E27FC236}">
                <a16:creationId xmlns:a16="http://schemas.microsoft.com/office/drawing/2014/main" id="{603478DD-C12D-E8ED-90DE-EDE8CF68901C}"/>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36</a:t>
            </a:fld>
            <a:endParaRPr lang="en-US" noProof="0" dirty="0"/>
          </a:p>
        </p:txBody>
      </p:sp>
      <p:sp>
        <p:nvSpPr>
          <p:cNvPr id="8" name="Footer Placeholder 7">
            <a:extLst>
              <a:ext uri="{FF2B5EF4-FFF2-40B4-BE49-F238E27FC236}">
                <a16:creationId xmlns:a16="http://schemas.microsoft.com/office/drawing/2014/main" id="{22F11C47-B87E-63A7-CAE8-B8325E64B0BF}"/>
              </a:ext>
            </a:extLst>
          </p:cNvPr>
          <p:cNvSpPr>
            <a:spLocks noGrp="1"/>
          </p:cNvSpPr>
          <p:nvPr>
            <p:ph type="ftr" sz="quarter" idx="10"/>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2723806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E3C46-055D-831A-D318-E37838931BE8}"/>
              </a:ext>
            </a:extLst>
          </p:cNvPr>
          <p:cNvSpPr>
            <a:spLocks noGrp="1"/>
          </p:cNvSpPr>
          <p:nvPr>
            <p:ph type="title"/>
          </p:nvPr>
        </p:nvSpPr>
        <p:spPr>
          <a:xfrm>
            <a:off x="642000" y="738843"/>
            <a:ext cx="11340000" cy="432000"/>
          </a:xfrm>
        </p:spPr>
        <p:txBody>
          <a:bodyPr/>
          <a:lstStyle/>
          <a:p>
            <a:r>
              <a:rPr lang="en-US" dirty="0"/>
              <a:t>Identify which Report Provides Pertinent Information</a:t>
            </a:r>
          </a:p>
        </p:txBody>
      </p:sp>
      <p:sp>
        <p:nvSpPr>
          <p:cNvPr id="4" name="Slide Number Placeholder 3">
            <a:extLst>
              <a:ext uri="{FF2B5EF4-FFF2-40B4-BE49-F238E27FC236}">
                <a16:creationId xmlns:a16="http://schemas.microsoft.com/office/drawing/2014/main" id="{3D92F2FC-7038-E78A-77A4-A80BB7A20C8B}"/>
              </a:ext>
            </a:extLst>
          </p:cNvPr>
          <p:cNvSpPr>
            <a:spLocks noGrp="1"/>
          </p:cNvSpPr>
          <p:nvPr>
            <p:ph type="sldNum" sz="quarter" idx="11"/>
          </p:nvPr>
        </p:nvSpPr>
        <p:spPr/>
        <p:txBody>
          <a:bodyPr/>
          <a:lstStyle/>
          <a:p>
            <a:fld id="{4B73C415-D670-4716-A5EC-CC4D52CA2BAC}" type="slidenum">
              <a:rPr lang="en-US" noProof="0" smtClean="0"/>
              <a:pPr/>
              <a:t>37</a:t>
            </a:fld>
            <a:endParaRPr lang="en-US" noProof="0" dirty="0"/>
          </a:p>
        </p:txBody>
      </p:sp>
      <p:pic>
        <p:nvPicPr>
          <p:cNvPr id="6" name="Picture 5" descr="Screen shot of the CALPADS User Manual report 7.12 Incident Results - Student List">
            <a:extLst>
              <a:ext uri="{FF2B5EF4-FFF2-40B4-BE49-F238E27FC236}">
                <a16:creationId xmlns:a16="http://schemas.microsoft.com/office/drawing/2014/main" id="{20DA15DF-BCC3-38DE-C7C1-D351AABB2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000" y="1916153"/>
            <a:ext cx="8511442" cy="3771004"/>
          </a:xfrm>
          <a:prstGeom prst="rect">
            <a:avLst/>
          </a:prstGeom>
        </p:spPr>
      </p:pic>
      <p:sp>
        <p:nvSpPr>
          <p:cNvPr id="7" name="TextBox 6">
            <a:extLst>
              <a:ext uri="{FF2B5EF4-FFF2-40B4-BE49-F238E27FC236}">
                <a16:creationId xmlns:a16="http://schemas.microsoft.com/office/drawing/2014/main" id="{7EFF1104-2E1A-0F74-3642-CC50C2C45F39}"/>
              </a:ext>
            </a:extLst>
          </p:cNvPr>
          <p:cNvSpPr txBox="1"/>
          <p:nvPr/>
        </p:nvSpPr>
        <p:spPr>
          <a:xfrm>
            <a:off x="420000" y="2551837"/>
            <a:ext cx="2406316" cy="1754326"/>
          </a:xfrm>
          <a:prstGeom prst="rect">
            <a:avLst/>
          </a:prstGeom>
          <a:noFill/>
        </p:spPr>
        <p:txBody>
          <a:bodyPr wrap="square" rtlCol="0">
            <a:spAutoFit/>
          </a:bodyPr>
          <a:lstStyle/>
          <a:p>
            <a:pPr algn="ctr"/>
            <a:r>
              <a:rPr lang="en-US" dirty="0"/>
              <a:t>Report 7.12 can be used to count individual suspensions and expulsions as well as other results</a:t>
            </a:r>
          </a:p>
        </p:txBody>
      </p:sp>
      <p:sp>
        <p:nvSpPr>
          <p:cNvPr id="5" name="Footer Placeholder 4">
            <a:extLst>
              <a:ext uri="{FF2B5EF4-FFF2-40B4-BE49-F238E27FC236}">
                <a16:creationId xmlns:a16="http://schemas.microsoft.com/office/drawing/2014/main" id="{6730F55D-24CE-10ED-CB9B-2A32F8AC4875}"/>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984129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C9A7-7AA8-FCAE-3CE7-950445585237}"/>
              </a:ext>
            </a:extLst>
          </p:cNvPr>
          <p:cNvSpPr>
            <a:spLocks noGrp="1"/>
          </p:cNvSpPr>
          <p:nvPr>
            <p:ph type="title"/>
          </p:nvPr>
        </p:nvSpPr>
        <p:spPr>
          <a:xfrm>
            <a:off x="642000" y="587001"/>
            <a:ext cx="11340000" cy="432000"/>
          </a:xfrm>
        </p:spPr>
        <p:txBody>
          <a:bodyPr/>
          <a:lstStyle/>
          <a:p>
            <a:r>
              <a:rPr lang="en-US" dirty="0"/>
              <a:t>Available EOY 3 Training</a:t>
            </a:r>
          </a:p>
        </p:txBody>
      </p:sp>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grpSp>
        <p:nvGrpSpPr>
          <p:cNvPr id="10" name="Group 9">
            <a:extLst>
              <a:ext uri="{FF2B5EF4-FFF2-40B4-BE49-F238E27FC236}">
                <a16:creationId xmlns:a16="http://schemas.microsoft.com/office/drawing/2014/main" id="{C2924B8E-22B7-ED7B-854B-647D1DCE7355}"/>
              </a:ext>
              <a:ext uri="{C183D7F6-B498-43B3-948B-1728B52AA6E4}">
                <adec:decorative xmlns:adec="http://schemas.microsoft.com/office/drawing/2017/decorative" val="1"/>
              </a:ext>
            </a:extLst>
          </p:cNvPr>
          <p:cNvGrpSpPr/>
          <p:nvPr/>
        </p:nvGrpSpPr>
        <p:grpSpPr>
          <a:xfrm>
            <a:off x="432000" y="1363155"/>
            <a:ext cx="5991471" cy="4907844"/>
            <a:chOff x="379725" y="1116856"/>
            <a:chExt cx="5991471" cy="4907844"/>
          </a:xfrm>
        </p:grpSpPr>
        <p:sp>
          <p:nvSpPr>
            <p:cNvPr id="6" name="TextBox 5">
              <a:extLst>
                <a:ext uri="{FF2B5EF4-FFF2-40B4-BE49-F238E27FC236}">
                  <a16:creationId xmlns:a16="http://schemas.microsoft.com/office/drawing/2014/main" id="{38606790-3E25-135B-6C71-D344CF5F1265}"/>
                </a:ext>
              </a:extLst>
            </p:cNvPr>
            <p:cNvSpPr txBox="1"/>
            <p:nvPr/>
          </p:nvSpPr>
          <p:spPr>
            <a:xfrm>
              <a:off x="432000" y="1116856"/>
              <a:ext cx="5349854" cy="2031325"/>
            </a:xfrm>
            <a:prstGeom prst="rect">
              <a:avLst/>
            </a:prstGeom>
            <a:noFill/>
          </p:spPr>
          <p:txBody>
            <a:bodyPr wrap="square" rtlCol="0">
              <a:spAutoFit/>
            </a:bodyPr>
            <a:lstStyle/>
            <a:p>
              <a:r>
                <a:rPr lang="en-US" dirty="0"/>
                <a:t>CALPADS User Manual</a:t>
              </a:r>
            </a:p>
            <a:p>
              <a:pPr marL="285750" indent="-285750">
                <a:buFont typeface="Arial" panose="020B0604020202020204" pitchFamily="34" charset="0"/>
                <a:buChar char="•"/>
              </a:pPr>
              <a:r>
                <a:rPr lang="en-US" dirty="0">
                  <a:hlinkClick r:id="rId3"/>
                </a:rPr>
                <a:t>Student Absence Summary</a:t>
              </a:r>
              <a:endParaRPr lang="en-US" dirty="0"/>
            </a:p>
            <a:p>
              <a:pPr marL="285750" indent="-285750">
                <a:buFont typeface="Arial" panose="020B0604020202020204" pitchFamily="34" charset="0"/>
                <a:buChar char="•"/>
              </a:pPr>
              <a:r>
                <a:rPr lang="en-US" dirty="0">
                  <a:hlinkClick r:id="rId4"/>
                </a:rPr>
                <a:t>Incident</a:t>
              </a:r>
              <a:endParaRPr lang="en-US" dirty="0"/>
            </a:p>
            <a:p>
              <a:pPr marL="285750" indent="-285750">
                <a:buFont typeface="Arial" panose="020B0604020202020204" pitchFamily="34" charset="0"/>
                <a:buChar char="•"/>
              </a:pPr>
              <a:r>
                <a:rPr lang="en-US" dirty="0">
                  <a:hlinkClick r:id="rId5"/>
                </a:rPr>
                <a:t>Reclassified EL</a:t>
              </a:r>
              <a:endParaRPr lang="en-US" dirty="0"/>
            </a:p>
            <a:p>
              <a:pPr marL="285750" indent="-285750">
                <a:buFont typeface="Arial" panose="020B0604020202020204" pitchFamily="34" charset="0"/>
                <a:buChar char="•"/>
              </a:pPr>
              <a:r>
                <a:rPr lang="en-US" dirty="0">
                  <a:hlinkClick r:id="rId6"/>
                </a:rPr>
                <a:t>Student Program</a:t>
              </a:r>
              <a:endParaRPr lang="en-US" dirty="0"/>
            </a:p>
            <a:p>
              <a:pPr marL="285750" indent="-285750">
                <a:buFont typeface="Arial" panose="020B0604020202020204" pitchFamily="34" charset="0"/>
                <a:buChar char="•"/>
              </a:pPr>
              <a:r>
                <a:rPr lang="en-US" dirty="0">
                  <a:hlinkClick r:id="rId7"/>
                </a:rPr>
                <a:t>Student Enrollment</a:t>
              </a:r>
              <a:endParaRPr lang="en-US" dirty="0"/>
            </a:p>
            <a:p>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388194" y="4824371"/>
              <a:ext cx="5983002" cy="1200329"/>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b="0" i="0" dirty="0">
                  <a:effectLst/>
                  <a:latin typeface="Roboto" panose="02000000000000000000" pitchFamily="2" charset="0"/>
                  <a:hlinkClick r:id="rId8"/>
                </a:rPr>
                <a:t>End of Year (EOY) Data Population Trainings</a:t>
              </a:r>
              <a:endParaRPr lang="en-US" b="0" i="0" dirty="0">
                <a:effectLst/>
                <a:latin typeface="Roboto" panose="02000000000000000000" pitchFamily="2" charset="0"/>
              </a:endParaRPr>
            </a:p>
            <a:p>
              <a:pPr marL="285750" indent="-285750">
                <a:buFont typeface="Arial" panose="020B0604020202020204" pitchFamily="34" charset="0"/>
                <a:buChar char="•"/>
              </a:pPr>
              <a:r>
                <a:rPr lang="en-US" b="0" i="0" dirty="0">
                  <a:effectLst/>
                  <a:latin typeface="Roboto" panose="02000000000000000000" pitchFamily="2" charset="0"/>
                  <a:hlinkClick r:id="rId9"/>
                </a:rPr>
                <a:t>End of Year (EOY) Reporting &amp; Certification Trainings</a:t>
              </a:r>
              <a:endParaRPr lang="en-US" dirty="0"/>
            </a:p>
            <a:p>
              <a:endParaRPr lang="en-US" dirty="0"/>
            </a:p>
          </p:txBody>
        </p:sp>
        <p:sp>
          <p:nvSpPr>
            <p:cNvPr id="5" name="TextBox 4">
              <a:extLst>
                <a:ext uri="{FF2B5EF4-FFF2-40B4-BE49-F238E27FC236}">
                  <a16:creationId xmlns:a16="http://schemas.microsoft.com/office/drawing/2014/main" id="{87D11E04-D440-AA11-1B2C-EC452DA2E7DB}"/>
                </a:ext>
              </a:extLst>
            </p:cNvPr>
            <p:cNvSpPr txBox="1"/>
            <p:nvPr/>
          </p:nvSpPr>
          <p:spPr>
            <a:xfrm>
              <a:off x="379725" y="2832092"/>
              <a:ext cx="5402130" cy="2308324"/>
            </a:xfrm>
            <a:prstGeom prst="rect">
              <a:avLst/>
            </a:prstGeom>
            <a:noFill/>
          </p:spPr>
          <p:txBody>
            <a:bodyPr wrap="square" rtlCol="0">
              <a:spAutoFit/>
            </a:bodyPr>
            <a:lstStyle/>
            <a:p>
              <a:r>
                <a:rPr lang="en-US" dirty="0"/>
                <a:t>Other Information</a:t>
              </a:r>
            </a:p>
            <a:p>
              <a:pPr marL="285750" indent="-285750">
                <a:buClr>
                  <a:schemeClr val="tx1"/>
                </a:buClr>
                <a:buFont typeface="Arial" panose="020B0604020202020204" pitchFamily="34" charset="0"/>
                <a:buChar char="•"/>
              </a:pPr>
              <a:r>
                <a:rPr lang="en-US" dirty="0">
                  <a:hlinkClick r:id="rId10"/>
                </a:rPr>
                <a:t>Relevant FAQ</a:t>
              </a:r>
              <a:endParaRPr lang="en-US" dirty="0"/>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1"/>
                </a:rPr>
                <a:t>CALPADS Update Flash #295</a:t>
              </a:r>
              <a:r>
                <a:rPr lang="en-US" b="0" i="0" dirty="0">
                  <a:solidFill>
                    <a:srgbClr val="CC9933"/>
                  </a:solidFill>
                  <a:effectLst/>
                  <a:latin typeface="Helvetica Neue"/>
                </a:rPr>
                <a:t> </a:t>
              </a:r>
              <a:r>
                <a:rPr lang="en-US" b="0" i="0" dirty="0">
                  <a:effectLst/>
                  <a:latin typeface="Helvetica Neue"/>
                </a:rPr>
                <a:t>(Homeless)</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2"/>
                </a:rPr>
                <a:t>CALPADS Update Flash #277</a:t>
              </a:r>
              <a:r>
                <a:rPr lang="en-US" b="0" i="0" dirty="0">
                  <a:solidFill>
                    <a:srgbClr val="CC9933"/>
                  </a:solidFill>
                  <a:effectLst/>
                  <a:latin typeface="Helvetica Neue"/>
                </a:rPr>
                <a:t> </a:t>
              </a:r>
              <a:r>
                <a:rPr lang="en-US" b="0" i="0" dirty="0">
                  <a:effectLst/>
                  <a:latin typeface="Helvetica Neue"/>
                </a:rPr>
                <a:t>(RFEP)</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3"/>
                </a:rPr>
                <a:t>Incident Data Collection from Nonpublic Nonsectarian Certified Schools in the California Longitudinal Pupil Achievement Data System</a:t>
              </a:r>
              <a:endParaRPr lang="en-US" i="0" u="none" strike="noStrike" dirty="0">
                <a:solidFill>
                  <a:srgbClr val="000000"/>
                </a:solidFill>
                <a:effectLst/>
                <a:latin typeface="Helvetica Neue"/>
              </a:endParaRPr>
            </a:p>
            <a:p>
              <a:endParaRPr lang="en-US" dirty="0"/>
            </a:p>
          </p:txBody>
        </p:sp>
      </p:grpSp>
      <p:pic>
        <p:nvPicPr>
          <p:cNvPr id="9" name="Picture 8" descr="Picture of a Chalkboard with the message Stay ready so you don't have to get ready">
            <a:extLst>
              <a:ext uri="{FF2B5EF4-FFF2-40B4-BE49-F238E27FC236}">
                <a16:creationId xmlns:a16="http://schemas.microsoft.com/office/drawing/2014/main" id="{B50A4F67-3A3C-E271-9086-004C5ACDB022}"/>
              </a:ext>
            </a:extLst>
          </p:cNvPr>
          <p:cNvPicPr>
            <a:picLocks noChangeAspect="1"/>
          </p:cNvPicPr>
          <p:nvPr/>
        </p:nvPicPr>
        <p:blipFill>
          <a:blip r:embed="rId14"/>
          <a:stretch>
            <a:fillRect/>
          </a:stretch>
        </p:blipFill>
        <p:spPr>
          <a:xfrm>
            <a:off x="6601767" y="1471990"/>
            <a:ext cx="5158233" cy="3478348"/>
          </a:xfrm>
          <a:prstGeom prst="rect">
            <a:avLst/>
          </a:prstGeom>
        </p:spPr>
      </p:pic>
      <p:sp>
        <p:nvSpPr>
          <p:cNvPr id="11" name="Footer Placeholder 10">
            <a:extLst>
              <a:ext uri="{FF2B5EF4-FFF2-40B4-BE49-F238E27FC236}">
                <a16:creationId xmlns:a16="http://schemas.microsoft.com/office/drawing/2014/main" id="{84538FC0-7100-286D-22CF-128B34153140}"/>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321683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4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4324410" cy="1219200"/>
          </a:xfrm>
        </p:spPr>
        <p:txBody>
          <a:bodyPr vert="horz" lIns="0" tIns="0" rIns="0" bIns="0" rtlCol="0" anchor="t">
            <a:noAutofit/>
          </a:bodyPr>
          <a:lstStyle/>
          <a:p>
            <a:r>
              <a:rPr lang="en-US" dirty="0"/>
              <a:t>Special Education Program, Services, Postsecondary preparation </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F77A3AA6-1934-304F-876D-DBA00F27E1C3}"/>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6096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rgbClr val="3FC1BD"/>
                </a:solidFill>
              </a:rPr>
              <a:t>EOY 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dirty="0">
                <a:solidFill>
                  <a:schemeClr val="accent2"/>
                </a:solidFill>
              </a:rPr>
              <a:t>Discuss background of EOY submissions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7416"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B5481977-EDE4-4E6A-8F0F-42CD539D7F91}"/>
              </a:ext>
            </a:extLst>
          </p:cNvPr>
          <p:cNvSpPr>
            <a:spLocks noGrp="1"/>
          </p:cNvSpPr>
          <p:nvPr>
            <p:ph type="sldNum" sz="quarter" idx="12"/>
          </p:nvPr>
        </p:nvSpPr>
        <p:spPr/>
        <p:txBody>
          <a:bodyPr/>
          <a:lstStyle/>
          <a:p>
            <a:fld id="{4B73C415-D670-4716-A5EC-CC4D52CA2BAC}" type="slidenum">
              <a:rPr lang="en-US" noProof="0" smtClean="0"/>
              <a:pPr/>
              <a:t>4</a:t>
            </a:fld>
            <a:endParaRPr lang="en-US" noProof="0"/>
          </a:p>
        </p:txBody>
      </p:sp>
      <p:sp>
        <p:nvSpPr>
          <p:cNvPr id="4" name="Rectangle 3">
            <a:extLst>
              <a:ext uri="{FF2B5EF4-FFF2-40B4-BE49-F238E27FC236}">
                <a16:creationId xmlns:a16="http://schemas.microsoft.com/office/drawing/2014/main" id="{6678FAB0-8797-836F-AC93-E3CA50469358}"/>
              </a:ext>
              <a:ext uri="{C183D7F6-B498-43B3-948B-1728B52AA6E4}">
                <adec:decorative xmlns:adec="http://schemas.microsoft.com/office/drawing/2017/decorative" val="1"/>
              </a:ext>
            </a:extLst>
          </p:cNvPr>
          <p:cNvSpPr/>
          <p:nvPr/>
        </p:nvSpPr>
        <p:spPr bwMode="gray">
          <a:xfrm>
            <a:off x="430032" y="0"/>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7" name="Footer Placeholder 6">
            <a:extLst>
              <a:ext uri="{FF2B5EF4-FFF2-40B4-BE49-F238E27FC236}">
                <a16:creationId xmlns:a16="http://schemas.microsoft.com/office/drawing/2014/main" id="{696CEAE5-82C1-6A43-0F14-47D6A1F41E3A}"/>
              </a:ext>
            </a:extLst>
          </p:cNvPr>
          <p:cNvSpPr>
            <a:spLocks noGrp="1"/>
          </p:cNvSpPr>
          <p:nvPr>
            <p:ph type="ftr" sz="quarter" idx="13"/>
          </p:nvPr>
        </p:nvSpPr>
        <p:spPr>
          <a:xfrm>
            <a:off x="538603" y="6365362"/>
            <a:ext cx="5472000" cy="412431"/>
          </a:xfrm>
        </p:spPr>
        <p:txBody>
          <a:bodyPr/>
          <a:lstStyle/>
          <a:p>
            <a:r>
              <a:rPr lang="es-ES" noProof="0"/>
              <a:t>EOY Primer v1.1 AY 24-25</a:t>
            </a:r>
            <a:endParaRPr lang="en-US" noProof="0" dirty="0"/>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0-ppt_w/2"/>
                                          </p:val>
                                        </p:tav>
                                      </p:tavLst>
                                    </p:anim>
                                    <p:anim calcmode="lin" valueType="num">
                                      <p:cBhvr additive="base">
                                        <p:cTn id="7" dur="500"/>
                                        <p:tgtEl>
                                          <p:spTgt spid="11"/>
                                        </p:tgtEl>
                                        <p:attrNameLst>
                                          <p:attrName>ppt_y</p:attrName>
                                        </p:attrNameLst>
                                      </p:cBhvr>
                                      <p:tavLst>
                                        <p:tav tm="0">
                                          <p:val>
                                            <p:strVal val="ppt_y"/>
                                          </p:val>
                                        </p:tav>
                                        <p:tav tm="100000">
                                          <p:val>
                                            <p:strVal val="ppt_y"/>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60418" y="215459"/>
            <a:ext cx="10515600" cy="660400"/>
          </a:xfrm>
        </p:spPr>
        <p:txBody>
          <a:bodyPr>
            <a:normAutofit/>
          </a:bodyPr>
          <a:lstStyle/>
          <a:p>
            <a:r>
              <a:rPr lang="en-US" sz="3600" dirty="0"/>
              <a:t>EOY 4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2303377"/>
              </p:ext>
            </p:extLst>
          </p:nvPr>
        </p:nvGraphicFramePr>
        <p:xfrm>
          <a:off x="-266700" y="1553155"/>
          <a:ext cx="7941236" cy="4695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383263" y="1091490"/>
            <a:ext cx="3575407"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3A72F692-24AB-1626-49F8-A88DBA54F7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0421076"/>
              </p:ext>
            </p:extLst>
          </p:nvPr>
        </p:nvGraphicFramePr>
        <p:xfrm>
          <a:off x="7154022" y="2997702"/>
          <a:ext cx="4617978"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3B5DDE25-99FB-C961-B620-654444E1FE7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1782119"/>
              </p:ext>
            </p:extLst>
          </p:nvPr>
        </p:nvGraphicFramePr>
        <p:xfrm>
          <a:off x="7157451" y="429565"/>
          <a:ext cx="4617978" cy="25681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Footer Placeholder 8">
            <a:extLst>
              <a:ext uri="{FF2B5EF4-FFF2-40B4-BE49-F238E27FC236}">
                <a16:creationId xmlns:a16="http://schemas.microsoft.com/office/drawing/2014/main" id="{8DEB6BA9-61B8-D247-F333-A242637FA252}"/>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4199887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4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3557275312"/>
              </p:ext>
            </p:extLst>
          </p:nvPr>
        </p:nvGraphicFramePr>
        <p:xfrm>
          <a:off x="523040" y="1559277"/>
          <a:ext cx="11248960" cy="3739446"/>
        </p:xfrm>
        <a:graphic>
          <a:graphicData uri="http://schemas.openxmlformats.org/drawingml/2006/table">
            <a:tbl>
              <a:tblPr firstRow="1" bandRow="1">
                <a:tableStyleId>{0660B408-B3CF-4A94-85FC-2B1E0A45F4A2}</a:tableStyleId>
              </a:tblPr>
              <a:tblGrid>
                <a:gridCol w="1166060">
                  <a:extLst>
                    <a:ext uri="{9D8B030D-6E8A-4147-A177-3AD203B41FA5}">
                      <a16:colId xmlns:a16="http://schemas.microsoft.com/office/drawing/2014/main" val="143209940"/>
                    </a:ext>
                  </a:extLst>
                </a:gridCol>
                <a:gridCol w="1117600">
                  <a:extLst>
                    <a:ext uri="{9D8B030D-6E8A-4147-A177-3AD203B41FA5}">
                      <a16:colId xmlns:a16="http://schemas.microsoft.com/office/drawing/2014/main" val="2664703339"/>
                    </a:ext>
                  </a:extLst>
                </a:gridCol>
                <a:gridCol w="385854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SWDS, PLAN, </a:t>
                      </a:r>
                    </a:p>
                    <a:p>
                      <a:r>
                        <a:rPr lang="en-US" sz="1400" dirty="0"/>
                        <a:t>MEET</a:t>
                      </a:r>
                    </a:p>
                  </a:txBody>
                  <a:tcPr/>
                </a:tc>
                <a:tc>
                  <a:txBody>
                    <a:bodyPr/>
                    <a:lstStyle/>
                    <a:p>
                      <a:r>
                        <a:rPr lang="en-US" sz="1400" dirty="0"/>
                        <a:t>Ongoing</a:t>
                      </a:r>
                    </a:p>
                  </a:txBody>
                  <a:tcPr/>
                </a:tc>
                <a:tc>
                  <a:txBody>
                    <a:bodyPr/>
                    <a:lstStyle/>
                    <a:p>
                      <a:r>
                        <a:rPr lang="en-US" sz="1400" dirty="0"/>
                        <a:t>Special Education data is updated as students are tested, meetings are held, records are amended, or eligibility ends. Students' records must be up to date for CAASPP and ELPAC testing</a:t>
                      </a:r>
                    </a:p>
                  </a:txBody>
                  <a:tcPr/>
                </a:tc>
                <a:tc>
                  <a:txBody>
                    <a:bodyPr/>
                    <a:lstStyle/>
                    <a:p>
                      <a:r>
                        <a:rPr lang="en-US" sz="1400" dirty="0"/>
                        <a:t>Transaction/</a:t>
                      </a:r>
                      <a:br>
                        <a:rPr lang="en-US" sz="1400" dirty="0"/>
                      </a:br>
                      <a:r>
                        <a:rPr lang="en-US" sz="1400" dirty="0"/>
                        <a:t>Effective Date</a:t>
                      </a:r>
                    </a:p>
                  </a:txBody>
                  <a:tcPr/>
                </a:tc>
                <a:tc>
                  <a:txBody>
                    <a:bodyPr/>
                    <a:lstStyle/>
                    <a:p>
                      <a:r>
                        <a:rPr lang="en-US" sz="1400" dirty="0"/>
                        <a:t>Reporting LEA (District of Service)</a:t>
                      </a:r>
                    </a:p>
                    <a:p>
                      <a:r>
                        <a:rPr lang="en-US" sz="1400" dirty="0"/>
                        <a:t>SSID</a:t>
                      </a:r>
                    </a:p>
                    <a:p>
                      <a:r>
                        <a:rPr lang="en-US" sz="1400" dirty="0"/>
                        <a:t>Reporting SELPA</a:t>
                      </a:r>
                    </a:p>
                    <a:p>
                      <a:r>
                        <a:rPr lang="en-US" sz="1400" dirty="0"/>
                        <a:t>Special Education Meeting Date</a:t>
                      </a:r>
                    </a:p>
                    <a:p>
                      <a:r>
                        <a:rPr lang="en-US" sz="1400" dirty="0"/>
                        <a:t>Student Special Education Meeting or Amendment Identifier</a:t>
                      </a:r>
                    </a:p>
                    <a:p>
                      <a:r>
                        <a:rPr lang="en-US" sz="1400" dirty="0"/>
                        <a:t>Education Plan Type</a:t>
                      </a:r>
                    </a:p>
                    <a:p>
                      <a:r>
                        <a:rPr lang="en-US" sz="1400" dirty="0"/>
                        <a:t>Education Plan Amendment Date</a:t>
                      </a:r>
                    </a:p>
                  </a:txBody>
                  <a:tcPr/>
                </a:tc>
                <a:extLst>
                  <a:ext uri="{0D108BD9-81ED-4DB2-BD59-A6C34878D82A}">
                    <a16:rowId xmlns:a16="http://schemas.microsoft.com/office/drawing/2014/main" val="1467497692"/>
                  </a:ext>
                </a:extLst>
              </a:tr>
              <a:tr h="0">
                <a:tc>
                  <a:txBody>
                    <a:bodyPr/>
                    <a:lstStyle/>
                    <a:p>
                      <a:r>
                        <a:rPr lang="en-US" sz="1400" dirty="0"/>
                        <a:t>PSTS</a:t>
                      </a:r>
                    </a:p>
                  </a:txBody>
                  <a:tcPr/>
                </a:tc>
                <a:tc>
                  <a:txBody>
                    <a:bodyPr/>
                    <a:lstStyle/>
                    <a:p>
                      <a:r>
                        <a:rPr lang="en-US" sz="1400" dirty="0"/>
                        <a:t>Now</a:t>
                      </a:r>
                    </a:p>
                  </a:txBody>
                  <a:tcPr/>
                </a:tc>
                <a:tc>
                  <a:txBody>
                    <a:bodyPr/>
                    <a:lstStyle/>
                    <a:p>
                      <a:r>
                        <a:rPr lang="en-US" sz="1400" dirty="0"/>
                        <a:t>Student surveys can be submitted as they are received. The operational key includes the SSID and status code so new records can be submitted with minimal risk to replacing others</a:t>
                      </a:r>
                    </a:p>
                  </a:txBody>
                  <a:tcPr/>
                </a:tc>
                <a:tc>
                  <a:txBody>
                    <a:bodyPr/>
                    <a:lstStyle/>
                    <a:p>
                      <a:r>
                        <a:rPr lang="en-US" sz="1400" dirty="0"/>
                        <a:t>Replacement</a:t>
                      </a:r>
                    </a:p>
                  </a:txBody>
                  <a:tcPr/>
                </a:tc>
                <a:tc>
                  <a:txBody>
                    <a:bodyPr/>
                    <a:lstStyle/>
                    <a:p>
                      <a:r>
                        <a:rPr lang="en-US" sz="1400" dirty="0"/>
                        <a:t>Academic Year ID</a:t>
                      </a:r>
                    </a:p>
                    <a:p>
                      <a:r>
                        <a:rPr lang="en-US" sz="1400" dirty="0"/>
                        <a:t>Reporting LEA</a:t>
                      </a:r>
                    </a:p>
                    <a:p>
                      <a:r>
                        <a:rPr lang="en-US" sz="1400" dirty="0"/>
                        <a:t>Education Program Participation Type</a:t>
                      </a:r>
                    </a:p>
                    <a:p>
                      <a:r>
                        <a:rPr lang="en-US" sz="1400" dirty="0"/>
                        <a:t>SSID</a:t>
                      </a:r>
                    </a:p>
                    <a:p>
                      <a:r>
                        <a:rPr lang="en-US" sz="1400" dirty="0"/>
                        <a:t>Postsecondary Status Code</a:t>
                      </a:r>
                    </a:p>
                    <a:p>
                      <a:endParaRPr lang="en-US" sz="1400" dirty="0"/>
                    </a:p>
                  </a:txBody>
                  <a:tcPr/>
                </a:tc>
                <a:extLst>
                  <a:ext uri="{0D108BD9-81ED-4DB2-BD59-A6C34878D82A}">
                    <a16:rowId xmlns:a16="http://schemas.microsoft.com/office/drawing/2014/main" val="175164722"/>
                  </a:ext>
                </a:extLst>
              </a:tr>
            </a:tbl>
          </a:graphicData>
        </a:graphic>
      </p:graphicFrame>
      <p:sp>
        <p:nvSpPr>
          <p:cNvPr id="4" name="Footer Placeholder 3">
            <a:extLst>
              <a:ext uri="{FF2B5EF4-FFF2-40B4-BE49-F238E27FC236}">
                <a16:creationId xmlns:a16="http://schemas.microsoft.com/office/drawing/2014/main" id="{D1C352EA-0480-7113-9D41-9C19A4A0EBC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882884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8E9DC0-5051-E0A0-23FD-00D46CE1D4A7}"/>
              </a:ext>
            </a:extLst>
          </p:cNvPr>
          <p:cNvSpPr>
            <a:spLocks noGrp="1"/>
          </p:cNvSpPr>
          <p:nvPr>
            <p:ph type="title"/>
          </p:nvPr>
        </p:nvSpPr>
        <p:spPr/>
        <p:txBody>
          <a:bodyPr/>
          <a:lstStyle/>
          <a:p>
            <a:r>
              <a:rPr lang="en-US" dirty="0"/>
              <a:t>SWD Enrollments</a:t>
            </a:r>
          </a:p>
        </p:txBody>
      </p:sp>
      <p:sp>
        <p:nvSpPr>
          <p:cNvPr id="5" name="Content Placeholder 4">
            <a:extLst>
              <a:ext uri="{FF2B5EF4-FFF2-40B4-BE49-F238E27FC236}">
                <a16:creationId xmlns:a16="http://schemas.microsoft.com/office/drawing/2014/main" id="{BDCC91B1-CD37-31E0-D7AD-E869FA1ECCF2}"/>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4B97D5D8-C4B1-5EB6-2BC9-2BDF01D5F3BD}"/>
              </a:ext>
            </a:extLst>
          </p:cNvPr>
          <p:cNvSpPr>
            <a:spLocks noGrp="1"/>
          </p:cNvSpPr>
          <p:nvPr>
            <p:ph type="ftr" sz="quarter" idx="10"/>
          </p:nvPr>
        </p:nvSpPr>
        <p:spPr/>
        <p:txBody>
          <a:bodyPr/>
          <a:lstStyle/>
          <a:p>
            <a:r>
              <a:rPr lang="es-ES" noProof="0"/>
              <a:t>EOY Primer v1.1 AY 24-25</a:t>
            </a:r>
            <a:endParaRPr lang="en-US" noProof="0" dirty="0"/>
          </a:p>
        </p:txBody>
      </p:sp>
      <p:sp>
        <p:nvSpPr>
          <p:cNvPr id="3" name="Slide Number Placeholder 2">
            <a:extLst>
              <a:ext uri="{FF2B5EF4-FFF2-40B4-BE49-F238E27FC236}">
                <a16:creationId xmlns:a16="http://schemas.microsoft.com/office/drawing/2014/main" id="{4D0F5C04-0168-0766-B3AB-CA5AC802A443}"/>
              </a:ext>
            </a:extLst>
          </p:cNvPr>
          <p:cNvSpPr>
            <a:spLocks noGrp="1"/>
          </p:cNvSpPr>
          <p:nvPr>
            <p:ph type="sldNum" sz="quarter" idx="11"/>
          </p:nvPr>
        </p:nvSpPr>
        <p:spPr/>
        <p:txBody>
          <a:bodyPr/>
          <a:lstStyle/>
          <a:p>
            <a:fld id="{4B73C415-D670-4716-A5EC-CC4D52CA2BAC}" type="slidenum">
              <a:rPr lang="en-US" noProof="0" smtClean="0"/>
              <a:pPr/>
              <a:t>42</a:t>
            </a:fld>
            <a:endParaRPr lang="en-US" noProof="0" dirty="0"/>
          </a:p>
        </p:txBody>
      </p:sp>
      <p:graphicFrame>
        <p:nvGraphicFramePr>
          <p:cNvPr id="7" name="Table 5">
            <a:extLst>
              <a:ext uri="{FF2B5EF4-FFF2-40B4-BE49-F238E27FC236}">
                <a16:creationId xmlns:a16="http://schemas.microsoft.com/office/drawing/2014/main" id="{FB6C5D7F-4608-F48D-FAA3-01BBFF878195}"/>
              </a:ext>
            </a:extLst>
          </p:cNvPr>
          <p:cNvGraphicFramePr>
            <a:graphicFrameLocks noGrp="1"/>
          </p:cNvGraphicFramePr>
          <p:nvPr>
            <p:extLst>
              <p:ext uri="{D42A27DB-BD31-4B8C-83A1-F6EECF244321}">
                <p14:modId xmlns:p14="http://schemas.microsoft.com/office/powerpoint/2010/main" val="2000720003"/>
              </p:ext>
            </p:extLst>
          </p:nvPr>
        </p:nvGraphicFramePr>
        <p:xfrm>
          <a:off x="356211" y="1038419"/>
          <a:ext cx="11479577" cy="5152526"/>
        </p:xfrm>
        <a:graphic>
          <a:graphicData uri="http://schemas.openxmlformats.org/drawingml/2006/table">
            <a:tbl>
              <a:tblPr firstRow="1" bandRow="1">
                <a:tableStyleId>{5C22544A-7EE6-4342-B048-85BDC9FD1C3A}</a:tableStyleId>
              </a:tblPr>
              <a:tblGrid>
                <a:gridCol w="2501289">
                  <a:extLst>
                    <a:ext uri="{9D8B030D-6E8A-4147-A177-3AD203B41FA5}">
                      <a16:colId xmlns:a16="http://schemas.microsoft.com/office/drawing/2014/main" val="1070964861"/>
                    </a:ext>
                  </a:extLst>
                </a:gridCol>
                <a:gridCol w="1428750">
                  <a:extLst>
                    <a:ext uri="{9D8B030D-6E8A-4147-A177-3AD203B41FA5}">
                      <a16:colId xmlns:a16="http://schemas.microsoft.com/office/drawing/2014/main" val="2689650020"/>
                    </a:ext>
                  </a:extLst>
                </a:gridCol>
                <a:gridCol w="1914525">
                  <a:extLst>
                    <a:ext uri="{9D8B030D-6E8A-4147-A177-3AD203B41FA5}">
                      <a16:colId xmlns:a16="http://schemas.microsoft.com/office/drawing/2014/main" val="480057923"/>
                    </a:ext>
                  </a:extLst>
                </a:gridCol>
                <a:gridCol w="1676400">
                  <a:extLst>
                    <a:ext uri="{9D8B030D-6E8A-4147-A177-3AD203B41FA5}">
                      <a16:colId xmlns:a16="http://schemas.microsoft.com/office/drawing/2014/main" val="343321391"/>
                    </a:ext>
                  </a:extLst>
                </a:gridCol>
                <a:gridCol w="3958613">
                  <a:extLst>
                    <a:ext uri="{9D8B030D-6E8A-4147-A177-3AD203B41FA5}">
                      <a16:colId xmlns:a16="http://schemas.microsoft.com/office/drawing/2014/main" val="3946818645"/>
                    </a:ext>
                  </a:extLst>
                </a:gridCol>
              </a:tblGrid>
              <a:tr h="601776">
                <a:tc>
                  <a:txBody>
                    <a:bodyPr/>
                    <a:lstStyle/>
                    <a:p>
                      <a:r>
                        <a:rPr lang="en-US" dirty="0">
                          <a:solidFill>
                            <a:schemeClr val="tx1"/>
                          </a:solidFill>
                          <a:latin typeface="Arial" panose="020B0604020202020204" pitchFamily="34" charset="0"/>
                          <a:cs typeface="Arial" panose="020B0604020202020204" pitchFamily="34" charset="0"/>
                        </a:rPr>
                        <a:t>Age</a:t>
                      </a:r>
                    </a:p>
                  </a:txBody>
                  <a:tcPr/>
                </a:tc>
                <a:tc>
                  <a:txBody>
                    <a:bodyPr/>
                    <a:lstStyle/>
                    <a:p>
                      <a:r>
                        <a:rPr lang="en-US" dirty="0">
                          <a:solidFill>
                            <a:schemeClr val="tx1"/>
                          </a:solidFill>
                          <a:latin typeface="Arial" panose="020B0604020202020204" pitchFamily="34" charset="0"/>
                          <a:cs typeface="Arial" panose="020B0604020202020204" pitchFamily="34" charset="0"/>
                        </a:rPr>
                        <a:t>Enrollment Status</a:t>
                      </a:r>
                    </a:p>
                  </a:txBody>
                  <a:tcPr/>
                </a:tc>
                <a:tc>
                  <a:txBody>
                    <a:bodyPr/>
                    <a:lstStyle/>
                    <a:p>
                      <a:r>
                        <a:rPr lang="en-US" dirty="0">
                          <a:solidFill>
                            <a:schemeClr val="tx1"/>
                          </a:solidFill>
                          <a:latin typeface="Arial" panose="020B0604020202020204" pitchFamily="34" charset="0"/>
                          <a:cs typeface="Arial" panose="020B0604020202020204" pitchFamily="34" charset="0"/>
                        </a:rPr>
                        <a:t>Enrollment Start Date</a:t>
                      </a:r>
                    </a:p>
                  </a:txBody>
                  <a:tcPr/>
                </a:tc>
                <a:tc>
                  <a:txBody>
                    <a:bodyPr/>
                    <a:lstStyle/>
                    <a:p>
                      <a:r>
                        <a:rPr lang="en-US" dirty="0">
                          <a:solidFill>
                            <a:schemeClr val="tx1"/>
                          </a:solidFill>
                          <a:latin typeface="Arial" panose="020B0604020202020204" pitchFamily="34" charset="0"/>
                          <a:cs typeface="Arial" panose="020B0604020202020204" pitchFamily="34" charset="0"/>
                        </a:rPr>
                        <a:t>Grade Level</a:t>
                      </a:r>
                    </a:p>
                  </a:txBody>
                  <a:tcPr/>
                </a:tc>
                <a:tc>
                  <a:txBody>
                    <a:bodyPr/>
                    <a:lstStyle/>
                    <a:p>
                      <a:r>
                        <a:rPr lang="en-US" dirty="0">
                          <a:solidFill>
                            <a:schemeClr val="tx1"/>
                          </a:solidFill>
                          <a:latin typeface="Arial" panose="020B0604020202020204" pitchFamily="34" charset="0"/>
                          <a:cs typeface="Arial" panose="020B0604020202020204" pitchFamily="34" charset="0"/>
                        </a:rPr>
                        <a:t>School of Enrollment</a:t>
                      </a:r>
                    </a:p>
                  </a:txBody>
                  <a:tcPr/>
                </a:tc>
                <a:extLst>
                  <a:ext uri="{0D108BD9-81ED-4DB2-BD59-A6C34878D82A}">
                    <a16:rowId xmlns:a16="http://schemas.microsoft.com/office/drawing/2014/main" val="256971758"/>
                  </a:ext>
                </a:extLst>
              </a:tr>
              <a:tr h="429044">
                <a:tc>
                  <a:txBody>
                    <a:bodyPr/>
                    <a:lstStyle/>
                    <a:p>
                      <a:r>
                        <a:rPr lang="en-US" sz="1400" dirty="0">
                          <a:solidFill>
                            <a:schemeClr val="tx1"/>
                          </a:solidFill>
                          <a:latin typeface="Arial" panose="020B0604020202020204" pitchFamily="34" charset="0"/>
                          <a:cs typeface="Arial" panose="020B0604020202020204" pitchFamily="34" charset="0"/>
                        </a:rPr>
                        <a:t>Zero to 35 months</a:t>
                      </a:r>
                    </a:p>
                  </a:txBody>
                  <a:tcPr/>
                </a:tc>
                <a:tc>
                  <a:txBody>
                    <a:bodyPr/>
                    <a:lstStyle/>
                    <a:p>
                      <a:r>
                        <a:rPr lang="en-US" sz="1400" dirty="0">
                          <a:solidFill>
                            <a:schemeClr val="tx1"/>
                          </a:solidFill>
                          <a:latin typeface="Arial" panose="020B0604020202020204" pitchFamily="34" charset="0"/>
                          <a:cs typeface="Arial" panose="020B0604020202020204" pitchFamily="34" charset="0"/>
                        </a:rPr>
                        <a:t>50 – Non- ADA Enrollment</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Date of parental consent for Part C initial evaluation</a:t>
                      </a:r>
                    </a:p>
                  </a:txBody>
                  <a:tcPr/>
                </a:tc>
                <a:tc>
                  <a:txBody>
                    <a:bodyPr/>
                    <a:lstStyle/>
                    <a:p>
                      <a:r>
                        <a:rPr lang="en-US" sz="1400" dirty="0">
                          <a:solidFill>
                            <a:schemeClr val="tx1"/>
                          </a:solidFill>
                          <a:latin typeface="Arial" panose="020B0604020202020204" pitchFamily="34" charset="0"/>
                          <a:cs typeface="Arial" panose="020B0604020202020204" pitchFamily="34" charset="0"/>
                        </a:rPr>
                        <a:t>IN - Infant</a:t>
                      </a:r>
                    </a:p>
                  </a:txBody>
                  <a:tcPr/>
                </a:tc>
                <a:tc>
                  <a:txBody>
                    <a:bodyPr/>
                    <a:lstStyle/>
                    <a:p>
                      <a:r>
                        <a:rPr lang="en-US" sz="1400" dirty="0">
                          <a:solidFill>
                            <a:schemeClr val="tx1"/>
                          </a:solidFill>
                          <a:latin typeface="Arial" panose="020B0604020202020204" pitchFamily="34" charset="0"/>
                          <a:cs typeface="Arial" panose="020B0604020202020204" pitchFamily="34" charset="0"/>
                        </a:rPr>
                        <a:t>District-level enrollment</a:t>
                      </a:r>
                    </a:p>
                  </a:txBody>
                  <a:tcPr/>
                </a:tc>
                <a:extLst>
                  <a:ext uri="{0D108BD9-81ED-4DB2-BD59-A6C34878D82A}">
                    <a16:rowId xmlns:a16="http://schemas.microsoft.com/office/drawing/2014/main" val="2083979929"/>
                  </a:ext>
                </a:extLst>
              </a:tr>
              <a:tr h="869466">
                <a:tc>
                  <a:txBody>
                    <a:bodyPr/>
                    <a:lstStyle/>
                    <a:p>
                      <a:r>
                        <a:rPr lang="en-US" sz="1400" dirty="0">
                          <a:solidFill>
                            <a:schemeClr val="tx1"/>
                          </a:solidFill>
                          <a:latin typeface="Arial" panose="020B0604020202020204" pitchFamily="34" charset="0"/>
                          <a:cs typeface="Arial" panose="020B0604020202020204" pitchFamily="34" charset="0"/>
                        </a:rPr>
                        <a:t>3 to 5 years, public preschool OR private preschool serving preschoolers only (served by district on IEP)</a:t>
                      </a:r>
                    </a:p>
                  </a:txBody>
                  <a:tcPr/>
                </a:tc>
                <a:tc>
                  <a:txBody>
                    <a:bodyPr/>
                    <a:lstStyle/>
                    <a:p>
                      <a:r>
                        <a:rPr lang="en-US" sz="1400" dirty="0">
                          <a:solidFill>
                            <a:schemeClr val="tx1"/>
                          </a:solidFill>
                          <a:latin typeface="Arial" panose="020B0604020202020204" pitchFamily="34" charset="0"/>
                          <a:cs typeface="Arial" panose="020B0604020202020204" pitchFamily="34" charset="0"/>
                        </a:rPr>
                        <a:t>10 - Primary</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Date of child’s third birthday for infants turning 3, otherwise Parent Consent Date</a:t>
                      </a:r>
                    </a:p>
                  </a:txBody>
                  <a:tcPr/>
                </a:tc>
                <a:tc>
                  <a:txBody>
                    <a:bodyPr/>
                    <a:lstStyle/>
                    <a:p>
                      <a:r>
                        <a:rPr lang="en-US" sz="1400" dirty="0">
                          <a:solidFill>
                            <a:schemeClr val="tx1"/>
                          </a:solidFill>
                          <a:latin typeface="Arial" panose="020B0604020202020204" pitchFamily="34" charset="0"/>
                          <a:cs typeface="Arial" panose="020B0604020202020204" pitchFamily="34" charset="0"/>
                        </a:rPr>
                        <a:t>PS - Preschool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Preschool with specific CDS code – Enroll at preschool</a:t>
                      </a: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If no specific preschool CDS Code - District-level enrollment</a:t>
                      </a:r>
                    </a:p>
                  </a:txBody>
                  <a:tcPr/>
                </a:tc>
                <a:extLst>
                  <a:ext uri="{0D108BD9-81ED-4DB2-BD59-A6C34878D82A}">
                    <a16:rowId xmlns:a16="http://schemas.microsoft.com/office/drawing/2014/main" val="1254140403"/>
                  </a:ext>
                </a:extLst>
              </a:tr>
              <a:tr h="897622">
                <a:tc>
                  <a:txBody>
                    <a:bodyPr/>
                    <a:lstStyle/>
                    <a:p>
                      <a:r>
                        <a:rPr lang="en-US" sz="1400" dirty="0">
                          <a:solidFill>
                            <a:schemeClr val="tx1"/>
                          </a:solidFill>
                          <a:latin typeface="Arial" panose="020B0604020202020204" pitchFamily="34" charset="0"/>
                          <a:cs typeface="Arial" panose="020B0604020202020204" pitchFamily="34" charset="0"/>
                        </a:rPr>
                        <a:t>3 to 5 years, private preschool additionally serving grades TK and higher (served by private school on ISP)</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50 – Non-ADA Enrollment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Date of parental consent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PS - Preschool</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0000002 – Private School Group</a:t>
                      </a:r>
                    </a:p>
                  </a:txBody>
                  <a:tcPr/>
                </a:tc>
                <a:extLst>
                  <a:ext uri="{0D108BD9-81ED-4DB2-BD59-A6C34878D82A}">
                    <a16:rowId xmlns:a16="http://schemas.microsoft.com/office/drawing/2014/main" val="2287306375"/>
                  </a:ext>
                </a:extLst>
              </a:tr>
              <a:tr h="645953">
                <a:tc>
                  <a:txBody>
                    <a:bodyPr/>
                    <a:lstStyle/>
                    <a:p>
                      <a:r>
                        <a:rPr lang="en-US" sz="1400" dirty="0">
                          <a:solidFill>
                            <a:schemeClr val="tx1"/>
                          </a:solidFill>
                          <a:latin typeface="Arial" panose="020B0604020202020204" pitchFamily="34" charset="0"/>
                          <a:cs typeface="Arial" panose="020B0604020202020204" pitchFamily="34" charset="0"/>
                        </a:rPr>
                        <a:t>5-21, Kindergarten (inc. TK) through 12 (public)</a:t>
                      </a:r>
                    </a:p>
                  </a:txBody>
                  <a:tcPr/>
                </a:tc>
                <a:tc>
                  <a:txBody>
                    <a:bodyPr/>
                    <a:lstStyle/>
                    <a:p>
                      <a:r>
                        <a:rPr lang="en-US" sz="1400" dirty="0">
                          <a:solidFill>
                            <a:schemeClr val="tx1"/>
                          </a:solidFill>
                          <a:latin typeface="Arial" panose="020B0604020202020204" pitchFamily="34" charset="0"/>
                          <a:cs typeface="Arial" panose="020B0604020202020204" pitchFamily="34" charset="0"/>
                        </a:rPr>
                        <a:t>10 - Primary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First day of enrollment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K-12 – Kindergarten through 12</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of enrollment</a:t>
                      </a:r>
                    </a:p>
                  </a:txBody>
                  <a:tcPr/>
                </a:tc>
                <a:extLst>
                  <a:ext uri="{0D108BD9-81ED-4DB2-BD59-A6C34878D82A}">
                    <a16:rowId xmlns:a16="http://schemas.microsoft.com/office/drawing/2014/main" val="3886632575"/>
                  </a:ext>
                </a:extLst>
              </a:tr>
              <a:tr h="732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5-21, Kindergarten (inc. TK) through 12 (private)</a:t>
                      </a:r>
                    </a:p>
                  </a:txBody>
                  <a:tcPr/>
                </a:tc>
                <a:tc>
                  <a:txBody>
                    <a:bodyPr/>
                    <a:lstStyle/>
                    <a:p>
                      <a:r>
                        <a:rPr lang="en-US" sz="1400" dirty="0">
                          <a:solidFill>
                            <a:schemeClr val="tx1"/>
                          </a:solidFill>
                          <a:latin typeface="Arial" panose="020B0604020202020204" pitchFamily="34" charset="0"/>
                          <a:cs typeface="Arial" panose="020B0604020202020204" pitchFamily="34" charset="0"/>
                        </a:rPr>
                        <a:t>50 – Non- ADA Enrollment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Date of parental consent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K-12 – Kindergarten through 12</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0000002 – Private School Group</a:t>
                      </a:r>
                    </a:p>
                  </a:txBody>
                  <a:tcPr/>
                </a:tc>
                <a:extLst>
                  <a:ext uri="{0D108BD9-81ED-4DB2-BD59-A6C34878D82A}">
                    <a16:rowId xmlns:a16="http://schemas.microsoft.com/office/drawing/2014/main" val="3997603598"/>
                  </a:ext>
                </a:extLst>
              </a:tr>
            </a:tbl>
          </a:graphicData>
        </a:graphic>
      </p:graphicFrame>
    </p:spTree>
    <p:extLst>
      <p:ext uri="{BB962C8B-B14F-4D97-AF65-F5344CB8AC3E}">
        <p14:creationId xmlns:p14="http://schemas.microsoft.com/office/powerpoint/2010/main" val="693139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A7B65F-DDF2-D4F5-3E6B-3494A2D7EC8A}"/>
              </a:ext>
            </a:extLst>
          </p:cNvPr>
          <p:cNvSpPr>
            <a:spLocks noGrp="1"/>
          </p:cNvSpPr>
          <p:nvPr>
            <p:ph type="title"/>
          </p:nvPr>
        </p:nvSpPr>
        <p:spPr/>
        <p:txBody>
          <a:bodyPr/>
          <a:lstStyle/>
          <a:p>
            <a:r>
              <a:rPr lang="en-US" dirty="0"/>
              <a:t>Fall 2 Is Over, Now What?</a:t>
            </a:r>
            <a:br>
              <a:rPr lang="en-US" dirty="0"/>
            </a:br>
            <a:endParaRPr lang="en-US" dirty="0"/>
          </a:p>
        </p:txBody>
      </p:sp>
      <p:sp>
        <p:nvSpPr>
          <p:cNvPr id="7" name="Content Placeholder 6">
            <a:extLst>
              <a:ext uri="{FF2B5EF4-FFF2-40B4-BE49-F238E27FC236}">
                <a16:creationId xmlns:a16="http://schemas.microsoft.com/office/drawing/2014/main" id="{51005B1B-8D9E-D6BC-247F-9A72E767AD44}"/>
              </a:ext>
            </a:extLst>
          </p:cNvPr>
          <p:cNvSpPr>
            <a:spLocks noGrp="1"/>
          </p:cNvSpPr>
          <p:nvPr>
            <p:ph idx="1"/>
          </p:nvPr>
        </p:nvSpPr>
        <p:spPr>
          <a:xfrm>
            <a:off x="4987636" y="1183722"/>
            <a:ext cx="6595929" cy="4929411"/>
          </a:xfrm>
        </p:spPr>
        <p:txBody>
          <a:bodyPr/>
          <a:lstStyle/>
          <a:p>
            <a:pPr marL="266700" lvl="1" indent="-266700">
              <a:spcBef>
                <a:spcPts val="1000"/>
              </a:spcBef>
              <a:buClr>
                <a:schemeClr val="accent1"/>
              </a:buClr>
              <a:buFont typeface="Arial" panose="020B0604020202020204" pitchFamily="34" charset="0"/>
              <a:buChar char="○"/>
            </a:pPr>
            <a:r>
              <a:rPr lang="en-US" sz="2000" dirty="0"/>
              <a:t>Resolve common/ frequently occurring errors</a:t>
            </a:r>
          </a:p>
          <a:p>
            <a:pPr lvl="2"/>
            <a:r>
              <a:rPr lang="en-US" sz="2000" dirty="0"/>
              <a:t>SENR0606E4 – Missing PLAN record for enrolled Eligible and Participating Student</a:t>
            </a:r>
          </a:p>
          <a:p>
            <a:pPr lvl="2"/>
            <a:r>
              <a:rPr lang="en-US" sz="2000" dirty="0"/>
              <a:t>PLAN0390E4-0397E4 – Missing Transition Indicators</a:t>
            </a:r>
          </a:p>
          <a:p>
            <a:pPr lvl="2"/>
            <a:r>
              <a:rPr lang="en-US" sz="2000" dirty="0"/>
              <a:t>SENR04391 - Adult Age Students with Disabilities in Transition Status is required for this record</a:t>
            </a:r>
          </a:p>
          <a:p>
            <a:r>
              <a:rPr lang="en-US" sz="2000" dirty="0"/>
              <a:t>Use Monitoring Report 16.21 to monitor timelines</a:t>
            </a:r>
          </a:p>
          <a:p>
            <a:r>
              <a:rPr lang="en-US" sz="2000" dirty="0"/>
              <a:t>Account for SWD completers</a:t>
            </a:r>
          </a:p>
          <a:p>
            <a:pPr lvl="1"/>
            <a:r>
              <a:rPr lang="en-US" sz="1800" dirty="0"/>
              <a:t>Graduates (Alternate Pathways)</a:t>
            </a:r>
          </a:p>
          <a:p>
            <a:pPr lvl="1"/>
            <a:r>
              <a:rPr lang="en-US" sz="1800" dirty="0"/>
              <a:t>Certificate of completion</a:t>
            </a:r>
          </a:p>
          <a:p>
            <a:endParaRPr lang="en-US" dirty="0"/>
          </a:p>
        </p:txBody>
      </p:sp>
      <p:sp>
        <p:nvSpPr>
          <p:cNvPr id="2" name="Footer Placeholder 1">
            <a:extLst>
              <a:ext uri="{FF2B5EF4-FFF2-40B4-BE49-F238E27FC236}">
                <a16:creationId xmlns:a16="http://schemas.microsoft.com/office/drawing/2014/main" id="{48EC888E-A6BF-F3A9-1304-CC8C753B23EA}"/>
              </a:ext>
            </a:extLst>
          </p:cNvPr>
          <p:cNvSpPr>
            <a:spLocks noGrp="1"/>
          </p:cNvSpPr>
          <p:nvPr>
            <p:ph type="ftr" sz="quarter" idx="10"/>
          </p:nvPr>
        </p:nvSpPr>
        <p:spPr/>
        <p:txBody>
          <a:bodyPr/>
          <a:lstStyle/>
          <a:p>
            <a:r>
              <a:rPr lang="es-ES" noProof="0"/>
              <a:t>EOY Primer v1.1 AY 24-25</a:t>
            </a:r>
            <a:endParaRPr lang="en-US" noProof="0" dirty="0"/>
          </a:p>
        </p:txBody>
      </p:sp>
      <p:sp>
        <p:nvSpPr>
          <p:cNvPr id="3" name="Slide Number Placeholder 2">
            <a:extLst>
              <a:ext uri="{FF2B5EF4-FFF2-40B4-BE49-F238E27FC236}">
                <a16:creationId xmlns:a16="http://schemas.microsoft.com/office/drawing/2014/main" id="{9C338B57-5FD6-8CC0-DFCE-BA4521A6B371}"/>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pic>
        <p:nvPicPr>
          <p:cNvPr id="11" name="Picture 10" descr="Picture of a woman holding a laptop">
            <a:extLst>
              <a:ext uri="{FF2B5EF4-FFF2-40B4-BE49-F238E27FC236}">
                <a16:creationId xmlns:a16="http://schemas.microsoft.com/office/drawing/2014/main" id="{B1993D47-A4B3-8E01-AB71-164885BEABA3}"/>
              </a:ext>
            </a:extLst>
          </p:cNvPr>
          <p:cNvPicPr>
            <a:picLocks noChangeAspect="1"/>
          </p:cNvPicPr>
          <p:nvPr/>
        </p:nvPicPr>
        <p:blipFill>
          <a:blip r:embed="rId3"/>
          <a:stretch>
            <a:fillRect/>
          </a:stretch>
        </p:blipFill>
        <p:spPr>
          <a:xfrm>
            <a:off x="138546" y="1183722"/>
            <a:ext cx="4631092" cy="5181641"/>
          </a:xfrm>
          <a:prstGeom prst="rect">
            <a:avLst/>
          </a:prstGeom>
        </p:spPr>
      </p:pic>
    </p:spTree>
    <p:extLst>
      <p:ext uri="{BB962C8B-B14F-4D97-AF65-F5344CB8AC3E}">
        <p14:creationId xmlns:p14="http://schemas.microsoft.com/office/powerpoint/2010/main" val="358992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B034CE-579A-1B98-20E2-D2B2CF467789}"/>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pic>
        <p:nvPicPr>
          <p:cNvPr id="5" name="Picture 4" descr="Drawing of a man with a pencile writing on an agenda">
            <a:extLst>
              <a:ext uri="{FF2B5EF4-FFF2-40B4-BE49-F238E27FC236}">
                <a16:creationId xmlns:a16="http://schemas.microsoft.com/office/drawing/2014/main" id="{8CCF7ACA-A0F9-CCB2-E40A-AB53CDC4A022}"/>
              </a:ext>
            </a:extLst>
          </p:cNvPr>
          <p:cNvPicPr>
            <a:picLocks noChangeAspect="1"/>
          </p:cNvPicPr>
          <p:nvPr/>
        </p:nvPicPr>
        <p:blipFill>
          <a:blip r:embed="rId3"/>
          <a:stretch>
            <a:fillRect/>
          </a:stretch>
        </p:blipFill>
        <p:spPr>
          <a:xfrm>
            <a:off x="432000" y="1681753"/>
            <a:ext cx="4690236" cy="4227214"/>
          </a:xfrm>
          <a:prstGeom prst="rect">
            <a:avLst/>
          </a:prstGeom>
        </p:spPr>
      </p:pic>
      <p:sp>
        <p:nvSpPr>
          <p:cNvPr id="9" name="TextBox 8">
            <a:extLst>
              <a:ext uri="{FF2B5EF4-FFF2-40B4-BE49-F238E27FC236}">
                <a16:creationId xmlns:a16="http://schemas.microsoft.com/office/drawing/2014/main" id="{549719A5-B8D7-C7B4-4C26-FADBC70CA5FD}"/>
              </a:ext>
            </a:extLst>
          </p:cNvPr>
          <p:cNvSpPr txBox="1"/>
          <p:nvPr/>
        </p:nvSpPr>
        <p:spPr>
          <a:xfrm>
            <a:off x="6268453" y="1215189"/>
            <a:ext cx="5116329" cy="4647426"/>
          </a:xfrm>
          <a:prstGeom prst="rect">
            <a:avLst/>
          </a:prstGeom>
          <a:noFill/>
        </p:spPr>
        <p:txBody>
          <a:bodyPr wrap="square" rtlCol="0">
            <a:spAutoFit/>
          </a:bodyPr>
          <a:lstStyle/>
          <a:p>
            <a:r>
              <a:rPr lang="en-US" sz="2000" dirty="0"/>
              <a:t>LEAs are required to report outcomes for SWD who exited secondary education and did not re-enroll</a:t>
            </a:r>
          </a:p>
          <a:p>
            <a:pPr algn="l">
              <a:buFont typeface="Arial" panose="020B0604020202020204" pitchFamily="34" charset="0"/>
              <a:buChar char="•"/>
            </a:pPr>
            <a:endParaRPr lang="en-US" sz="2000" b="0" i="0" dirty="0">
              <a:solidFill>
                <a:srgbClr val="161F2A"/>
              </a:solidFill>
              <a:effectLst/>
              <a:latin typeface="Lato" panose="020F0502020204030203" pitchFamily="34" charset="0"/>
            </a:endParaRPr>
          </a:p>
          <a:p>
            <a:pPr marL="285750" indent="-285750">
              <a:buFont typeface="Arial" panose="020B0604020202020204" pitchFamily="34" charset="0"/>
              <a:buChar char="•"/>
            </a:pPr>
            <a:r>
              <a:rPr lang="en-US" sz="2000" dirty="0"/>
              <a:t>When must data be reported?</a:t>
            </a:r>
          </a:p>
          <a:p>
            <a:pPr marL="285750" indent="-285750">
              <a:buFont typeface="Arial" panose="020B0604020202020204" pitchFamily="34" charset="0"/>
              <a:buChar char="•"/>
            </a:pPr>
            <a:r>
              <a:rPr lang="en-US" sz="2000" dirty="0"/>
              <a:t>For whom must the data be reported?</a:t>
            </a:r>
          </a:p>
          <a:p>
            <a:pPr marL="285750" indent="-285750">
              <a:buFont typeface="Arial" panose="020B0604020202020204" pitchFamily="34" charset="0"/>
              <a:buChar char="•"/>
            </a:pPr>
            <a:r>
              <a:rPr lang="en-US" sz="2000" dirty="0"/>
              <a:t>How many outcomes can be reported for a student?</a:t>
            </a:r>
          </a:p>
          <a:p>
            <a:pPr marL="285750" indent="-285750">
              <a:buFont typeface="Arial" panose="020B0604020202020204" pitchFamily="34" charset="0"/>
              <a:buChar char="•"/>
            </a:pPr>
            <a:r>
              <a:rPr lang="en-US" sz="2000" dirty="0"/>
              <a:t>Can a student be submitted in Fall 2 and EOY 4?</a:t>
            </a:r>
          </a:p>
          <a:p>
            <a:pPr marL="285750" indent="-285750">
              <a:buFont typeface="Arial" panose="020B0604020202020204" pitchFamily="34" charset="0"/>
              <a:buChar char="•"/>
            </a:pPr>
            <a:r>
              <a:rPr lang="en-US" sz="2000" dirty="0"/>
              <a:t>Is there are hierarchy for multiple outcomes?</a:t>
            </a:r>
          </a:p>
          <a:p>
            <a:pPr marL="285750" indent="-285750">
              <a:buFont typeface="Arial" panose="020B0604020202020204" pitchFamily="34" charset="0"/>
              <a:buChar char="•"/>
            </a:pPr>
            <a:r>
              <a:rPr lang="en-US" sz="2000" dirty="0"/>
              <a:t>Are transition students reported?</a:t>
            </a:r>
          </a:p>
          <a:p>
            <a:endParaRPr lang="en-US" dirty="0"/>
          </a:p>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D56676C0-D1BB-B539-4F56-3D3EF8A71D95}"/>
              </a:ext>
            </a:extLst>
          </p:cNvPr>
          <p:cNvSpPr>
            <a:spLocks noGrp="1"/>
          </p:cNvSpPr>
          <p:nvPr>
            <p:ph type="title" idx="4294967295"/>
          </p:nvPr>
        </p:nvSpPr>
        <p:spPr/>
        <p:txBody>
          <a:bodyPr/>
          <a:lstStyle/>
          <a:p>
            <a:r>
              <a:rPr lang="en-US" dirty="0"/>
              <a:t>Pain Points </a:t>
            </a:r>
            <a:r>
              <a:rPr lang="en-US" sz="3200" dirty="0"/>
              <a:t>SWD PSTS Survey</a:t>
            </a:r>
            <a:br>
              <a:rPr lang="en-US" sz="3200" dirty="0"/>
            </a:br>
            <a:endParaRPr lang="en-US" dirty="0"/>
          </a:p>
        </p:txBody>
      </p:sp>
      <p:sp>
        <p:nvSpPr>
          <p:cNvPr id="7" name="Footer Placeholder 6">
            <a:extLst>
              <a:ext uri="{FF2B5EF4-FFF2-40B4-BE49-F238E27FC236}">
                <a16:creationId xmlns:a16="http://schemas.microsoft.com/office/drawing/2014/main" id="{02D1AEE8-7294-1682-9ED5-9C70D058420E}"/>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955353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22A1A5-67FF-4ABB-D673-F2A27B30A60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28" name="Slide Number Placeholder 27">
            <a:extLst>
              <a:ext uri="{FF2B5EF4-FFF2-40B4-BE49-F238E27FC236}">
                <a16:creationId xmlns:a16="http://schemas.microsoft.com/office/drawing/2014/main" id="{7C0B5018-7D2B-7234-C723-BDF138350036}"/>
              </a:ext>
            </a:extLst>
          </p:cNvPr>
          <p:cNvSpPr>
            <a:spLocks noGrp="1"/>
          </p:cNvSpPr>
          <p:nvPr>
            <p:ph type="sldNum"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lumMod val="85000"/>
                    <a:lumOff val="15000"/>
                  </a:prstClr>
                </a:solidFill>
                <a:effectLst/>
                <a:uLnTx/>
                <a:uFillTx/>
                <a:latin typeface="Tahoma"/>
                <a:ea typeface="+mn-ea"/>
                <a:cs typeface="+mn-cs"/>
              </a:rPr>
              <a:pPr marL="0" marR="0" lvl="0" indent="0" algn="ctr" defTabSz="60963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p:txBody>
      </p:sp>
      <p:sp>
        <p:nvSpPr>
          <p:cNvPr id="4" name="TextBox 3">
            <a:extLst>
              <a:ext uri="{FF2B5EF4-FFF2-40B4-BE49-F238E27FC236}">
                <a16:creationId xmlns:a16="http://schemas.microsoft.com/office/drawing/2014/main" id="{FE7339BE-6DFF-4B40-A493-C1EB031EF5B1}"/>
              </a:ext>
            </a:extLst>
          </p:cNvPr>
          <p:cNvSpPr txBox="1"/>
          <p:nvPr/>
        </p:nvSpPr>
        <p:spPr>
          <a:xfrm>
            <a:off x="484831" y="869186"/>
            <a:ext cx="6036988"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a:ea typeface="+mn-ea"/>
                <a:cs typeface="+mn-cs"/>
              </a:rPr>
              <a:t>All Reports will be available to both LEA and SELPA Users</a:t>
            </a:r>
          </a:p>
        </p:txBody>
      </p:sp>
      <p:grpSp>
        <p:nvGrpSpPr>
          <p:cNvPr id="8" name="Group 7" descr="Diagram of the connections between the EOY 4 reports.">
            <a:extLst>
              <a:ext uri="{FF2B5EF4-FFF2-40B4-BE49-F238E27FC236}">
                <a16:creationId xmlns:a16="http://schemas.microsoft.com/office/drawing/2014/main" id="{51487DEE-3ADC-4E90-99CC-FDDADA85E392}"/>
              </a:ext>
            </a:extLst>
          </p:cNvPr>
          <p:cNvGrpSpPr/>
          <p:nvPr/>
        </p:nvGrpSpPr>
        <p:grpSpPr>
          <a:xfrm>
            <a:off x="1081549" y="1189897"/>
            <a:ext cx="9324288" cy="4666086"/>
            <a:chOff x="922371" y="1393118"/>
            <a:chExt cx="9324287" cy="4666086"/>
          </a:xfrm>
        </p:grpSpPr>
        <p:graphicFrame>
          <p:nvGraphicFramePr>
            <p:cNvPr id="10" name="Diagram 9"/>
            <p:cNvGraphicFramePr/>
            <p:nvPr/>
          </p:nvGraphicFramePr>
          <p:xfrm>
            <a:off x="3343797" y="1393118"/>
            <a:ext cx="2005371" cy="2156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955164B0-0371-445B-981D-D120445A23F0}"/>
                </a:ext>
              </a:extLst>
            </p:cNvPr>
            <p:cNvGraphicFramePr/>
            <p:nvPr/>
          </p:nvGraphicFramePr>
          <p:xfrm>
            <a:off x="3372145" y="3755547"/>
            <a:ext cx="2005371" cy="23036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BD3F1292-CF80-4A8B-89B2-A7AE41637C67}"/>
                </a:ext>
              </a:extLst>
            </p:cNvPr>
            <p:cNvGraphicFramePr/>
            <p:nvPr/>
          </p:nvGraphicFramePr>
          <p:xfrm>
            <a:off x="5746075" y="2600468"/>
            <a:ext cx="1790582" cy="8459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4" name="Group 13">
              <a:extLst>
                <a:ext uri="{FF2B5EF4-FFF2-40B4-BE49-F238E27FC236}">
                  <a16:creationId xmlns:a16="http://schemas.microsoft.com/office/drawing/2014/main" id="{A8CE6A39-0FA6-4736-AFAB-F5064A954182}"/>
                </a:ext>
              </a:extLst>
            </p:cNvPr>
            <p:cNvGrpSpPr/>
            <p:nvPr/>
          </p:nvGrpSpPr>
          <p:grpSpPr>
            <a:xfrm rot="5400000">
              <a:off x="5310267" y="2886691"/>
              <a:ext cx="411370" cy="273546"/>
              <a:chOff x="792344" y="830515"/>
              <a:chExt cx="411370" cy="273546"/>
            </a:xfrm>
          </p:grpSpPr>
          <p:sp>
            <p:nvSpPr>
              <p:cNvPr id="23" name="Arrow: Right 22">
                <a:extLst>
                  <a:ext uri="{FF2B5EF4-FFF2-40B4-BE49-F238E27FC236}">
                    <a16:creationId xmlns:a16="http://schemas.microsoft.com/office/drawing/2014/main" id="{2DC94A0E-A335-4397-A95F-18EDB75B9DA5}"/>
                  </a:ext>
                </a:extLst>
              </p:cNvPr>
              <p:cNvSpPr/>
              <p:nvPr/>
            </p:nvSpPr>
            <p:spPr>
              <a:xfrm rot="5427864">
                <a:off x="861256" y="761603"/>
                <a:ext cx="273546" cy="411370"/>
              </a:xfrm>
              <a:prstGeom prst="rightArrow">
                <a:avLst>
                  <a:gd name="adj1" fmla="val 60000"/>
                  <a:gd name="adj2" fmla="val 50000"/>
                </a:avLst>
              </a:prstGeom>
              <a:solidFill>
                <a:srgbClr val="FF715B">
                  <a:hueOff val="0"/>
                  <a:satOff val="0"/>
                  <a:lumOff val="0"/>
                  <a:alphaOff val="0"/>
                </a:srgbClr>
              </a:solidFill>
              <a:ln>
                <a:noFill/>
              </a:ln>
              <a:effectLst/>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CFCFC"/>
                  </a:solidFill>
                  <a:effectLst/>
                  <a:uLnTx/>
                  <a:uFillTx/>
                  <a:latin typeface="Tahoma"/>
                  <a:ea typeface="+mn-ea"/>
                  <a:cs typeface="+mn-cs"/>
                </a:endParaRPr>
              </a:p>
            </p:txBody>
          </p:sp>
          <p:sp>
            <p:nvSpPr>
              <p:cNvPr id="24" name="Arrow: Right 4">
                <a:extLst>
                  <a:ext uri="{FF2B5EF4-FFF2-40B4-BE49-F238E27FC236}">
                    <a16:creationId xmlns:a16="http://schemas.microsoft.com/office/drawing/2014/main" id="{5069F0A4-D7BC-4694-8450-A84785A74872}"/>
                  </a:ext>
                </a:extLst>
              </p:cNvPr>
              <p:cNvSpPr txBox="1"/>
              <p:nvPr/>
            </p:nvSpPr>
            <p:spPr>
              <a:xfrm rot="27864">
                <a:off x="874951" y="830516"/>
                <a:ext cx="246822" cy="191482"/>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577879" rtl="0" eaLnBrk="1" fontAlgn="auto" latinLnBrk="0" hangingPunct="1">
                  <a:lnSpc>
                    <a:spcPct val="90000"/>
                  </a:lnSpc>
                  <a:spcBef>
                    <a:spcPct val="0"/>
                  </a:spcBef>
                  <a:spcAft>
                    <a:spcPct val="35000"/>
                  </a:spcAft>
                  <a:buClrTx/>
                  <a:buSzTx/>
                  <a:buFontTx/>
                  <a:buNone/>
                  <a:tabLst/>
                  <a:defRPr/>
                </a:pPr>
                <a:endParaRPr kumimoji="0" lang="en-US" sz="1300" b="0" i="0" u="none" strike="noStrike" kern="0" cap="none" spc="0" normalizeH="0" baseline="0" noProof="0">
                  <a:ln>
                    <a:noFill/>
                  </a:ln>
                  <a:solidFill>
                    <a:srgbClr val="FCFCFC"/>
                  </a:solidFill>
                  <a:effectLst/>
                  <a:uLnTx/>
                  <a:uFillTx/>
                  <a:latin typeface="Tahoma"/>
                  <a:ea typeface="+mn-ea"/>
                  <a:cs typeface="+mn-cs"/>
                </a:endParaRPr>
              </a:p>
            </p:txBody>
          </p:sp>
        </p:grpSp>
        <p:graphicFrame>
          <p:nvGraphicFramePr>
            <p:cNvPr id="15" name="Diagram 14">
              <a:extLst>
                <a:ext uri="{FF2B5EF4-FFF2-40B4-BE49-F238E27FC236}">
                  <a16:creationId xmlns:a16="http://schemas.microsoft.com/office/drawing/2014/main" id="{5D08D1E7-83BA-4527-B2A9-FEA3A1780DD4}"/>
                </a:ext>
              </a:extLst>
            </p:cNvPr>
            <p:cNvGraphicFramePr/>
            <p:nvPr/>
          </p:nvGraphicFramePr>
          <p:xfrm>
            <a:off x="7933564" y="1393118"/>
            <a:ext cx="2313094" cy="21569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16" name="Group 15">
              <a:extLst>
                <a:ext uri="{FF2B5EF4-FFF2-40B4-BE49-F238E27FC236}">
                  <a16:creationId xmlns:a16="http://schemas.microsoft.com/office/drawing/2014/main" id="{C6B2182F-3C76-4705-A455-9046CE3A99E7}"/>
                </a:ext>
              </a:extLst>
            </p:cNvPr>
            <p:cNvGrpSpPr/>
            <p:nvPr/>
          </p:nvGrpSpPr>
          <p:grpSpPr>
            <a:xfrm>
              <a:off x="922371" y="2078422"/>
              <a:ext cx="1606914" cy="2486025"/>
              <a:chOff x="10124186" y="1125343"/>
              <a:chExt cx="1606914" cy="2486025"/>
            </a:xfrm>
          </p:grpSpPr>
          <p:sp>
            <p:nvSpPr>
              <p:cNvPr id="19" name="Rectangle: Rounded Corners 18">
                <a:extLst>
                  <a:ext uri="{FF2B5EF4-FFF2-40B4-BE49-F238E27FC236}">
                    <a16:creationId xmlns:a16="http://schemas.microsoft.com/office/drawing/2014/main" id="{214513E3-A500-459E-95C3-DD31301A6F87}"/>
                  </a:ext>
                </a:extLst>
              </p:cNvPr>
              <p:cNvSpPr/>
              <p:nvPr/>
            </p:nvSpPr>
            <p:spPr>
              <a:xfrm>
                <a:off x="10124186" y="1134640"/>
                <a:ext cx="1606914" cy="2476728"/>
              </a:xfrm>
              <a:prstGeom prst="roundRect">
                <a:avLst>
                  <a:gd name="adj" fmla="val 6016"/>
                </a:avLst>
              </a:prstGeom>
              <a:solidFill>
                <a:srgbClr val="F8F4F9"/>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CFC"/>
                  </a:solidFill>
                  <a:effectLst/>
                  <a:uLnTx/>
                  <a:uFillTx/>
                  <a:latin typeface="Tahoma"/>
                  <a:ea typeface="+mn-ea"/>
                  <a:cs typeface="+mn-cs"/>
                </a:endParaRPr>
              </a:p>
            </p:txBody>
          </p:sp>
          <p:graphicFrame>
            <p:nvGraphicFramePr>
              <p:cNvPr id="21" name="Diagram 20">
                <a:extLst>
                  <a:ext uri="{FF2B5EF4-FFF2-40B4-BE49-F238E27FC236}">
                    <a16:creationId xmlns:a16="http://schemas.microsoft.com/office/drawing/2014/main" id="{2BB9F2EC-565D-4803-B0BB-FD595C5D67AD}"/>
                  </a:ext>
                </a:extLst>
              </p:cNvPr>
              <p:cNvGraphicFramePr/>
              <p:nvPr/>
            </p:nvGraphicFramePr>
            <p:xfrm>
              <a:off x="10383775" y="1557343"/>
              <a:ext cx="1087737" cy="179789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2" name="AutoShape 2">
                <a:extLst>
                  <a:ext uri="{FF2B5EF4-FFF2-40B4-BE49-F238E27FC236}">
                    <a16:creationId xmlns:a16="http://schemas.microsoft.com/office/drawing/2014/main" id="{39C8EB04-18F1-43F7-9D16-05E1D9217274}"/>
                  </a:ext>
                </a:extLst>
              </p:cNvPr>
              <p:cNvSpPr txBox="1">
                <a:spLocks noChangeArrowheads="1"/>
              </p:cNvSpPr>
              <p:nvPr/>
            </p:nvSpPr>
            <p:spPr>
              <a:xfrm>
                <a:off x="10489646" y="1125343"/>
                <a:ext cx="779363"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14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grpSp>
      <p:sp>
        <p:nvSpPr>
          <p:cNvPr id="3" name="TextBox 2">
            <a:extLst>
              <a:ext uri="{FF2B5EF4-FFF2-40B4-BE49-F238E27FC236}">
                <a16:creationId xmlns:a16="http://schemas.microsoft.com/office/drawing/2014/main" id="{94B91E11-C497-22AB-D581-A2BFE1D04064}"/>
              </a:ext>
            </a:extLst>
          </p:cNvPr>
          <p:cNvSpPr txBox="1"/>
          <p:nvPr/>
        </p:nvSpPr>
        <p:spPr>
          <a:xfrm>
            <a:off x="6800545" y="4637870"/>
            <a:ext cx="3616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All Reports will be available to both LEA and SELPA Users</a:t>
            </a:r>
          </a:p>
        </p:txBody>
      </p:sp>
      <p:sp>
        <p:nvSpPr>
          <p:cNvPr id="5" name="Title 1">
            <a:extLst>
              <a:ext uri="{FF2B5EF4-FFF2-40B4-BE49-F238E27FC236}">
                <a16:creationId xmlns:a16="http://schemas.microsoft.com/office/drawing/2014/main" id="{B25AA17B-1025-F549-A057-D837CF26FFE2}"/>
              </a:ext>
            </a:extLst>
          </p:cNvPr>
          <p:cNvSpPr txBox="1">
            <a:spLocks noGrp="1"/>
          </p:cNvSpPr>
          <p:nvPr>
            <p:ph type="title"/>
          </p:nvPr>
        </p:nvSpPr>
        <p:spPr>
          <a:xfrm>
            <a:off x="425450" y="247650"/>
            <a:ext cx="11341100" cy="431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4 Reports</a:t>
            </a:r>
            <a:r>
              <a:rPr lang="en-US" sz="3200" spc="0" dirty="0">
                <a:solidFill>
                  <a:schemeClr val="tx1">
                    <a:lumMod val="75000"/>
                    <a:lumOff val="25000"/>
                  </a:schemeClr>
                </a:solidFill>
                <a:ea typeface="+mn-ea"/>
                <a:cs typeface="Arial" charset="0"/>
              </a:rPr>
              <a:t> </a:t>
            </a:r>
            <a:r>
              <a:rPr lang="en-US" sz="2000" dirty="0">
                <a:solidFill>
                  <a:schemeClr val="tx1">
                    <a:lumMod val="75000"/>
                    <a:lumOff val="25000"/>
                  </a:schemeClr>
                </a:solidFill>
                <a:ea typeface="+mn-ea"/>
                <a:cs typeface="Arial" charset="0"/>
              </a:rPr>
              <a:t>Students with disabilities</a:t>
            </a:r>
            <a:endParaRPr kumimoji="0" lang="en-US" sz="2000" i="0" u="none" strike="noStrike" kern="1200" cap="none" spc="0" normalizeH="0" baseline="0" noProof="0" dirty="0">
              <a:ln>
                <a:noFill/>
              </a:ln>
              <a:solidFill>
                <a:schemeClr val="tx1">
                  <a:lumMod val="75000"/>
                  <a:lumOff val="25000"/>
                </a:schemeClr>
              </a:solidFill>
              <a:effectLst/>
              <a:uLnTx/>
              <a:uFillTx/>
              <a:ea typeface="+mn-ea"/>
              <a:cs typeface="Arial" charset="0"/>
            </a:endParaRPr>
          </a:p>
        </p:txBody>
      </p:sp>
    </p:spTree>
    <p:extLst>
      <p:ext uri="{BB962C8B-B14F-4D97-AF65-F5344CB8AC3E}">
        <p14:creationId xmlns:p14="http://schemas.microsoft.com/office/powerpoint/2010/main" val="16208774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0F9E2-6E85-2E7E-B085-15E3DE185D65}"/>
              </a:ext>
            </a:extLst>
          </p:cNvPr>
          <p:cNvSpPr>
            <a:spLocks noGrp="1"/>
          </p:cNvSpPr>
          <p:nvPr>
            <p:ph type="title"/>
          </p:nvPr>
        </p:nvSpPr>
        <p:spPr>
          <a:xfrm>
            <a:off x="560209" y="518696"/>
            <a:ext cx="11340000" cy="432000"/>
          </a:xfrm>
        </p:spPr>
        <p:txBody>
          <a:bodyPr/>
          <a:lstStyle/>
          <a:p>
            <a:r>
              <a:rPr lang="en-US" dirty="0"/>
              <a:t>Postsecondary  Status Data Analysis</a:t>
            </a:r>
          </a:p>
        </p:txBody>
      </p:sp>
      <p:sp>
        <p:nvSpPr>
          <p:cNvPr id="7" name="Content Placeholder 6">
            <a:extLst>
              <a:ext uri="{FF2B5EF4-FFF2-40B4-BE49-F238E27FC236}">
                <a16:creationId xmlns:a16="http://schemas.microsoft.com/office/drawing/2014/main" id="{EACC253D-3FD4-63AB-5B05-6A22D1079B8B}"/>
              </a:ext>
            </a:extLst>
          </p:cNvPr>
          <p:cNvSpPr>
            <a:spLocks noGrp="1"/>
          </p:cNvSpPr>
          <p:nvPr>
            <p:ph idx="1"/>
          </p:nvPr>
        </p:nvSpPr>
        <p:spPr>
          <a:xfrm>
            <a:off x="560209" y="1275347"/>
            <a:ext cx="11340000" cy="833187"/>
          </a:xfrm>
        </p:spPr>
        <p:txBody>
          <a:bodyPr/>
          <a:lstStyle/>
          <a:p>
            <a:pPr marL="0" indent="0" algn="ctr">
              <a:buNone/>
            </a:pPr>
            <a:r>
              <a:rPr lang="en-US" dirty="0"/>
              <a:t>Supporting Report 17.4 will list SWD and their postsecondary outcomes. Detail data is often found in supporting reports, data coordinators should ensure that the proper report is reviewed early in the submission window so there is time to reconcile data</a:t>
            </a:r>
          </a:p>
        </p:txBody>
      </p:sp>
      <p:sp>
        <p:nvSpPr>
          <p:cNvPr id="3" name="Slide Number Placeholder 2">
            <a:extLst>
              <a:ext uri="{FF2B5EF4-FFF2-40B4-BE49-F238E27FC236}">
                <a16:creationId xmlns:a16="http://schemas.microsoft.com/office/drawing/2014/main" id="{FF9A2C90-4660-B83A-DC8F-6853CA07ACFF}"/>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pic>
        <p:nvPicPr>
          <p:cNvPr id="5" name="Picture 4" descr="Screen shot of the CALPADS User Manaual, report 17.4 postsecondary Survaay Outcome for SWDs - Student List">
            <a:extLst>
              <a:ext uri="{FF2B5EF4-FFF2-40B4-BE49-F238E27FC236}">
                <a16:creationId xmlns:a16="http://schemas.microsoft.com/office/drawing/2014/main" id="{8FF97B47-78CE-52CF-6040-584367C09E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2829" y="2325837"/>
            <a:ext cx="10214760" cy="3744854"/>
          </a:xfrm>
          <a:prstGeom prst="rect">
            <a:avLst/>
          </a:prstGeom>
        </p:spPr>
      </p:pic>
      <p:sp>
        <p:nvSpPr>
          <p:cNvPr id="2" name="Footer Placeholder 1">
            <a:extLst>
              <a:ext uri="{FF2B5EF4-FFF2-40B4-BE49-F238E27FC236}">
                <a16:creationId xmlns:a16="http://schemas.microsoft.com/office/drawing/2014/main" id="{ED1EB91A-E692-1F21-BD2D-816E9EFE5CE6}"/>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997387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sp>
        <p:nvSpPr>
          <p:cNvPr id="2" name="Title 1">
            <a:extLst>
              <a:ext uri="{FF2B5EF4-FFF2-40B4-BE49-F238E27FC236}">
                <a16:creationId xmlns:a16="http://schemas.microsoft.com/office/drawing/2014/main" id="{126FC9A7-7AA8-FCAE-3CE7-950445585237}"/>
              </a:ext>
            </a:extLst>
          </p:cNvPr>
          <p:cNvSpPr>
            <a:spLocks noGrp="1"/>
          </p:cNvSpPr>
          <p:nvPr>
            <p:ph type="title" idx="4294967295"/>
          </p:nvPr>
        </p:nvSpPr>
        <p:spPr>
          <a:xfrm>
            <a:off x="646200" y="520735"/>
            <a:ext cx="10515600" cy="1325563"/>
          </a:xfrm>
        </p:spPr>
        <p:txBody>
          <a:bodyPr/>
          <a:lstStyle/>
          <a:p>
            <a:r>
              <a:rPr lang="en-US" dirty="0"/>
              <a:t>Available EOY 4 Training</a:t>
            </a:r>
          </a:p>
        </p:txBody>
      </p:sp>
      <p:sp>
        <p:nvSpPr>
          <p:cNvPr id="6" name="TextBox 5">
            <a:extLst>
              <a:ext uri="{FF2B5EF4-FFF2-40B4-BE49-F238E27FC236}">
                <a16:creationId xmlns:a16="http://schemas.microsoft.com/office/drawing/2014/main" id="{38606790-3E25-135B-6C71-D344CF5F1265}"/>
              </a:ext>
            </a:extLst>
          </p:cNvPr>
          <p:cNvSpPr txBox="1"/>
          <p:nvPr/>
        </p:nvSpPr>
        <p:spPr>
          <a:xfrm>
            <a:off x="535928" y="1181964"/>
            <a:ext cx="7147776" cy="1754326"/>
          </a:xfrm>
          <a:prstGeom prst="rect">
            <a:avLst/>
          </a:prstGeom>
          <a:noFill/>
        </p:spPr>
        <p:txBody>
          <a:bodyPr wrap="square" rtlCol="0">
            <a:spAutoFit/>
          </a:bodyPr>
          <a:lstStyle/>
          <a:p>
            <a:r>
              <a:rPr lang="en-US" dirty="0"/>
              <a:t>CALPADS User Manual</a:t>
            </a:r>
          </a:p>
          <a:p>
            <a:pPr marL="285750" indent="-285750">
              <a:buFont typeface="Arial" panose="020B0604020202020204" pitchFamily="34" charset="0"/>
              <a:buChar char="•"/>
            </a:pPr>
            <a:r>
              <a:rPr lang="en-US" dirty="0">
                <a:hlinkClick r:id="rId3"/>
              </a:rPr>
              <a:t>Students with Disabilities Status (SWDS)</a:t>
            </a:r>
            <a:endParaRPr lang="en-US" dirty="0"/>
          </a:p>
          <a:p>
            <a:pPr marL="285750" indent="-285750">
              <a:buFont typeface="Arial" panose="020B0604020202020204" pitchFamily="34" charset="0"/>
              <a:buChar char="•"/>
            </a:pPr>
            <a:r>
              <a:rPr lang="en-US" dirty="0">
                <a:hlinkClick r:id="rId4"/>
              </a:rPr>
              <a:t>Special Education Plan (PLAN)</a:t>
            </a:r>
            <a:endParaRPr lang="en-US" dirty="0"/>
          </a:p>
          <a:p>
            <a:pPr marL="285750" indent="-285750">
              <a:buFont typeface="Arial" panose="020B0604020202020204" pitchFamily="34" charset="0"/>
              <a:buChar char="•"/>
            </a:pPr>
            <a:r>
              <a:rPr lang="en-US" dirty="0">
                <a:hlinkClick r:id="rId5"/>
              </a:rPr>
              <a:t>Special Education Meetings (MEET)</a:t>
            </a:r>
            <a:endParaRPr lang="en-US" dirty="0"/>
          </a:p>
          <a:p>
            <a:pPr marL="285750" indent="-285750">
              <a:buFont typeface="Arial" panose="020B0604020202020204" pitchFamily="34" charset="0"/>
              <a:buChar char="•"/>
            </a:pPr>
            <a:r>
              <a:rPr lang="en-US" dirty="0">
                <a:hlinkClick r:id="rId6"/>
              </a:rPr>
              <a:t>Special Education Services (SERV)</a:t>
            </a:r>
            <a:r>
              <a:rPr lang="en-US" dirty="0"/>
              <a:t> </a:t>
            </a:r>
          </a:p>
          <a:p>
            <a:pPr marL="285750" indent="-285750">
              <a:buFont typeface="Arial" panose="020B0604020202020204" pitchFamily="34" charset="0"/>
              <a:buChar char="•"/>
            </a:pPr>
            <a:r>
              <a:rPr lang="en-US" dirty="0">
                <a:hlinkClick r:id="rId7"/>
              </a:rPr>
              <a:t>Postsecondary Status</a:t>
            </a:r>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535928" y="4856607"/>
            <a:ext cx="6209621" cy="1477328"/>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dirty="0">
                <a:hlinkClick r:id="rId8"/>
              </a:rPr>
              <a:t>CALPADS Special Education Roadshow 2024</a:t>
            </a:r>
            <a:endParaRPr lang="en-US" dirty="0"/>
          </a:p>
          <a:p>
            <a:pPr marL="285750" indent="-285750">
              <a:buFont typeface="Arial" panose="020B0604020202020204" pitchFamily="34" charset="0"/>
              <a:buChar char="•"/>
            </a:pPr>
            <a:r>
              <a:rPr lang="en-US" dirty="0">
                <a:hlinkClick r:id="rId9"/>
              </a:rPr>
              <a:t>Creating and Maintaining Statewide Student Identifiers for Students with Disabilities in CALPADS</a:t>
            </a:r>
            <a:endParaRPr lang="en-US" dirty="0"/>
          </a:p>
          <a:p>
            <a:endParaRPr lang="en-US" dirty="0"/>
          </a:p>
        </p:txBody>
      </p:sp>
      <p:pic>
        <p:nvPicPr>
          <p:cNvPr id="3076" name="Picture 4" descr="Go | Monopoly Wiki | Fandom">
            <a:extLst>
              <a:ext uri="{FF2B5EF4-FFF2-40B4-BE49-F238E27FC236}">
                <a16:creationId xmlns:a16="http://schemas.microsoft.com/office/drawing/2014/main" id="{D047DB73-BE01-3B90-6D2B-7764168A32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670049">
            <a:off x="7324044" y="1431693"/>
            <a:ext cx="3528240" cy="3422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BBC47F-58AD-5B55-BBD5-932AEB32F5C4}"/>
              </a:ext>
            </a:extLst>
          </p:cNvPr>
          <p:cNvSpPr txBox="1"/>
          <p:nvPr/>
        </p:nvSpPr>
        <p:spPr>
          <a:xfrm>
            <a:off x="535928" y="2975497"/>
            <a:ext cx="6489341" cy="2031325"/>
          </a:xfrm>
          <a:prstGeom prst="rect">
            <a:avLst/>
          </a:prstGeom>
          <a:noFill/>
        </p:spPr>
        <p:txBody>
          <a:bodyPr wrap="square" rtlCol="0">
            <a:spAutoFit/>
          </a:bodyPr>
          <a:lstStyle/>
          <a:p>
            <a:r>
              <a:rPr lang="en-US" dirty="0"/>
              <a:t>CDE Guidance</a:t>
            </a:r>
          </a:p>
          <a:p>
            <a:pPr marL="285750" indent="-285750">
              <a:buFont typeface="Arial" panose="020B0604020202020204" pitchFamily="34" charset="0"/>
              <a:buChar char="•"/>
            </a:pPr>
            <a:r>
              <a:rPr lang="en-US" dirty="0">
                <a:hlinkClick r:id="rId11"/>
              </a:rPr>
              <a:t>Reporting Data for Students with Disabilities </a:t>
            </a:r>
            <a:endParaRPr lang="en-US" dirty="0"/>
          </a:p>
          <a:p>
            <a:pPr marL="285750" indent="-285750">
              <a:buFont typeface="Arial" panose="020B0604020202020204" pitchFamily="34" charset="0"/>
              <a:buChar char="•"/>
            </a:pPr>
            <a:r>
              <a:rPr lang="en-US" dirty="0">
                <a:hlinkClick r:id="rId12"/>
              </a:rPr>
              <a:t>Special Education File Submission Scenarios</a:t>
            </a:r>
            <a:endParaRPr lang="en-US" dirty="0"/>
          </a:p>
          <a:p>
            <a:pPr marL="285750" indent="-285750">
              <a:buFont typeface="Arial" panose="020B0604020202020204" pitchFamily="34" charset="0"/>
              <a:buChar char="•"/>
            </a:pPr>
            <a:r>
              <a:rPr lang="en-US" dirty="0">
                <a:latin typeface="Arial"/>
                <a:cs typeface="Arial"/>
                <a:hlinkClick r:id="rId13"/>
              </a:rPr>
              <a:t>Special Education Data FAQs</a:t>
            </a:r>
            <a:endParaRPr lang="en-US" dirty="0">
              <a:latin typeface="Arial"/>
              <a:cs typeface="Arial"/>
            </a:endParaRPr>
          </a:p>
          <a:p>
            <a:pPr marL="285750" indent="-285750">
              <a:buFont typeface="Arial" panose="020B0604020202020204" pitchFamily="34" charset="0"/>
              <a:buChar char="•"/>
            </a:pPr>
            <a:r>
              <a:rPr lang="en-US" dirty="0">
                <a:hlinkClick r:id="rId14"/>
              </a:rPr>
              <a:t>Appropriate SWDS Status and </a:t>
            </a:r>
            <a:r>
              <a:rPr lang="en-US" dirty="0" err="1">
                <a:hlinkClick r:id="rId14"/>
              </a:rPr>
              <a:t>NonPart</a:t>
            </a:r>
            <a:r>
              <a:rPr lang="en-US" dirty="0">
                <a:hlinkClick r:id="rId14"/>
              </a:rPr>
              <a:t> Reason for Student Exit Categories and Completion Statuses.xlsx</a:t>
            </a:r>
            <a:endParaRPr lang="en-US" dirty="0"/>
          </a:p>
          <a:p>
            <a:pPr marL="285750" indent="-285750">
              <a:buFont typeface="Arial" panose="020B0604020202020204" pitchFamily="34" charset="0"/>
              <a:buChar char="•"/>
            </a:pPr>
            <a:endParaRPr lang="en-US" dirty="0">
              <a:latin typeface="Arial"/>
              <a:cs typeface="Arial"/>
            </a:endParaRPr>
          </a:p>
        </p:txBody>
      </p:sp>
      <p:sp>
        <p:nvSpPr>
          <p:cNvPr id="10" name="Footer Placeholder 9">
            <a:extLst>
              <a:ext uri="{FF2B5EF4-FFF2-40B4-BE49-F238E27FC236}">
                <a16:creationId xmlns:a16="http://schemas.microsoft.com/office/drawing/2014/main" id="{595613B6-6DF2-F0E8-A3FF-B5AFEC026A8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79143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a:gsLst>
              <a:gs pos="43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Additional CALPADS Activity</a:t>
            </a: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91287"/>
            <a:ext cx="6299682" cy="2387600"/>
          </a:xfrm>
        </p:spPr>
        <p:txBody>
          <a:bodyPr/>
          <a:lstStyle/>
          <a:p>
            <a:r>
              <a:rPr lang="en-US" dirty="0"/>
              <a:t>Reminders</a:t>
            </a:r>
          </a:p>
        </p:txBody>
      </p:sp>
      <p:sp>
        <p:nvSpPr>
          <p:cNvPr id="6" name="Slide Number Placeholder 5">
            <a:extLst>
              <a:ext uri="{FF2B5EF4-FFF2-40B4-BE49-F238E27FC236}">
                <a16:creationId xmlns:a16="http://schemas.microsoft.com/office/drawing/2014/main" id="{FB1758DE-8FD2-440A-B991-2B4970BF1E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8ED92A20-1241-49AA-1CCD-B572F417D24E}"/>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772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Gif image of a woman pondering something">
            <a:extLst>
              <a:ext uri="{FF2B5EF4-FFF2-40B4-BE49-F238E27FC236}">
                <a16:creationId xmlns:a16="http://schemas.microsoft.com/office/drawing/2014/main" id="{6AF49FE6-138E-4044-B839-8E6CA37220B1}"/>
              </a:ext>
            </a:extLst>
          </p:cNvPr>
          <p:cNvSpPr/>
          <p:nvPr/>
        </p:nvSpPr>
        <p:spPr>
          <a:xfrm>
            <a:off x="765849" y="1700212"/>
            <a:ext cx="3436263" cy="3502773"/>
          </a:xfrm>
          <a:prstGeom prst="roundRect">
            <a:avLst>
              <a:gd name="adj" fmla="val 5278"/>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5" name="Footer Placeholder 4">
            <a:extLst>
              <a:ext uri="{FF2B5EF4-FFF2-40B4-BE49-F238E27FC236}">
                <a16:creationId xmlns:a16="http://schemas.microsoft.com/office/drawing/2014/main" id="{FA1B9365-933C-44A5-9E7F-4D8A007E799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0" name="Slide Number Placeholder 9">
            <a:extLst>
              <a:ext uri="{FF2B5EF4-FFF2-40B4-BE49-F238E27FC236}">
                <a16:creationId xmlns:a16="http://schemas.microsoft.com/office/drawing/2014/main" id="{0BBBD4B6-8142-4801-968B-410F23EE100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449987-D549-4136-9617-497F91F4508D}"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838200" y="414167"/>
            <a:ext cx="7181850" cy="525462"/>
          </a:xfrm>
        </p:spPr>
        <p:txBody>
          <a:bodyPr>
            <a:noAutofit/>
          </a:bodyPr>
          <a:lstStyle/>
          <a:p>
            <a:r>
              <a:rPr lang="en-US" sz="3600" dirty="0"/>
              <a:t>CALPADS Work Continues</a:t>
            </a:r>
            <a:br>
              <a:rPr lang="en-US" sz="3600" dirty="0"/>
            </a:br>
            <a:br>
              <a:rPr lang="en-US" sz="3600" dirty="0"/>
            </a:br>
            <a:endParaRPr lang="en-US" sz="3600" dirty="0"/>
          </a:p>
        </p:txBody>
      </p:sp>
      <p:sp>
        <p:nvSpPr>
          <p:cNvPr id="9" name="Title 1">
            <a:extLst>
              <a:ext uri="{FF2B5EF4-FFF2-40B4-BE49-F238E27FC236}">
                <a16:creationId xmlns:a16="http://schemas.microsoft.com/office/drawing/2014/main" id="{13F549DF-225B-49E2-A86C-EA2DD8B01FDE}"/>
              </a:ext>
            </a:extLst>
          </p:cNvPr>
          <p:cNvSpPr txBox="1">
            <a:spLocks/>
          </p:cNvSpPr>
          <p:nvPr/>
        </p:nvSpPr>
        <p:spPr>
          <a:xfrm>
            <a:off x="1158417" y="1845237"/>
            <a:ext cx="2651125" cy="66913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Vacation?</a:t>
            </a:r>
          </a:p>
        </p:txBody>
      </p:sp>
      <p:sp>
        <p:nvSpPr>
          <p:cNvPr id="12" name="TextBox 11">
            <a:extLst>
              <a:ext uri="{FF2B5EF4-FFF2-40B4-BE49-F238E27FC236}">
                <a16:creationId xmlns:a16="http://schemas.microsoft.com/office/drawing/2014/main" id="{4E35363B-0466-4E5A-8879-57B7A0906C58}"/>
              </a:ext>
            </a:extLst>
          </p:cNvPr>
          <p:cNvSpPr txBox="1"/>
          <p:nvPr/>
        </p:nvSpPr>
        <p:spPr>
          <a:xfrm>
            <a:off x="4703917" y="1589550"/>
            <a:ext cx="6975366" cy="3724096"/>
          </a:xfrm>
          <a:prstGeom prst="rect">
            <a:avLst/>
          </a:prstGeom>
          <a:solidFill>
            <a:srgbClr val="F7F8FD"/>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i="0" u="none" strike="noStrike" kern="1200" cap="none" spc="0" normalizeH="0" baseline="0" noProof="0" dirty="0">
              <a:ln>
                <a:noFill/>
              </a:ln>
              <a:solidFill>
                <a:prstClr val="black"/>
              </a:solidFill>
              <a:effectLst/>
              <a:uLnTx/>
              <a:uFillTx/>
              <a:latin typeface="Tahoma"/>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Regularly update student data in SIS and in CALPADS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Monitor SPED students’ meetings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Tahoma"/>
              </a:rPr>
              <a:t>Coordinate with business office on CARS certification</a:t>
            </a:r>
            <a:endParaRPr kumimoji="0" lang="en-US" sz="2000" i="0" u="none" strike="noStrike" kern="1200" cap="none" spc="0" normalizeH="0" baseline="0" noProof="0" dirty="0">
              <a:ln>
                <a:noFill/>
              </a:ln>
              <a:solidFill>
                <a:prstClr val="black"/>
              </a:solidFill>
              <a:effectLst/>
              <a:uLnTx/>
              <a:uFillTx/>
              <a:latin typeface="Tahoma"/>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Prepare and Test students for: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Tahoma"/>
              </a:rPr>
              <a:t>Summative ELPAC</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Tahoma"/>
              </a:rPr>
              <a:t>CAASPP</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Tahoma"/>
              </a:rPr>
              <a:t>CAST</a:t>
            </a:r>
            <a:endParaRPr kumimoji="0" lang="en-US" sz="2000" i="0" u="none" strike="noStrike" kern="1200" cap="none" spc="0" normalizeH="0" baseline="0" noProof="0" dirty="0">
              <a:ln>
                <a:noFill/>
              </a:ln>
              <a:solidFill>
                <a:prstClr val="black"/>
              </a:solidFill>
              <a:effectLst/>
              <a:uLnTx/>
              <a:uFillTx/>
              <a:latin typeface="Tahoma"/>
            </a:endParaRPr>
          </a:p>
          <a:p>
            <a:pPr marL="457200" indent="-457200">
              <a:buFont typeface="+mj-lt"/>
              <a:buAutoNum type="arabicPeriod"/>
              <a:defRPr/>
            </a:pPr>
            <a:r>
              <a:rPr lang="en-US" sz="2000" dirty="0">
                <a:solidFill>
                  <a:prstClr val="black"/>
                </a:solidFill>
                <a:latin typeface="Tahoma"/>
              </a:rPr>
              <a:t>Stay current with training and Flash communications</a:t>
            </a:r>
          </a:p>
          <a:p>
            <a:pPr marL="457200" indent="-457200">
              <a:buFont typeface="+mj-lt"/>
              <a:buAutoNum type="arabicPeriod"/>
              <a:defRPr/>
            </a:pPr>
            <a:r>
              <a:rPr lang="en-US" sz="2000" dirty="0">
                <a:solidFill>
                  <a:prstClr val="black"/>
                </a:solidFill>
                <a:latin typeface="Tahoma"/>
              </a:rPr>
              <a:t>Attend CALPADS Q&amp;A</a:t>
            </a:r>
          </a:p>
          <a:p>
            <a:pPr marL="457200" indent="-457200">
              <a:buFont typeface="+mj-lt"/>
              <a:buAutoNum type="arabicPeriod"/>
              <a:defRPr/>
            </a:pPr>
            <a:r>
              <a:rPr lang="en-US" sz="2000" dirty="0">
                <a:solidFill>
                  <a:prstClr val="black"/>
                </a:solidFill>
                <a:latin typeface="Tahoma"/>
              </a:rPr>
              <a:t>Attend SPED Office Hours</a:t>
            </a:r>
            <a:endParaRPr kumimoji="0" lang="en-US" sz="2000" i="0" u="none" strike="noStrike" kern="1200" cap="none" spc="0" normalizeH="0" baseline="0" noProof="0" dirty="0">
              <a:ln>
                <a:noFill/>
              </a:ln>
              <a:solidFill>
                <a:prstClr val="black"/>
              </a:solidFill>
              <a:effectLst/>
              <a:uLnTx/>
              <a:uFillTx/>
              <a:latin typeface="Tahoma"/>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1026" name="Picture 2" descr="Meme Reaction GIF">
            <a:extLst>
              <a:ext uri="{FF2B5EF4-FFF2-40B4-BE49-F238E27FC236}">
                <a16:creationId xmlns:a16="http://schemas.microsoft.com/office/drawing/2014/main" id="{D266A34A-629D-4142-8441-12D61D48D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210" y="2514368"/>
            <a:ext cx="2097538" cy="247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7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07EB-D8F9-46F8-8146-7BAE5BD1902B}"/>
              </a:ext>
            </a:extLst>
          </p:cNvPr>
          <p:cNvSpPr>
            <a:spLocks noGrp="1"/>
          </p:cNvSpPr>
          <p:nvPr>
            <p:ph type="title"/>
          </p:nvPr>
        </p:nvSpPr>
        <p:spPr>
          <a:xfrm>
            <a:off x="426000" y="253800"/>
            <a:ext cx="11340000" cy="432000"/>
          </a:xfrm>
        </p:spPr>
        <p:txBody>
          <a:bodyPr/>
          <a:lstStyle/>
          <a:p>
            <a:r>
              <a:rPr lang="en-US" dirty="0"/>
              <a:t>EOY Data Collections</a:t>
            </a:r>
          </a:p>
        </p:txBody>
      </p:sp>
      <p:sp>
        <p:nvSpPr>
          <p:cNvPr id="3" name="Slide Number Placeholder 2">
            <a:extLst>
              <a:ext uri="{FF2B5EF4-FFF2-40B4-BE49-F238E27FC236}">
                <a16:creationId xmlns:a16="http://schemas.microsoft.com/office/drawing/2014/main" id="{2FBC0C93-9CBD-4E52-AF93-0F3907BE416E}"/>
              </a:ext>
            </a:extLst>
          </p:cNvPr>
          <p:cNvSpPr>
            <a:spLocks noGrp="1"/>
          </p:cNvSpPr>
          <p:nvPr>
            <p:ph type="sldNum" sz="quarter" idx="11"/>
          </p:nvPr>
        </p:nvSpPr>
        <p:spPr/>
        <p:txBody>
          <a:bodyPr/>
          <a:lstStyle/>
          <a:p>
            <a:fld id="{4B73C415-D670-4716-A5EC-CC4D52CA2BAC}" type="slidenum">
              <a:rPr lang="en-US" noProof="0" smtClean="0"/>
              <a:pPr/>
              <a:t>5</a:t>
            </a:fld>
            <a:endParaRPr lang="en-US" noProof="0" dirty="0"/>
          </a:p>
        </p:txBody>
      </p:sp>
      <p:graphicFrame>
        <p:nvGraphicFramePr>
          <p:cNvPr id="4" name="Content Placeholder 7">
            <a:extLst>
              <a:ext uri="{FF2B5EF4-FFF2-40B4-BE49-F238E27FC236}">
                <a16:creationId xmlns:a16="http://schemas.microsoft.com/office/drawing/2014/main" id="{B03C0121-CA8B-B92B-078F-62A2F6FFD436}"/>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073239296"/>
              </p:ext>
            </p:extLst>
          </p:nvPr>
        </p:nvGraphicFramePr>
        <p:xfrm>
          <a:off x="598487" y="972881"/>
          <a:ext cx="1099502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A7BB181A-D71F-63CE-BD99-0FDC5D0FF21F}"/>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92077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733475" y="538177"/>
            <a:ext cx="5052728" cy="432000"/>
          </a:xfrm>
        </p:spPr>
        <p:txBody>
          <a:bodyPr>
            <a:normAutofit fontScale="90000"/>
          </a:bodyPr>
          <a:lstStyle/>
          <a:p>
            <a:r>
              <a:rPr lang="en-US" dirty="0"/>
              <a:t>CALPADS to TOMS</a:t>
            </a:r>
          </a:p>
        </p:txBody>
      </p:sp>
      <p:sp>
        <p:nvSpPr>
          <p:cNvPr id="27" name="Footer Placeholder 26">
            <a:extLst>
              <a:ext uri="{FF2B5EF4-FFF2-40B4-BE49-F238E27FC236}">
                <a16:creationId xmlns:a16="http://schemas.microsoft.com/office/drawing/2014/main" id="{C4615D4C-A4FC-40AE-8679-299FF29BA3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A1232A31-BF63-4316-B326-0F597FA5496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10" name="Content Placeholder 5">
            <a:extLst>
              <a:ext uri="{FF2B5EF4-FFF2-40B4-BE49-F238E27FC236}">
                <a16:creationId xmlns:a16="http://schemas.microsoft.com/office/drawing/2014/main" id="{037EBBD4-B729-4101-B506-C3BE21819CE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33680367"/>
              </p:ext>
            </p:extLst>
          </p:nvPr>
        </p:nvGraphicFramePr>
        <p:xfrm>
          <a:off x="6373158" y="160975"/>
          <a:ext cx="5052729" cy="4014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Table 10">
            <a:extLst>
              <a:ext uri="{FF2B5EF4-FFF2-40B4-BE49-F238E27FC236}">
                <a16:creationId xmlns:a16="http://schemas.microsoft.com/office/drawing/2014/main" id="{54816520-936B-447E-9E7E-7C7515F04A39}"/>
              </a:ext>
            </a:extLst>
          </p:cNvPr>
          <p:cNvGraphicFramePr>
            <a:graphicFrameLocks noGrp="1"/>
          </p:cNvGraphicFramePr>
          <p:nvPr>
            <p:extLst>
              <p:ext uri="{D42A27DB-BD31-4B8C-83A1-F6EECF244321}">
                <p14:modId xmlns:p14="http://schemas.microsoft.com/office/powerpoint/2010/main" val="4075569087"/>
              </p:ext>
            </p:extLst>
          </p:nvPr>
        </p:nvGraphicFramePr>
        <p:xfrm>
          <a:off x="6634116" y="4352869"/>
          <a:ext cx="4824412" cy="1784066"/>
        </p:xfrm>
        <a:graphic>
          <a:graphicData uri="http://schemas.openxmlformats.org/drawingml/2006/table">
            <a:tbl>
              <a:tblPr firstRow="1" bandRow="1">
                <a:tableStyleId>{21E4AEA4-8DFA-4A89-87EB-49C32662AFE0}</a:tableStyleId>
              </a:tblPr>
              <a:tblGrid>
                <a:gridCol w="2291316">
                  <a:extLst>
                    <a:ext uri="{9D8B030D-6E8A-4147-A177-3AD203B41FA5}">
                      <a16:colId xmlns:a16="http://schemas.microsoft.com/office/drawing/2014/main" val="20000"/>
                    </a:ext>
                  </a:extLst>
                </a:gridCol>
                <a:gridCol w="2533096">
                  <a:extLst>
                    <a:ext uri="{9D8B030D-6E8A-4147-A177-3AD203B41FA5}">
                      <a16:colId xmlns:a16="http://schemas.microsoft.com/office/drawing/2014/main" val="20001"/>
                    </a:ext>
                  </a:extLst>
                </a:gridCol>
              </a:tblGrid>
              <a:tr h="412466">
                <a:tc>
                  <a:txBody>
                    <a:bodyPr/>
                    <a:lstStyle/>
                    <a:p>
                      <a:r>
                        <a:rPr lang="en-US" sz="1200" dirty="0"/>
                        <a:t>Updates </a:t>
                      </a:r>
                      <a:r>
                        <a:rPr lang="en-US" sz="1200" baseline="0" dirty="0"/>
                        <a:t>in CALPADS on . . . </a:t>
                      </a:r>
                      <a:endParaRPr lang="en-US" sz="1200" dirty="0"/>
                    </a:p>
                  </a:txBody>
                  <a:tcPr/>
                </a:tc>
                <a:tc>
                  <a:txBody>
                    <a:bodyPr/>
                    <a:lstStyle/>
                    <a:p>
                      <a:r>
                        <a:rPr lang="en-US" sz="1200" dirty="0"/>
                        <a:t>TOMS</a:t>
                      </a:r>
                      <a:r>
                        <a:rPr lang="en-US" sz="1200" baseline="0" dirty="0"/>
                        <a:t> updated . . . </a:t>
                      </a:r>
                      <a:endParaRPr lang="en-US" sz="1200" dirty="0"/>
                    </a:p>
                  </a:txBody>
                  <a:tcPr/>
                </a:tc>
                <a:extLst>
                  <a:ext uri="{0D108BD9-81ED-4DB2-BD59-A6C34878D82A}">
                    <a16:rowId xmlns:a16="http://schemas.microsoft.com/office/drawing/2014/main" val="10000"/>
                  </a:ext>
                </a:extLst>
              </a:tr>
              <a:tr h="247479">
                <a:tc>
                  <a:txBody>
                    <a:bodyPr/>
                    <a:lstStyle/>
                    <a:p>
                      <a:r>
                        <a:rPr lang="en-US" sz="1200" dirty="0"/>
                        <a:t>Thursday</a:t>
                      </a:r>
                    </a:p>
                  </a:txBody>
                  <a:tcPr/>
                </a:tc>
                <a:tc>
                  <a:txBody>
                    <a:bodyPr/>
                    <a:lstStyle/>
                    <a:p>
                      <a:r>
                        <a:rPr lang="en-US" sz="1200" dirty="0"/>
                        <a:t>Monday </a:t>
                      </a:r>
                    </a:p>
                  </a:txBody>
                  <a:tcPr/>
                </a:tc>
                <a:extLst>
                  <a:ext uri="{0D108BD9-81ED-4DB2-BD59-A6C34878D82A}">
                    <a16:rowId xmlns:a16="http://schemas.microsoft.com/office/drawing/2014/main" val="10001"/>
                  </a:ext>
                </a:extLst>
              </a:tr>
              <a:tr h="247479">
                <a:tc>
                  <a:txBody>
                    <a:bodyPr/>
                    <a:lstStyle/>
                    <a:p>
                      <a:r>
                        <a:rPr lang="en-US" sz="1200" dirty="0"/>
                        <a:t>Friday</a:t>
                      </a:r>
                    </a:p>
                  </a:txBody>
                  <a:tcPr/>
                </a:tc>
                <a:tc>
                  <a:txBody>
                    <a:bodyPr/>
                    <a:lstStyle/>
                    <a:p>
                      <a:r>
                        <a:rPr lang="en-US" sz="1200" dirty="0"/>
                        <a:t>Tuesday</a:t>
                      </a:r>
                    </a:p>
                  </a:txBody>
                  <a:tcPr/>
                </a:tc>
                <a:extLst>
                  <a:ext uri="{0D108BD9-81ED-4DB2-BD59-A6C34878D82A}">
                    <a16:rowId xmlns:a16="http://schemas.microsoft.com/office/drawing/2014/main" val="10002"/>
                  </a:ext>
                </a:extLst>
              </a:tr>
              <a:tr h="247479">
                <a:tc>
                  <a:txBody>
                    <a:bodyPr/>
                    <a:lstStyle/>
                    <a:p>
                      <a:r>
                        <a:rPr lang="en-US" sz="1200" dirty="0"/>
                        <a:t>Monday</a:t>
                      </a:r>
                    </a:p>
                  </a:txBody>
                  <a:tcPr/>
                </a:tc>
                <a:tc>
                  <a:txBody>
                    <a:bodyPr/>
                    <a:lstStyle/>
                    <a:p>
                      <a:r>
                        <a:rPr lang="en-US" sz="1200" dirty="0"/>
                        <a:t>Wednesday</a:t>
                      </a:r>
                    </a:p>
                  </a:txBody>
                  <a:tcPr/>
                </a:tc>
                <a:extLst>
                  <a:ext uri="{0D108BD9-81ED-4DB2-BD59-A6C34878D82A}">
                    <a16:rowId xmlns:a16="http://schemas.microsoft.com/office/drawing/2014/main" val="10003"/>
                  </a:ext>
                </a:extLst>
              </a:tr>
              <a:tr h="247479">
                <a:tc>
                  <a:txBody>
                    <a:bodyPr/>
                    <a:lstStyle/>
                    <a:p>
                      <a:r>
                        <a:rPr lang="en-US" sz="1200" dirty="0"/>
                        <a:t>Tuesday</a:t>
                      </a:r>
                    </a:p>
                  </a:txBody>
                  <a:tcPr/>
                </a:tc>
                <a:tc>
                  <a:txBody>
                    <a:bodyPr/>
                    <a:lstStyle/>
                    <a:p>
                      <a:r>
                        <a:rPr lang="en-US" sz="1200" dirty="0"/>
                        <a:t>Thursday</a:t>
                      </a:r>
                    </a:p>
                  </a:txBody>
                  <a:tcPr/>
                </a:tc>
                <a:extLst>
                  <a:ext uri="{0D108BD9-81ED-4DB2-BD59-A6C34878D82A}">
                    <a16:rowId xmlns:a16="http://schemas.microsoft.com/office/drawing/2014/main" val="10004"/>
                  </a:ext>
                </a:extLst>
              </a:tr>
              <a:tr h="247479">
                <a:tc>
                  <a:txBody>
                    <a:bodyPr/>
                    <a:lstStyle/>
                    <a:p>
                      <a:r>
                        <a:rPr lang="en-US" sz="1200" dirty="0"/>
                        <a:t>Wednesday</a:t>
                      </a:r>
                    </a:p>
                  </a:txBody>
                  <a:tcPr/>
                </a:tc>
                <a:tc>
                  <a:txBody>
                    <a:bodyPr/>
                    <a:lstStyle/>
                    <a:p>
                      <a:r>
                        <a:rPr lang="en-US" sz="1200" dirty="0"/>
                        <a:t>Friday</a:t>
                      </a:r>
                    </a:p>
                  </a:txBody>
                  <a:tcPr/>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3826CC31-24DE-4708-8E9B-81EDE92929E0}"/>
              </a:ext>
            </a:extLst>
          </p:cNvPr>
          <p:cNvSpPr/>
          <p:nvPr/>
        </p:nvSpPr>
        <p:spPr>
          <a:xfrm>
            <a:off x="603776" y="1512855"/>
            <a:ext cx="4954110" cy="40934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CALPADS sends the most current open primary and short-term enrollments (Enrollment Status = 10 or 30) for grades K-12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If a student is concurrently enrolled, CALPADS sends the enrollment with the most recent start 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Therefore, concurrent enrollments (CCEs) do not need to be resolved for a student to test unless the latter LEA enrolled the student in error</a:t>
            </a:r>
          </a:p>
        </p:txBody>
      </p:sp>
    </p:spTree>
    <p:extLst>
      <p:ext uri="{BB962C8B-B14F-4D97-AF65-F5344CB8AC3E}">
        <p14:creationId xmlns:p14="http://schemas.microsoft.com/office/powerpoint/2010/main" val="3306983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9A20BE-8844-74A5-A908-C56DB6DDEA5B}"/>
              </a:ext>
            </a:extLst>
          </p:cNvPr>
          <p:cNvSpPr>
            <a:spLocks noGrp="1"/>
          </p:cNvSpPr>
          <p:nvPr>
            <p:ph type="title"/>
          </p:nvPr>
        </p:nvSpPr>
        <p:spPr/>
        <p:txBody>
          <a:bodyPr>
            <a:normAutofit fontScale="90000"/>
          </a:bodyPr>
          <a:lstStyle/>
          <a:p>
            <a:r>
              <a:rPr lang="en-US" dirty="0"/>
              <a:t>Data Discrepancies Dashboard</a:t>
            </a:r>
          </a:p>
        </p:txBody>
      </p:sp>
      <p:sp>
        <p:nvSpPr>
          <p:cNvPr id="2" name="Footer Placeholder 1">
            <a:extLst>
              <a:ext uri="{FF2B5EF4-FFF2-40B4-BE49-F238E27FC236}">
                <a16:creationId xmlns:a16="http://schemas.microsoft.com/office/drawing/2014/main" id="{67400B1C-DD21-3E73-08E6-8E0B6BEB63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6E48F47-9CE6-1C17-5651-8CDBD52F4ED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CDAF4469-C8AC-2CE9-3712-44F0305D294D}"/>
              </a:ext>
            </a:extLst>
          </p:cNvPr>
          <p:cNvSpPr>
            <a:spLocks noGrp="1"/>
          </p:cNvSpPr>
          <p:nvPr>
            <p:ph type="body" sz="quarter" idx="4294967295"/>
          </p:nvPr>
        </p:nvSpPr>
        <p:spPr>
          <a:xfrm>
            <a:off x="852488" y="982143"/>
            <a:ext cx="11339512" cy="673100"/>
          </a:xfrm>
        </p:spPr>
        <p:txBody>
          <a:bodyPr>
            <a:normAutofit fontScale="92500"/>
          </a:bodyPr>
          <a:lstStyle/>
          <a:p>
            <a:r>
              <a:rPr lang="en-US" dirty="0"/>
              <a:t>LEAs should take advantage of the CALPADS Data Discrepancies Dashboard to anticipate and correct potential CDDs without waiting for a new snapshot revision. DD refresh is quicker than the snapshot revision refresh. </a:t>
            </a:r>
          </a:p>
        </p:txBody>
      </p:sp>
      <p:pic>
        <p:nvPicPr>
          <p:cNvPr id="5" name="Picture 4" descr="Screen shot of the CALPADS Data Discrepancies Screen">
            <a:extLst>
              <a:ext uri="{FF2B5EF4-FFF2-40B4-BE49-F238E27FC236}">
                <a16:creationId xmlns:a16="http://schemas.microsoft.com/office/drawing/2014/main" id="{B4E8FA96-2A68-05C6-718D-33B16FC563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3141" y="1719412"/>
            <a:ext cx="7734896" cy="3891280"/>
          </a:xfrm>
          <a:prstGeom prst="rect">
            <a:avLst/>
          </a:prstGeom>
          <a:effectLst>
            <a:outerShdw blurRad="63500" algn="ctr" rotWithShape="0">
              <a:prstClr val="black">
                <a:alpha val="40000"/>
              </a:prstClr>
            </a:outerShdw>
          </a:effectLst>
        </p:spPr>
      </p:pic>
      <p:sp>
        <p:nvSpPr>
          <p:cNvPr id="9" name="TextBox 8">
            <a:extLst>
              <a:ext uri="{FF2B5EF4-FFF2-40B4-BE49-F238E27FC236}">
                <a16:creationId xmlns:a16="http://schemas.microsoft.com/office/drawing/2014/main" id="{C0B6DA90-8FC0-CE28-AFD7-939836B010CD}"/>
              </a:ext>
            </a:extLst>
          </p:cNvPr>
          <p:cNvSpPr txBox="1"/>
          <p:nvPr/>
        </p:nvSpPr>
        <p:spPr>
          <a:xfrm>
            <a:off x="723837" y="5760067"/>
            <a:ext cx="10360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Video Tutorial Resource </a:t>
            </a: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4"/>
              </a:rPr>
              <a:t>https://documentation.calpads.org/DataDiscrepancies/DataDiscrepancies/</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710541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5E17-087D-40C6-800C-BE418420DAB0}"/>
              </a:ext>
            </a:extLst>
          </p:cNvPr>
          <p:cNvSpPr>
            <a:spLocks noGrp="1"/>
          </p:cNvSpPr>
          <p:nvPr>
            <p:ph type="title"/>
          </p:nvPr>
        </p:nvSpPr>
        <p:spPr/>
        <p:txBody>
          <a:bodyPr>
            <a:normAutofit fontScale="90000"/>
          </a:bodyPr>
          <a:lstStyle/>
          <a:p>
            <a:r>
              <a:rPr lang="en-US" sz="3600" dirty="0"/>
              <a:t>Cohort Reports</a:t>
            </a:r>
          </a:p>
        </p:txBody>
      </p:sp>
      <p:sp>
        <p:nvSpPr>
          <p:cNvPr id="4" name="Footer Placeholder 3">
            <a:extLst>
              <a:ext uri="{FF2B5EF4-FFF2-40B4-BE49-F238E27FC236}">
                <a16:creationId xmlns:a16="http://schemas.microsoft.com/office/drawing/2014/main" id="{40645692-7261-46C3-AD9C-8856FD3F405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0D2C71AF-5C7E-409E-853B-2E0283017A9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9" name="Picture 8" descr="Screen shot of CALPADS report 15.1 Cohhort Outcomes- Count">
            <a:extLst>
              <a:ext uri="{FF2B5EF4-FFF2-40B4-BE49-F238E27FC236}">
                <a16:creationId xmlns:a16="http://schemas.microsoft.com/office/drawing/2014/main" id="{7413021C-AEE3-47AE-A7D9-9D5F509636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6581" y="2121608"/>
            <a:ext cx="5597276" cy="2900859"/>
          </a:xfrm>
          <a:prstGeom prst="rect">
            <a:avLst/>
          </a:prstGeom>
          <a:effectLst>
            <a:outerShdw blurRad="63500" algn="ctr" rotWithShape="0">
              <a:prstClr val="black">
                <a:alpha val="40000"/>
              </a:prstClr>
            </a:outerShdw>
          </a:effectLst>
        </p:spPr>
      </p:pic>
      <p:sp>
        <p:nvSpPr>
          <p:cNvPr id="10" name="Rectangle: Rounded Corners 9">
            <a:extLst>
              <a:ext uri="{FF2B5EF4-FFF2-40B4-BE49-F238E27FC236}">
                <a16:creationId xmlns:a16="http://schemas.microsoft.com/office/drawing/2014/main" id="{BD851F85-5DD1-4E09-86BA-E1C6814880BA}"/>
              </a:ext>
            </a:extLst>
          </p:cNvPr>
          <p:cNvSpPr/>
          <p:nvPr/>
        </p:nvSpPr>
        <p:spPr>
          <a:xfrm>
            <a:off x="4531842" y="1614134"/>
            <a:ext cx="2047875" cy="2301675"/>
          </a:xfrm>
          <a:prstGeom prst="roundRect">
            <a:avLst>
              <a:gd name="adj" fmla="val 10606"/>
            </a:avLst>
          </a:prstGeom>
          <a:solidFill>
            <a:srgbClr val="F8F1F3"/>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 4 different cohort years to processing concurrently: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VSS (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2024-2025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2025-2026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2026-2027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Segoe UI VSS (Regular)"/>
              </a:rPr>
              <a:t>2027-2028</a:t>
            </a:r>
            <a:endParaRPr kumimoji="0" lang="en-US" sz="1400" b="0" i="0" u="none" strike="noStrike" kern="1200" cap="none" spc="0" normalizeH="0" baseline="0" noProof="0" dirty="0">
              <a:ln>
                <a:noFill/>
              </a:ln>
              <a:solidFill>
                <a:srgbClr val="000000"/>
              </a:solidFill>
              <a:effectLst/>
              <a:uLnTx/>
              <a:uFillTx/>
              <a:latin typeface="Segoe UI VSS (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cxnSp>
        <p:nvCxnSpPr>
          <p:cNvPr id="12" name="Connector: Elbow 11">
            <a:extLst>
              <a:ext uri="{FF2B5EF4-FFF2-40B4-BE49-F238E27FC236}">
                <a16:creationId xmlns:a16="http://schemas.microsoft.com/office/drawing/2014/main" id="{CEF599CF-5616-40F1-A15B-5DB97F1D8247}"/>
              </a:ext>
              <a:ext uri="{C183D7F6-B498-43B3-948B-1728B52AA6E4}">
                <adec:decorative xmlns:adec="http://schemas.microsoft.com/office/drawing/2017/decorative" val="1"/>
              </a:ext>
            </a:extLst>
          </p:cNvPr>
          <p:cNvCxnSpPr>
            <a:cxnSpLocks/>
            <a:endCxn id="10" idx="1"/>
          </p:cNvCxnSpPr>
          <p:nvPr/>
        </p:nvCxnSpPr>
        <p:spPr>
          <a:xfrm flipV="1">
            <a:off x="2610515" y="2764972"/>
            <a:ext cx="1921327" cy="683004"/>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5434E994-20F8-442E-9135-065941122866}"/>
              </a:ext>
            </a:extLst>
          </p:cNvPr>
          <p:cNvSpPr txBox="1"/>
          <p:nvPr/>
        </p:nvSpPr>
        <p:spPr>
          <a:xfrm>
            <a:off x="7041223" y="1614134"/>
            <a:ext cx="4391025" cy="4001095"/>
          </a:xfrm>
          <a:prstGeom prst="rect">
            <a:avLst/>
          </a:prstGeom>
          <a:solidFill>
            <a:srgbClr val="F8F1F3"/>
          </a:solidFill>
          <a:effectLst>
            <a:outerShdw blurRad="63500" algn="ctr" rotWithShape="0">
              <a:prstClr val="black">
                <a:alpha val="40000"/>
              </a:prstClr>
            </a:outerShdw>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Reminder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Allow a user to select a future cohort year.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(Report 15.1 and 15.2)</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Users can see their cohorts earlier and will be able to verify their first-time 9th grade records sooner.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Tahoma"/>
                <a:cs typeface="Tahoma"/>
              </a:rPr>
              <a:t>Will be accessible continuously throughout the whole year</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Tahoma"/>
                <a:ea typeface="Tahoma"/>
                <a:cs typeface="Tahoma"/>
              </a:rPr>
              <a:t>Anticipate students who may potentially be completers versus still enrolled.</a:t>
            </a: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p:txBody>
      </p:sp>
    </p:spTree>
    <p:extLst>
      <p:ext uri="{BB962C8B-B14F-4D97-AF65-F5344CB8AC3E}">
        <p14:creationId xmlns:p14="http://schemas.microsoft.com/office/powerpoint/2010/main" val="3370200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187E54-513E-5E13-296D-D9247B557D41}"/>
              </a:ext>
            </a:extLst>
          </p:cNvPr>
          <p:cNvSpPr>
            <a:spLocks noGrp="1"/>
          </p:cNvSpPr>
          <p:nvPr>
            <p:ph type="title"/>
          </p:nvPr>
        </p:nvSpPr>
        <p:spPr>
          <a:xfrm>
            <a:off x="432000" y="432000"/>
            <a:ext cx="11340000" cy="432000"/>
          </a:xfrm>
        </p:spPr>
        <p:txBody>
          <a:bodyPr anchor="t">
            <a:normAutofit/>
          </a:bodyPr>
          <a:lstStyle/>
          <a:p>
            <a:r>
              <a:rPr lang="en-US" sz="3000" dirty="0"/>
              <a:t>Direct Cert, Foster Youth Data Purge</a:t>
            </a:r>
          </a:p>
        </p:txBody>
      </p:sp>
      <p:sp>
        <p:nvSpPr>
          <p:cNvPr id="4" name="Content Placeholder 3">
            <a:extLst>
              <a:ext uri="{FF2B5EF4-FFF2-40B4-BE49-F238E27FC236}">
                <a16:creationId xmlns:a16="http://schemas.microsoft.com/office/drawing/2014/main" id="{9C510CF2-0D22-5EA0-EE37-E88043A6EEEA}"/>
              </a:ext>
            </a:extLst>
          </p:cNvPr>
          <p:cNvSpPr>
            <a:spLocks noGrp="1"/>
          </p:cNvSpPr>
          <p:nvPr>
            <p:ph sz="half" idx="1"/>
          </p:nvPr>
        </p:nvSpPr>
        <p:spPr>
          <a:xfrm>
            <a:off x="432000" y="1419369"/>
            <a:ext cx="5774836" cy="4809338"/>
          </a:xfrm>
        </p:spPr>
        <p:txBody>
          <a:bodyPr>
            <a:noAutofit/>
          </a:bodyPr>
          <a:lstStyle/>
          <a:p>
            <a:pPr>
              <a:lnSpc>
                <a:spcPct val="90000"/>
              </a:lnSpc>
            </a:pPr>
            <a:r>
              <a:rPr lang="en-US" sz="2000" b="0" i="0" dirty="0">
                <a:effectLst/>
              </a:rPr>
              <a:t>Local educational agencies (LEAs) should download the Direct Certification results prior to June 30, 2025</a:t>
            </a:r>
          </a:p>
          <a:p>
            <a:pPr lvl="1">
              <a:lnSpc>
                <a:spcPct val="90000"/>
              </a:lnSpc>
            </a:pPr>
            <a:r>
              <a:rPr lang="en-US" sz="1800" dirty="0"/>
              <a:t>A</a:t>
            </a:r>
            <a:r>
              <a:rPr lang="en-US" sz="1800" b="0" i="0" dirty="0">
                <a:effectLst/>
              </a:rPr>
              <a:t>ll students exited with a Student Exit Reason Code of anything other than an E155 – </a:t>
            </a:r>
            <a:r>
              <a:rPr lang="en-US" sz="1800" b="0" i="1" dirty="0">
                <a:effectLst/>
              </a:rPr>
              <a:t>Year End Enrollment Exit or E156 – Grade 12 Continuing</a:t>
            </a:r>
            <a:r>
              <a:rPr lang="en-US" sz="1800" b="0" i="0" dirty="0">
                <a:effectLst/>
              </a:rPr>
              <a:t> will not be sent over for direct certification matching</a:t>
            </a:r>
            <a:endParaRPr lang="en-US" sz="1800" dirty="0"/>
          </a:p>
          <a:p>
            <a:pPr>
              <a:lnSpc>
                <a:spcPct val="90000"/>
              </a:lnSpc>
            </a:pPr>
            <a:r>
              <a:rPr lang="en-US" sz="2000" dirty="0"/>
              <a:t>Y</a:t>
            </a:r>
            <a:r>
              <a:rPr lang="en-US" sz="2000" b="0" i="0" dirty="0">
                <a:effectLst/>
              </a:rPr>
              <a:t>ou must download report 5.9 </a:t>
            </a:r>
            <a:r>
              <a:rPr lang="en-US" sz="2000" dirty="0"/>
              <a:t>F</a:t>
            </a:r>
            <a:r>
              <a:rPr lang="en-US" sz="2000" b="0" i="0" dirty="0">
                <a:effectLst/>
              </a:rPr>
              <a:t>ormer </a:t>
            </a:r>
            <a:r>
              <a:rPr lang="en-US" sz="2000" dirty="0"/>
              <a:t>F</a:t>
            </a:r>
            <a:r>
              <a:rPr lang="en-US" sz="2000" b="0" i="0" dirty="0">
                <a:effectLst/>
              </a:rPr>
              <a:t>oster </a:t>
            </a:r>
            <a:r>
              <a:rPr lang="en-US" sz="2000" dirty="0"/>
              <a:t>Y</a:t>
            </a:r>
            <a:r>
              <a:rPr lang="en-US" sz="2000" b="0" i="0" dirty="0">
                <a:effectLst/>
              </a:rPr>
              <a:t>outh prior to June 30, 2025</a:t>
            </a:r>
          </a:p>
          <a:p>
            <a:pPr lvl="1">
              <a:lnSpc>
                <a:spcPct val="90000"/>
              </a:lnSpc>
            </a:pPr>
            <a:r>
              <a:rPr lang="en-US" sz="1800" b="0" i="0" dirty="0">
                <a:effectLst/>
              </a:rPr>
              <a:t>The Former Foster Youth report does not span academic years. On July 1, 2025, the report will be refreshed and will begin to show only students who continue to be foster or become foster in the 2025–26 academic year</a:t>
            </a:r>
            <a:endParaRPr lang="en-US" sz="1800" dirty="0"/>
          </a:p>
        </p:txBody>
      </p:sp>
      <p:pic>
        <p:nvPicPr>
          <p:cNvPr id="8" name="Picture 7" descr="Picture of a 2 dimensional electronic waste bin">
            <a:extLst>
              <a:ext uri="{FF2B5EF4-FFF2-40B4-BE49-F238E27FC236}">
                <a16:creationId xmlns:a16="http://schemas.microsoft.com/office/drawing/2014/main" id="{A0A3C542-848F-EFA7-5466-1B2A1D3CAFDA}"/>
              </a:ext>
            </a:extLst>
          </p:cNvPr>
          <p:cNvPicPr>
            <a:picLocks noChangeAspect="1"/>
          </p:cNvPicPr>
          <p:nvPr/>
        </p:nvPicPr>
        <p:blipFill>
          <a:blip r:embed="rId3"/>
          <a:srcRect l="14259" r="8400" b="-2"/>
          <a:stretch/>
        </p:blipFill>
        <p:spPr>
          <a:xfrm>
            <a:off x="6717600" y="1419369"/>
            <a:ext cx="5054400" cy="4019262"/>
          </a:xfrm>
          <a:prstGeom prst="rect">
            <a:avLst/>
          </a:prstGeom>
          <a:noFill/>
        </p:spPr>
      </p:pic>
      <p:sp>
        <p:nvSpPr>
          <p:cNvPr id="13" name="Footer Placeholder 4">
            <a:extLst>
              <a:ext uri="{FF2B5EF4-FFF2-40B4-BE49-F238E27FC236}">
                <a16:creationId xmlns:a16="http://schemas.microsoft.com/office/drawing/2014/main" id="{7EF3897F-8D52-0A44-93F6-9389920DC03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15" name="Slide Number Placeholder 5">
            <a:extLst>
              <a:ext uri="{FF2B5EF4-FFF2-40B4-BE49-F238E27FC236}">
                <a16:creationId xmlns:a16="http://schemas.microsoft.com/office/drawing/2014/main" id="{C409C3DD-3117-3427-1F61-1F2BD9B8EB77}"/>
              </a:ext>
            </a:extLst>
          </p:cNvPr>
          <p:cNvSpPr>
            <a:spLocks noGrp="1"/>
          </p:cNvSpPr>
          <p:nvPr>
            <p:ph type="sldNum" sz="quarter" idx="11"/>
          </p:nvPr>
        </p:nvSpPr>
        <p:spPr>
          <a:xfrm>
            <a:off x="11772000" y="6365363"/>
            <a:ext cx="420000" cy="4212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98464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0"/>
            <a:ext cx="11734800" cy="6365363"/>
          </a:xfrm>
          <a:prstGeom prst="rect">
            <a:avLst/>
          </a:prstGeom>
          <a:gradFill>
            <a:gsLst>
              <a:gs pos="43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91287"/>
            <a:ext cx="6299682" cy="2387600"/>
          </a:xfrm>
        </p:spPr>
        <p:txBody>
          <a:bodyPr/>
          <a:lstStyle/>
          <a:p>
            <a:r>
              <a:rPr lang="en-US" dirty="0"/>
              <a:t>Wrap Up</a:t>
            </a:r>
          </a:p>
        </p:txBody>
      </p:sp>
      <p:sp>
        <p:nvSpPr>
          <p:cNvPr id="6" name="Slide Number Placeholder 5">
            <a:extLst>
              <a:ext uri="{FF2B5EF4-FFF2-40B4-BE49-F238E27FC236}">
                <a16:creationId xmlns:a16="http://schemas.microsoft.com/office/drawing/2014/main" id="{FB1758DE-8FD2-440A-B991-2B4970BF1E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D18A9DAA-8F97-C8C1-3AC1-D5E86D767EB0}"/>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327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pic>
        <p:nvPicPr>
          <p:cNvPr id="12" name="Picture Placeholder 11" descr="Picture of a wall of sticky notes">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11" name="Content Placeholder 6">
            <a:extLst>
              <a:ext uri="{FF2B5EF4-FFF2-40B4-BE49-F238E27FC236}">
                <a16:creationId xmlns:a16="http://schemas.microsoft.com/office/drawing/2014/main" id="{1CFCA2F4-1B5F-4CAD-9402-8BAE05B990DF}"/>
              </a:ext>
              <a:ext uri="{C183D7F6-B498-43B3-948B-1728B52AA6E4}">
                <adec:decorative xmlns:adec="http://schemas.microsoft.com/office/drawing/2017/decorative" val="1"/>
              </a:ext>
            </a:extLst>
          </p:cNvPr>
          <p:cNvSpPr>
            <a:spLocks noGrp="1"/>
          </p:cNvSpPr>
          <p:nvPr>
            <p:ph idx="1"/>
          </p:nvPr>
        </p:nvSpPr>
        <p:spPr>
          <a:xfrm>
            <a:off x="432000" y="278823"/>
            <a:ext cx="4702708" cy="5826700"/>
          </a:xfrm>
        </p:spPr>
        <p:txBody>
          <a:bodyPr/>
          <a:lstStyle/>
          <a:p>
            <a:pPr>
              <a:defRPr/>
            </a:pPr>
            <a:endParaRPr lang="en-US" dirty="0"/>
          </a:p>
          <a:p>
            <a:pPr>
              <a:defRPr/>
            </a:pPr>
            <a:endParaRPr lang="en-US" dirty="0">
              <a:solidFill>
                <a:schemeClr val="tx1"/>
              </a:solidFill>
            </a:endParaRPr>
          </a:p>
          <a:p>
            <a:pPr>
              <a:defRPr/>
            </a:pPr>
            <a:endParaRPr lang="en-US" dirty="0">
              <a:solidFill>
                <a:schemeClr val="tx1"/>
              </a:solidFill>
            </a:endParaRPr>
          </a:p>
        </p:txBody>
      </p:sp>
      <p:sp>
        <p:nvSpPr>
          <p:cNvPr id="5" name="Slide Number Placeholder 4">
            <a:extLst>
              <a:ext uri="{FF2B5EF4-FFF2-40B4-BE49-F238E27FC236}">
                <a16:creationId xmlns:a16="http://schemas.microsoft.com/office/drawing/2014/main" id="{8AEB92E0-0287-4059-8053-A155D08707E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3" name="TextBox 2">
            <a:extLst>
              <a:ext uri="{FF2B5EF4-FFF2-40B4-BE49-F238E27FC236}">
                <a16:creationId xmlns:a16="http://schemas.microsoft.com/office/drawing/2014/main" id="{21E2CEEB-AEA7-AEB9-1B8A-2C276AB128D0}"/>
              </a:ext>
            </a:extLst>
          </p:cNvPr>
          <p:cNvSpPr txBox="1"/>
          <p:nvPr/>
        </p:nvSpPr>
        <p:spPr>
          <a:xfrm>
            <a:off x="196393" y="477143"/>
            <a:ext cx="4974545" cy="630942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600" dirty="0"/>
              <a:t>Understanding the processing method and the operational keys will allow you to submit targeted data and assist in trouble shooting</a:t>
            </a:r>
          </a:p>
          <a:p>
            <a:pPr>
              <a:buClr>
                <a:schemeClr val="accent1"/>
              </a:buClr>
            </a:pPr>
            <a:endParaRPr lang="en-US" sz="1600" dirty="0"/>
          </a:p>
          <a:p>
            <a:pPr marL="285750" indent="-285750">
              <a:buClr>
                <a:schemeClr val="accent1"/>
              </a:buClr>
              <a:buFont typeface="Arial" panose="020B0604020202020204" pitchFamily="34" charset="0"/>
              <a:buChar char="•"/>
            </a:pPr>
            <a:r>
              <a:rPr lang="en-US" sz="1600" dirty="0"/>
              <a:t>Early submission of EOY 1 data will allow you to verify completer to pathway mapping</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Ensure that schoolwide programs are certified in CARS to overcome the biggest impediment of EOY 2</a:t>
            </a:r>
          </a:p>
          <a:p>
            <a:pPr>
              <a:buClr>
                <a:schemeClr val="accent1"/>
              </a:buClr>
            </a:pPr>
            <a:endParaRPr lang="en-US" sz="1600" dirty="0"/>
          </a:p>
          <a:p>
            <a:pPr marL="285750" indent="-285750">
              <a:buClr>
                <a:schemeClr val="accent1"/>
              </a:buClr>
              <a:buFont typeface="Arial" panose="020B0604020202020204" pitchFamily="34" charset="0"/>
              <a:buChar char="•"/>
            </a:pPr>
            <a:r>
              <a:rPr lang="en-US" sz="1600" dirty="0"/>
              <a:t>EOY 3 is the single largest data collection yet every file type other than STAS can be submitted in advance of the snapshot running</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Approve EOY 4 early so that SELPAs have time to review reports</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CALPADS work is constant, data submission is required for testing, cohort and SWD monitoring</a:t>
            </a:r>
          </a:p>
          <a:p>
            <a:pPr>
              <a:buClr>
                <a:schemeClr val="accent1"/>
              </a:buClr>
            </a:pPr>
            <a:endParaRPr lang="en-US" sz="1600" dirty="0"/>
          </a:p>
          <a:p>
            <a:pPr marL="285750" indent="-285750">
              <a:buClr>
                <a:schemeClr val="accent1"/>
              </a:buClr>
              <a:buFont typeface="Arial" panose="020B0604020202020204" pitchFamily="34" charset="0"/>
              <a:buChar char="•"/>
            </a:pPr>
            <a:r>
              <a:rPr lang="en-US" sz="1600" dirty="0"/>
              <a:t>CSIS &amp; CDE monitoring whether LEA’s are error free by July 12, so… </a:t>
            </a:r>
          </a:p>
          <a:p>
            <a:endParaRPr lang="en-US" dirty="0"/>
          </a:p>
          <a:p>
            <a:endParaRPr lang="en-US" dirty="0"/>
          </a:p>
        </p:txBody>
      </p:sp>
      <p:sp>
        <p:nvSpPr>
          <p:cNvPr id="2" name="Footer Placeholder 1">
            <a:extLst>
              <a:ext uri="{FF2B5EF4-FFF2-40B4-BE49-F238E27FC236}">
                <a16:creationId xmlns:a16="http://schemas.microsoft.com/office/drawing/2014/main" id="{9E021ED0-E26B-3E68-2A81-B57493CEE1BC}"/>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3145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a:spLocks/>
          </p:cNvSpPr>
          <p:nvPr/>
        </p:nvSpPr>
        <p:spPr>
          <a:xfrm>
            <a:off x="53578" y="3245588"/>
            <a:ext cx="1541121"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EOY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2024-2025</a:t>
            </a:r>
          </a:p>
        </p:txBody>
      </p:sp>
      <p:sp>
        <p:nvSpPr>
          <p:cNvPr id="24" name="Freeform 1140">
            <a:extLst>
              <a:ext uri="{C183D7F6-B498-43B3-948B-1728B52AA6E4}">
                <adec:decorative xmlns:adec="http://schemas.microsoft.com/office/drawing/2017/decorative" val="1"/>
              </a:ext>
            </a:extLst>
          </p:cNvPr>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 uri="{C183D7F6-B498-43B3-948B-1728B52AA6E4}">
                <adec:decorative xmlns:adec="http://schemas.microsoft.com/office/drawing/2017/decorative" val="1"/>
              </a:ext>
            </a:extLst>
          </p:cNvPr>
          <p:cNvGrpSpPr/>
          <p:nvPr/>
        </p:nvGrpSpPr>
        <p:grpSpPr>
          <a:xfrm>
            <a:off x="1414982" y="1853388"/>
            <a:ext cx="10424409" cy="574676"/>
            <a:chOff x="830263" y="1889125"/>
            <a:chExt cx="10424409" cy="574675"/>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6/19</a:t>
              </a:r>
            </a:p>
          </p:txBody>
        </p:sp>
        <p:sp>
          <p:nvSpPr>
            <p:cNvPr id="9" name="TextBox 8"/>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 uri="{C183D7F6-B498-43B3-948B-1728B52AA6E4}">
                <adec:decorative xmlns:adec="http://schemas.microsoft.com/office/drawing/2017/decorative" val="1"/>
              </a:ext>
            </a:extLst>
          </p:cNvPr>
          <p:cNvGrpSpPr/>
          <p:nvPr/>
        </p:nvGrpSpPr>
        <p:grpSpPr>
          <a:xfrm>
            <a:off x="1777460" y="2537709"/>
            <a:ext cx="9907695" cy="577851"/>
            <a:chOff x="1589088" y="2644775"/>
            <a:chExt cx="9907694" cy="577850"/>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6/20 – 7/10</a:t>
              </a:r>
            </a:p>
          </p:txBody>
        </p:sp>
        <p:sp>
          <p:nvSpPr>
            <p:cNvPr id="12" name="TextBox 11"/>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 uri="{C183D7F6-B498-43B3-948B-1728B52AA6E4}">
                <adec:decorative xmlns:adec="http://schemas.microsoft.com/office/drawing/2017/decorative" val="1"/>
              </a:ext>
            </a:extLst>
          </p:cNvPr>
          <p:cNvGrpSpPr/>
          <p:nvPr/>
        </p:nvGrpSpPr>
        <p:grpSpPr>
          <a:xfrm>
            <a:off x="1878438" y="3926540"/>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7/11– 7/18</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 uri="{C183D7F6-B498-43B3-948B-1728B52AA6E4}">
                <adec:decorative xmlns:adec="http://schemas.microsoft.com/office/drawing/2017/decorative" val="1"/>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7030A0"/>
                  </a:solidFill>
                  <a:effectLst/>
                  <a:uLnTx/>
                  <a:uFillTx/>
                  <a:latin typeface="Poppins"/>
                  <a:ea typeface="+mn-ea"/>
                  <a:cs typeface="Poppins" panose="02000000000000000000" pitchFamily="2" charset="0"/>
                </a:rPr>
                <a:t>7/26 – 8/8</a:t>
              </a:r>
              <a:endParaRPr kumimoji="0" lang="en-US" sz="1600" b="1" i="0" u="none" strike="noStrike" kern="1200" cap="none" spc="-31" normalizeH="0" baseline="0" noProof="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a:extLs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 uri="{C183D7F6-B498-43B3-948B-1728B52AA6E4}">
                <adec:decorative xmlns:adec="http://schemas.microsoft.com/office/drawing/2017/decorative" val="1"/>
              </a:ext>
            </a:extLst>
          </p:cNvPr>
          <p:cNvGrpSpPr/>
          <p:nvPr/>
        </p:nvGrpSpPr>
        <p:grpSpPr>
          <a:xfrm>
            <a:off x="583070" y="1176476"/>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5/6</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 uri="{C183D7F6-B498-43B3-948B-1728B52AA6E4}">
                <adec:decorative xmlns:adec="http://schemas.microsoft.com/office/drawing/2017/decorative" val="1"/>
              </a:ext>
            </a:extLst>
          </p:cNvPr>
          <p:cNvGrpSpPr/>
          <p:nvPr/>
        </p:nvGrpSpPr>
        <p:grpSpPr>
          <a:xfrm>
            <a:off x="1586922" y="4819852"/>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00B050"/>
                  </a:solidFill>
                  <a:effectLst/>
                  <a:uLnTx/>
                  <a:uFillTx/>
                  <a:latin typeface="Poppins" panose="02000000000000000000" pitchFamily="2" charset="0"/>
                  <a:ea typeface="+mn-ea"/>
                  <a:cs typeface="Poppins" panose="02000000000000000000" pitchFamily="2" charset="0"/>
                </a:rPr>
                <a:t>7/22 – 7/25</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555FAD">
                      <a:lumMod val="50000"/>
                    </a:srgbClr>
                  </a:solidFill>
                  <a:latin typeface="Tahoma"/>
                  <a:cs typeface="Poppins" panose="02000000000000000000" pitchFamily="2" charset="0"/>
                </a:rPr>
                <a:t>(EOY 3 &amp; 4 should be SELPA Approved if possible</a:t>
              </a:r>
              <a:r>
                <a:rPr kumimoji="0" lang="en-US" sz="1600" b="1" i="0" u="none" strike="noStrike" kern="1200" cap="none" spc="-31" normalizeH="0" baseline="0" noProof="0" dirty="0">
                  <a:ln>
                    <a:noFill/>
                  </a:ln>
                  <a:solidFill>
                    <a:srgbClr val="00B050"/>
                  </a:solidFill>
                  <a:effectLst/>
                  <a:uLnTx/>
                  <a:uFillTx/>
                  <a:latin typeface="Tahoma"/>
                  <a:ea typeface="+mn-ea"/>
                  <a:cs typeface="Poppins"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4738" y="1932729"/>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0427" y="2650426"/>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a:defRPr/>
            </a:pPr>
            <a:r>
              <a:rPr lang="en-US" sz="1600" b="1" spc="-31" dirty="0">
                <a:solidFill>
                  <a:srgbClr val="555FAD">
                    <a:lumMod val="50000"/>
                  </a:srgbClr>
                </a:solidFill>
                <a:latin typeface="Tahoma"/>
                <a:cs typeface="Poppins" panose="02000000000000000000" pitchFamily="2" charset="0"/>
              </a:rPr>
              <a:t>Amendment Deadline</a:t>
            </a:r>
          </a:p>
          <a:p>
            <a:pPr>
              <a:defRPr/>
            </a:pPr>
            <a:r>
              <a:rPr lang="en-US" sz="1600" b="1" spc="-31" dirty="0">
                <a:solidFill>
                  <a:srgbClr val="555FAD">
                    <a:lumMod val="50000"/>
                  </a:srgbClr>
                </a:solidFill>
                <a:latin typeface="Tahoma"/>
                <a:cs typeface="Poppins" panose="02000000000000000000" pitchFamily="2" charset="0"/>
              </a:rPr>
              <a:t>(EOY 3 &amp; 4 require SELPA Approval)</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69" name="Group 68">
            <a:extLst>
              <a:ext uri="{FF2B5EF4-FFF2-40B4-BE49-F238E27FC236}">
                <a16:creationId xmlns:a16="http://schemas.microsoft.com/office/drawing/2014/main" id="{977AFF9E-868F-BC58-A730-8355DCAF29B6}"/>
              </a:ext>
              <a:ext uri="{C183D7F6-B498-43B3-948B-1728B52AA6E4}">
                <adec:decorative xmlns:adec="http://schemas.microsoft.com/office/drawing/2017/decorative" val="1"/>
              </a:ext>
            </a:extLst>
          </p:cNvPr>
          <p:cNvGrpSpPr/>
          <p:nvPr/>
        </p:nvGrpSpPr>
        <p:grpSpPr>
          <a:xfrm>
            <a:off x="1928737" y="3265925"/>
            <a:ext cx="9910654" cy="567239"/>
            <a:chOff x="1589088" y="2653271"/>
            <a:chExt cx="9910653" cy="567238"/>
          </a:xfrm>
        </p:grpSpPr>
        <p:sp>
          <p:nvSpPr>
            <p:cNvPr id="70" name="TextBox 69">
              <a:extLst>
                <a:ext uri="{FF2B5EF4-FFF2-40B4-BE49-F238E27FC236}">
                  <a16:creationId xmlns:a16="http://schemas.microsoft.com/office/drawing/2014/main" id="{6B2C95F3-B8BD-8EA4-C45B-1BB7D284E6FC}"/>
                </a:ext>
              </a:extLst>
            </p:cNvPr>
            <p:cNvSpPr txBox="1">
              <a:spLocks/>
            </p:cNvSpPr>
            <p:nvPr/>
          </p:nvSpPr>
          <p:spPr>
            <a:xfrm>
              <a:off x="3122719" y="2826843"/>
              <a:ext cx="171417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7/11</a:t>
              </a:r>
            </a:p>
          </p:txBody>
        </p:sp>
        <p:sp>
          <p:nvSpPr>
            <p:cNvPr id="71" name="TextBox 70">
              <a:extLst>
                <a:ext uri="{FF2B5EF4-FFF2-40B4-BE49-F238E27FC236}">
                  <a16:creationId xmlns:a16="http://schemas.microsoft.com/office/drawing/2014/main" id="{931BFEAD-198D-71AD-F389-BD8A78370BFC}"/>
                </a:ext>
              </a:extLst>
            </p:cNvPr>
            <p:cNvSpPr txBox="1"/>
            <p:nvPr/>
          </p:nvSpPr>
          <p:spPr>
            <a:xfrm>
              <a:off x="5388841" y="2801041"/>
              <a:ext cx="6110900" cy="246221"/>
            </a:xfrm>
            <a:prstGeom prst="rect">
              <a:avLst/>
            </a:prstGeom>
            <a:noFill/>
          </p:spPr>
          <p:txBody>
            <a:bodyPr wrap="square" lIns="0" tIns="0" rIns="0" bIns="0" rtlCol="0">
              <a:spAutoFit/>
            </a:bodyPr>
            <a:lstStyle/>
            <a:p>
              <a:pPr>
                <a:defRPr/>
              </a:pPr>
              <a:r>
                <a:rPr lang="en-US" sz="1600" b="1" spc="-31" dirty="0">
                  <a:solidFill>
                    <a:srgbClr val="555FAD">
                      <a:lumMod val="50000"/>
                    </a:srgbClr>
                  </a:solidFill>
                  <a:latin typeface="Tahom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E0F1B6AC-7BEA-1026-5D4E-D09D12BF6BBB}"/>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C7399389-6443-160D-1C4E-B40CF480A378}"/>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F3265C97-3BD7-AA93-78F7-00B343D25814}"/>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1569A06E-6E2A-4D18-85EC-223F129D5F2D}"/>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2D85825A-D35C-7CD6-3EA9-EDD5620BC529}"/>
                </a:ext>
              </a:extLst>
            </p:cNvPr>
            <p:cNvSpPr>
              <a:spLocks noChangeArrowheads="1"/>
            </p:cNvSpPr>
            <p:nvPr/>
          </p:nvSpPr>
          <p:spPr bwMode="auto">
            <a:xfrm>
              <a:off x="2781035" y="2653271"/>
              <a:ext cx="547379" cy="56723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dirty="0">
                  <a:ln>
                    <a:noFill/>
                  </a:ln>
                  <a:solidFill>
                    <a:schemeClr val="bg1"/>
                  </a:solidFill>
                  <a:effectLst/>
                  <a:uLnTx/>
                  <a:uFillTx/>
                  <a:latin typeface="Poppins" panose="02000000000000000000" pitchFamily="2" charset="0"/>
                  <a:ea typeface="+mn-ea"/>
                  <a:cs typeface="Poppins" panose="02000000000000000000" pitchFamily="2" charset="0"/>
                </a:rPr>
                <a:t>0</a:t>
              </a:r>
            </a:p>
          </p:txBody>
        </p:sp>
      </p:grpSp>
      <p:sp>
        <p:nvSpPr>
          <p:cNvPr id="26" name="Title 25">
            <a:extLst>
              <a:ext uri="{FF2B5EF4-FFF2-40B4-BE49-F238E27FC236}">
                <a16:creationId xmlns:a16="http://schemas.microsoft.com/office/drawing/2014/main" id="{2176CF63-3842-FD85-121D-7F0850FA1F38}"/>
              </a:ext>
            </a:extLst>
          </p:cNvPr>
          <p:cNvSpPr>
            <a:spLocks noGrp="1"/>
          </p:cNvSpPr>
          <p:nvPr>
            <p:ph type="title" idx="4294967295"/>
          </p:nvPr>
        </p:nvSpPr>
        <p:spPr>
          <a:xfrm>
            <a:off x="1055578" y="330792"/>
            <a:ext cx="11340000" cy="432000"/>
          </a:xfrm>
        </p:spPr>
        <p:txBody>
          <a:bodyPr/>
          <a:lstStyle/>
          <a:p>
            <a:r>
              <a:rPr lang="en-US" dirty="0"/>
              <a:t>Suggested Milestones</a:t>
            </a:r>
            <a:br>
              <a:rPr lang="en-US" dirty="0"/>
            </a:br>
            <a:endParaRPr lang="en-US" dirty="0"/>
          </a:p>
        </p:txBody>
      </p:sp>
    </p:spTree>
    <p:extLst>
      <p:ext uri="{BB962C8B-B14F-4D97-AF65-F5344CB8AC3E}">
        <p14:creationId xmlns:p14="http://schemas.microsoft.com/office/powerpoint/2010/main" val="3135529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BA7FB5-0A55-730F-C3F8-69982EAB7299}"/>
              </a:ext>
            </a:extLst>
          </p:cNvPr>
          <p:cNvGraphicFramePr>
            <a:graphicFrameLocks noGrp="1"/>
          </p:cNvGraphicFramePr>
          <p:nvPr>
            <p:extLst>
              <p:ext uri="{D42A27DB-BD31-4B8C-83A1-F6EECF244321}">
                <p14:modId xmlns:p14="http://schemas.microsoft.com/office/powerpoint/2010/main" val="915544468"/>
              </p:ext>
            </p:extLst>
          </p:nvPr>
        </p:nvGraphicFramePr>
        <p:xfrm>
          <a:off x="6947477" y="1220291"/>
          <a:ext cx="4651530" cy="4624944"/>
        </p:xfrm>
        <a:graphic>
          <a:graphicData uri="http://schemas.openxmlformats.org/drawingml/2006/table">
            <a:tbl>
              <a:tblPr firstRow="1" bandRow="1">
                <a:tableStyleId>{5C22544A-7EE6-4342-B048-85BDC9FD1C3A}</a:tableStyleId>
              </a:tblPr>
              <a:tblGrid>
                <a:gridCol w="2101071">
                  <a:extLst>
                    <a:ext uri="{9D8B030D-6E8A-4147-A177-3AD203B41FA5}">
                      <a16:colId xmlns:a16="http://schemas.microsoft.com/office/drawing/2014/main" val="3649131645"/>
                    </a:ext>
                  </a:extLst>
                </a:gridCol>
                <a:gridCol w="2550459">
                  <a:extLst>
                    <a:ext uri="{9D8B030D-6E8A-4147-A177-3AD203B41FA5}">
                      <a16:colId xmlns:a16="http://schemas.microsoft.com/office/drawing/2014/main" val="2742806225"/>
                    </a:ext>
                  </a:extLst>
                </a:gridCol>
              </a:tblGrid>
              <a:tr h="289059">
                <a:tc>
                  <a:txBody>
                    <a:bodyPr/>
                    <a:lstStyle/>
                    <a:p>
                      <a:pPr algn="l" fontAlgn="b"/>
                      <a:r>
                        <a:rPr lang="en-US" sz="1700" b="1" u="none" strike="noStrike" dirty="0">
                          <a:effectLst/>
                        </a:rPr>
                        <a:t>COE/SELPA</a:t>
                      </a:r>
                      <a:endParaRPr lang="en-US" sz="1700" b="1" i="0" u="none" strike="noStrike" dirty="0">
                        <a:solidFill>
                          <a:srgbClr val="000000"/>
                        </a:solidFill>
                        <a:effectLst/>
                        <a:latin typeface="Calibri" panose="020F0502020204030204" pitchFamily="34" charset="0"/>
                      </a:endParaRPr>
                    </a:p>
                  </a:txBody>
                  <a:tcPr marL="9967" marR="9967" marT="9967" marB="0" anchor="b">
                    <a:solidFill>
                      <a:schemeClr val="accent2"/>
                    </a:solidFill>
                  </a:tcPr>
                </a:tc>
                <a:tc>
                  <a:txBody>
                    <a:bodyPr/>
                    <a:lstStyle/>
                    <a:p>
                      <a:pPr algn="l" fontAlgn="b"/>
                      <a:r>
                        <a:rPr lang="en-US" sz="1700" b="1" u="none" strike="noStrike" dirty="0">
                          <a:effectLst/>
                        </a:rPr>
                        <a:t>Date</a:t>
                      </a:r>
                      <a:endParaRPr lang="en-US" sz="1700" b="1" i="0" u="none" strike="noStrike" dirty="0">
                        <a:solidFill>
                          <a:srgbClr val="000000"/>
                        </a:solidFill>
                        <a:effectLst/>
                        <a:latin typeface="Calibri" panose="020F0502020204030204" pitchFamily="34" charset="0"/>
                      </a:endParaRPr>
                    </a:p>
                  </a:txBody>
                  <a:tcPr marL="9967" marR="9967" marT="9967" marB="0" anchor="b">
                    <a:solidFill>
                      <a:schemeClr val="accent2"/>
                    </a:solidFill>
                  </a:tcPr>
                </a:tc>
                <a:extLst>
                  <a:ext uri="{0D108BD9-81ED-4DB2-BD59-A6C34878D82A}">
                    <a16:rowId xmlns:a16="http://schemas.microsoft.com/office/drawing/2014/main" val="3674808356"/>
                  </a:ext>
                </a:extLst>
              </a:tr>
              <a:tr h="289059">
                <a:tc>
                  <a:txBody>
                    <a:bodyPr/>
                    <a:lstStyle/>
                    <a:p>
                      <a:pPr algn="l" fontAlgn="b"/>
                      <a:r>
                        <a:rPr lang="en-US" sz="1700" u="none" strike="noStrike" dirty="0">
                          <a:effectLst/>
                        </a:rPr>
                        <a:t>San Bernardino</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Tuesday, April 8,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056157608"/>
                  </a:ext>
                </a:extLst>
              </a:tr>
              <a:tr h="289059">
                <a:tc>
                  <a:txBody>
                    <a:bodyPr/>
                    <a:lstStyle/>
                    <a:p>
                      <a:pPr algn="l" fontAlgn="b"/>
                      <a:r>
                        <a:rPr lang="en-US" sz="1700" u="none" strike="noStrike">
                          <a:effectLst/>
                        </a:rPr>
                        <a:t>Riverside</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Wednesday, April 9,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686523575"/>
                  </a:ext>
                </a:extLst>
              </a:tr>
              <a:tr h="289059">
                <a:tc>
                  <a:txBody>
                    <a:bodyPr/>
                    <a:lstStyle/>
                    <a:p>
                      <a:pPr algn="l" fontAlgn="b"/>
                      <a:r>
                        <a:rPr lang="en-US" sz="1700" u="none" strike="noStrike">
                          <a:effectLst/>
                        </a:rPr>
                        <a:t>Sonoma</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Monday, April 21,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843958981"/>
                  </a:ext>
                </a:extLst>
              </a:tr>
              <a:tr h="289059">
                <a:tc>
                  <a:txBody>
                    <a:bodyPr/>
                    <a:lstStyle/>
                    <a:p>
                      <a:pPr algn="l" fontAlgn="b"/>
                      <a:r>
                        <a:rPr lang="en-US" sz="1700" u="none" strike="noStrike">
                          <a:effectLst/>
                        </a:rPr>
                        <a:t>Santa Clara</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Tuesday, April 22,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511527807"/>
                  </a:ext>
                </a:extLst>
              </a:tr>
              <a:tr h="289059">
                <a:tc>
                  <a:txBody>
                    <a:bodyPr/>
                    <a:lstStyle/>
                    <a:p>
                      <a:pPr algn="l" fontAlgn="b"/>
                      <a:r>
                        <a:rPr lang="en-US" sz="1700" u="none" strike="noStrike">
                          <a:effectLst/>
                        </a:rPr>
                        <a:t>Shasta</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Friday, April 25,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666105024"/>
                  </a:ext>
                </a:extLst>
              </a:tr>
              <a:tr h="289059">
                <a:tc>
                  <a:txBody>
                    <a:bodyPr/>
                    <a:lstStyle/>
                    <a:p>
                      <a:pPr algn="l" fontAlgn="b"/>
                      <a:r>
                        <a:rPr lang="en-US" sz="1700" u="none" strike="noStrike" dirty="0">
                          <a:effectLst/>
                        </a:rPr>
                        <a:t>Ventura</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Monday, April 28,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3413768920"/>
                  </a:ext>
                </a:extLst>
              </a:tr>
              <a:tr h="289059">
                <a:tc>
                  <a:txBody>
                    <a:bodyPr/>
                    <a:lstStyle/>
                    <a:p>
                      <a:pPr algn="l" fontAlgn="b"/>
                      <a:r>
                        <a:rPr lang="en-US" sz="1700" u="none" strike="noStrike">
                          <a:effectLst/>
                        </a:rPr>
                        <a:t>Los Angeles</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Tuesday, April 29,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15777935"/>
                  </a:ext>
                </a:extLst>
              </a:tr>
              <a:tr h="289059">
                <a:tc>
                  <a:txBody>
                    <a:bodyPr/>
                    <a:lstStyle/>
                    <a:p>
                      <a:pPr algn="l" fontAlgn="b"/>
                      <a:r>
                        <a:rPr lang="en-US" sz="1700" u="none" strike="noStrike" dirty="0">
                          <a:effectLst/>
                        </a:rPr>
                        <a:t>Orange</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Tuesday, April 29,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303373151"/>
                  </a:ext>
                </a:extLst>
              </a:tr>
              <a:tr h="289059">
                <a:tc>
                  <a:txBody>
                    <a:bodyPr/>
                    <a:lstStyle/>
                    <a:p>
                      <a:pPr algn="l" fontAlgn="b"/>
                      <a:r>
                        <a:rPr lang="en-US" sz="1700" u="none" strike="noStrike" dirty="0">
                          <a:effectLst/>
                        </a:rPr>
                        <a:t>Tulare</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Monday, May 5,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70786254"/>
                  </a:ext>
                </a:extLst>
              </a:tr>
              <a:tr h="289059">
                <a:tc>
                  <a:txBody>
                    <a:bodyPr/>
                    <a:lstStyle/>
                    <a:p>
                      <a:pPr algn="l" fontAlgn="b"/>
                      <a:r>
                        <a:rPr lang="en-US" sz="1700" u="none" strike="noStrike" dirty="0">
                          <a:effectLst/>
                        </a:rPr>
                        <a:t>Fresno</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Thursday, May 8,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389123872"/>
                  </a:ext>
                </a:extLst>
              </a:tr>
              <a:tr h="289059">
                <a:tc>
                  <a:txBody>
                    <a:bodyPr/>
                    <a:lstStyle/>
                    <a:p>
                      <a:pPr algn="l" fontAlgn="b"/>
                      <a:r>
                        <a:rPr lang="en-US" sz="1700" u="none" strike="noStrike" dirty="0">
                          <a:effectLst/>
                        </a:rPr>
                        <a:t>Contra Costa</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Monday, May 12,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702879390"/>
                  </a:ext>
                </a:extLst>
              </a:tr>
              <a:tr h="289059">
                <a:tc>
                  <a:txBody>
                    <a:bodyPr/>
                    <a:lstStyle/>
                    <a:p>
                      <a:pPr algn="l" fontAlgn="b"/>
                      <a:r>
                        <a:rPr lang="en-US" sz="1700" u="none" strike="noStrike" dirty="0">
                          <a:effectLst/>
                        </a:rPr>
                        <a:t>Sacramento</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Monday, May 19,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559161057"/>
                  </a:ext>
                </a:extLst>
              </a:tr>
              <a:tr h="289059">
                <a:tc>
                  <a:txBody>
                    <a:bodyPr/>
                    <a:lstStyle/>
                    <a:p>
                      <a:pPr algn="l" fontAlgn="b"/>
                      <a:r>
                        <a:rPr lang="en-US" sz="1700" u="none" strike="noStrike">
                          <a:effectLst/>
                        </a:rPr>
                        <a:t>San Joaquin</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Monday, May 19,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224081026"/>
                  </a:ext>
                </a:extLst>
              </a:tr>
              <a:tr h="289059">
                <a:tc>
                  <a:txBody>
                    <a:bodyPr/>
                    <a:lstStyle/>
                    <a:p>
                      <a:pPr algn="l" fontAlgn="b"/>
                      <a:r>
                        <a:rPr lang="en-US" sz="1700" u="none" strike="noStrike" dirty="0">
                          <a:effectLst/>
                        </a:rPr>
                        <a:t>Madera</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Tuesday, May 20,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072231305"/>
                  </a:ext>
                </a:extLst>
              </a:tr>
              <a:tr h="289059">
                <a:tc>
                  <a:txBody>
                    <a:bodyPr/>
                    <a:lstStyle/>
                    <a:p>
                      <a:pPr algn="l" fontAlgn="b"/>
                      <a:r>
                        <a:rPr lang="en-US" sz="1700" u="none" strike="noStrike" dirty="0">
                          <a:effectLst/>
                        </a:rPr>
                        <a:t>San Diego</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Friday, May 23,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571643883"/>
                  </a:ext>
                </a:extLst>
              </a:tr>
            </a:tbl>
          </a:graphicData>
        </a:graphic>
      </p:graphicFrame>
      <p:sp>
        <p:nvSpPr>
          <p:cNvPr id="3" name="Title 2">
            <a:extLst>
              <a:ext uri="{FF2B5EF4-FFF2-40B4-BE49-F238E27FC236}">
                <a16:creationId xmlns:a16="http://schemas.microsoft.com/office/drawing/2014/main" id="{A7F4D159-D367-48DD-9591-017EB98687D2}"/>
              </a:ext>
            </a:extLst>
          </p:cNvPr>
          <p:cNvSpPr>
            <a:spLocks noGrp="1"/>
          </p:cNvSpPr>
          <p:nvPr>
            <p:ph type="title"/>
          </p:nvPr>
        </p:nvSpPr>
        <p:spPr/>
        <p:txBody>
          <a:bodyPr/>
          <a:lstStyle/>
          <a:p>
            <a:r>
              <a:rPr lang="en-US" dirty="0"/>
              <a:t>CALPADS Special Education Data Roadshows</a:t>
            </a:r>
          </a:p>
        </p:txBody>
      </p:sp>
      <p:pic>
        <p:nvPicPr>
          <p:cNvPr id="7" name="Picture 6" descr="Picture of a movie theature">
            <a:extLst>
              <a:ext uri="{FF2B5EF4-FFF2-40B4-BE49-F238E27FC236}">
                <a16:creationId xmlns:a16="http://schemas.microsoft.com/office/drawing/2014/main" id="{3572FE4B-0740-BC02-8B9B-FE954AB85677}"/>
              </a:ext>
            </a:extLst>
          </p:cNvPr>
          <p:cNvPicPr>
            <a:picLocks noChangeAspect="1"/>
          </p:cNvPicPr>
          <p:nvPr/>
        </p:nvPicPr>
        <p:blipFill>
          <a:blip r:embed="rId3"/>
          <a:stretch>
            <a:fillRect/>
          </a:stretch>
        </p:blipFill>
        <p:spPr>
          <a:xfrm>
            <a:off x="510239" y="1880034"/>
            <a:ext cx="5885739" cy="3305458"/>
          </a:xfrm>
          <a:prstGeom prst="rect">
            <a:avLst/>
          </a:prstGeom>
        </p:spPr>
      </p:pic>
      <p:pic>
        <p:nvPicPr>
          <p:cNvPr id="2050" name="Picture 2" descr="Coming Soons GIFs on GIPHY - Be Animated">
            <a:extLst>
              <a:ext uri="{FF2B5EF4-FFF2-40B4-BE49-F238E27FC236}">
                <a16:creationId xmlns:a16="http://schemas.microsoft.com/office/drawing/2014/main" id="{AD6310AC-3AE3-E218-E3DC-FDC00D6DE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1" y="2695575"/>
            <a:ext cx="1638300" cy="9849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09F7BBF-FCF9-76B0-B54A-E5B337E3970F}"/>
              </a:ext>
            </a:extLst>
          </p:cNvPr>
          <p:cNvSpPr>
            <a:spLocks noGrp="1"/>
          </p:cNvSpPr>
          <p:nvPr>
            <p:ph type="ftr" sz="quarter" idx="10"/>
          </p:nvPr>
        </p:nvSpPr>
        <p:spPr/>
        <p:txBody>
          <a:bodyPr/>
          <a:lstStyle/>
          <a:p>
            <a:r>
              <a:rPr lang="es-ES" noProof="0"/>
              <a:t>EOY Primer v1.1 AY 24-25</a:t>
            </a:r>
            <a:endParaRPr lang="en-US" noProof="0" dirty="0"/>
          </a:p>
        </p:txBody>
      </p:sp>
      <p:sp>
        <p:nvSpPr>
          <p:cNvPr id="6" name="Slide Number Placeholder 5">
            <a:extLst>
              <a:ext uri="{FF2B5EF4-FFF2-40B4-BE49-F238E27FC236}">
                <a16:creationId xmlns:a16="http://schemas.microsoft.com/office/drawing/2014/main" id="{0D7FD2F5-FD88-83A1-1AC3-B843C77F9495}"/>
              </a:ext>
            </a:extLst>
          </p:cNvPr>
          <p:cNvSpPr>
            <a:spLocks noGrp="1"/>
          </p:cNvSpPr>
          <p:nvPr>
            <p:ph type="sldNum" sz="quarter" idx="11"/>
          </p:nvPr>
        </p:nvSpPr>
        <p:spPr/>
        <p:txBody>
          <a:bodyPr/>
          <a:lstStyle/>
          <a:p>
            <a:fld id="{4B73C415-D670-4716-A5EC-CC4D52CA2BAC}" type="slidenum">
              <a:rPr lang="en-US" noProof="0" smtClean="0"/>
              <a:pPr/>
              <a:t>57</a:t>
            </a:fld>
            <a:endParaRPr lang="en-US" noProof="0" dirty="0"/>
          </a:p>
        </p:txBody>
      </p:sp>
    </p:spTree>
    <p:extLst>
      <p:ext uri="{BB962C8B-B14F-4D97-AF65-F5344CB8AC3E}">
        <p14:creationId xmlns:p14="http://schemas.microsoft.com/office/powerpoint/2010/main" val="3724610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F045F-922D-D5BB-15CB-87B2310C0144}"/>
              </a:ext>
            </a:extLst>
          </p:cNvPr>
          <p:cNvSpPr>
            <a:spLocks noGrp="1"/>
          </p:cNvSpPr>
          <p:nvPr>
            <p:ph type="title"/>
          </p:nvPr>
        </p:nvSpPr>
        <p:spPr>
          <a:xfrm>
            <a:off x="642000" y="542565"/>
            <a:ext cx="11340000" cy="432000"/>
          </a:xfrm>
        </p:spPr>
        <p:txBody>
          <a:bodyPr/>
          <a:lstStyle/>
          <a:p>
            <a:r>
              <a:rPr lang="en-US" dirty="0"/>
              <a:t>Future Training</a:t>
            </a:r>
          </a:p>
        </p:txBody>
      </p:sp>
      <p:sp>
        <p:nvSpPr>
          <p:cNvPr id="2" name="Content Placeholder 1">
            <a:extLst>
              <a:ext uri="{FF2B5EF4-FFF2-40B4-BE49-F238E27FC236}">
                <a16:creationId xmlns:a16="http://schemas.microsoft.com/office/drawing/2014/main" id="{2B195ACC-9884-0780-FB11-65AC5995FF73}"/>
              </a:ext>
            </a:extLst>
          </p:cNvPr>
          <p:cNvSpPr>
            <a:spLocks noGrp="1"/>
          </p:cNvSpPr>
          <p:nvPr>
            <p:ph idx="1"/>
          </p:nvPr>
        </p:nvSpPr>
        <p:spPr>
          <a:xfrm>
            <a:off x="432000" y="2184278"/>
            <a:ext cx="6029090" cy="3062436"/>
          </a:xfrm>
        </p:spPr>
        <p:txBody>
          <a:bodyPr/>
          <a:lstStyle/>
          <a:p>
            <a:r>
              <a:rPr lang="en-US" sz="2800" dirty="0">
                <a:solidFill>
                  <a:srgbClr val="000000"/>
                </a:solidFill>
                <a:effectLst/>
                <a:latin typeface="Arial" panose="020B0604020202020204" pitchFamily="34" charset="0"/>
                <a:ea typeface="Calibri" panose="020F0502020204030204" pitchFamily="34" charset="0"/>
              </a:rPr>
              <a:t>CALPADS End-of-Year (EOY) </a:t>
            </a:r>
            <a:r>
              <a:rPr lang="en-US" sz="2800" dirty="0">
                <a:solidFill>
                  <a:srgbClr val="000000"/>
                </a:solidFill>
                <a:latin typeface="Arial" panose="020B0604020202020204" pitchFamily="34" charset="0"/>
                <a:ea typeface="Calibri" panose="020F0502020204030204" pitchFamily="34" charset="0"/>
              </a:rPr>
              <a:t>1 </a:t>
            </a:r>
            <a:r>
              <a:rPr lang="en-US" sz="2800" dirty="0">
                <a:solidFill>
                  <a:srgbClr val="000000"/>
                </a:solidFill>
                <a:effectLst/>
                <a:latin typeface="Arial" panose="020B0604020202020204" pitchFamily="34" charset="0"/>
                <a:ea typeface="Calibri" panose="020F0502020204030204" pitchFamily="34" charset="0"/>
              </a:rPr>
              <a:t>- 4 Reporting &amp; Certification training begins 4/24/25 </a:t>
            </a:r>
          </a:p>
          <a:p>
            <a:r>
              <a:rPr lang="en-US" sz="2800" dirty="0">
                <a:solidFill>
                  <a:srgbClr val="000000"/>
                </a:solidFill>
                <a:latin typeface="Arial" panose="020B0604020202020204" pitchFamily="34" charset="0"/>
                <a:ea typeface="Calibri" panose="020F0502020204030204" pitchFamily="34" charset="0"/>
              </a:rPr>
              <a:t>May Regional Meetings 5/21/25 - 5/22/25</a:t>
            </a:r>
            <a:endParaRPr lang="en-US" sz="2800" dirty="0"/>
          </a:p>
        </p:txBody>
      </p:sp>
      <p:sp>
        <p:nvSpPr>
          <p:cNvPr id="3" name="Slide Number Placeholder 2">
            <a:extLst>
              <a:ext uri="{FF2B5EF4-FFF2-40B4-BE49-F238E27FC236}">
                <a16:creationId xmlns:a16="http://schemas.microsoft.com/office/drawing/2014/main" id="{A4107EB0-DBDF-5C8F-A58A-F22B535910B9}"/>
              </a:ext>
            </a:extLst>
          </p:cNvPr>
          <p:cNvSpPr>
            <a:spLocks noGrp="1"/>
          </p:cNvSpPr>
          <p:nvPr>
            <p:ph type="sldNum" sz="quarter" idx="11"/>
          </p:nvPr>
        </p:nvSpPr>
        <p:spPr/>
        <p:txBody>
          <a:bodyPr/>
          <a:lstStyle/>
          <a:p>
            <a:fld id="{4B73C415-D670-4716-A5EC-CC4D52CA2BAC}" type="slidenum">
              <a:rPr lang="en-US" noProof="0" smtClean="0"/>
              <a:pPr/>
              <a:t>58</a:t>
            </a:fld>
            <a:endParaRPr lang="en-US" noProof="0" dirty="0"/>
          </a:p>
        </p:txBody>
      </p:sp>
      <p:pic>
        <p:nvPicPr>
          <p:cNvPr id="1030" name="Picture 6" descr="829 Webinar Animations - Free Download in GIF, MP4, Lottie JSON | IconScout">
            <a:extLst>
              <a:ext uri="{FF2B5EF4-FFF2-40B4-BE49-F238E27FC236}">
                <a16:creationId xmlns:a16="http://schemas.microsoft.com/office/drawing/2014/main" id="{09713C8F-DEBF-40AC-6C9E-64B40F189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714" y="1285875"/>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a:extLst>
              <a:ext uri="{FF2B5EF4-FFF2-40B4-BE49-F238E27FC236}">
                <a16:creationId xmlns:a16="http://schemas.microsoft.com/office/drawing/2014/main" id="{B53959C8-6990-C3A2-5BB0-6A8E9E918052}"/>
              </a:ext>
            </a:extLst>
          </p:cNvPr>
          <p:cNvSpPr>
            <a:spLocks noGrp="1"/>
          </p:cNvSpPr>
          <p:nvPr>
            <p:ph type="ftr" sz="quarter" idx="10"/>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3952078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73732" y="519047"/>
            <a:ext cx="11340000" cy="432000"/>
          </a:xfrm>
        </p:spPr>
        <p:txBody>
          <a:bodyPr/>
          <a:lstStyle/>
          <a:p>
            <a:r>
              <a:rPr lang="en-US" dirty="0"/>
              <a:t>Resources</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23685" y="2308756"/>
            <a:ext cx="468723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6"/>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3" name="Picture 22" descr="Bridge LMS logo">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18018" y="1384466"/>
            <a:ext cx="1095828" cy="914400"/>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descr="CDE logo">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CSIS logo">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CALPADS reporting.</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1AEB5388-B784-52FB-F7C0-EC575B690961}"/>
              </a:ext>
            </a:extLst>
          </p:cNvPr>
          <p:cNvSpPr>
            <a:spLocks noGrp="1"/>
          </p:cNvSpPr>
          <p:nvPr>
            <p:ph type="ftr" sz="quarter" idx="10"/>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84294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F7CAE78-A802-4BB9-AE3C-4FC00207B117}"/>
              </a:ext>
            </a:extLst>
          </p:cNvPr>
          <p:cNvSpPr>
            <a:spLocks noGrp="1"/>
          </p:cNvSpPr>
          <p:nvPr>
            <p:ph type="title"/>
          </p:nvPr>
        </p:nvSpPr>
        <p:spPr>
          <a:xfrm>
            <a:off x="432000" y="417410"/>
            <a:ext cx="11355141" cy="432000"/>
          </a:xfrm>
        </p:spPr>
        <p:txBody>
          <a:bodyPr/>
          <a:lstStyle/>
          <a:p>
            <a:r>
              <a:rPr lang="en-US" dirty="0"/>
              <a:t>Quick Reminders</a:t>
            </a:r>
          </a:p>
        </p:txBody>
      </p:sp>
      <p:sp>
        <p:nvSpPr>
          <p:cNvPr id="3" name="Slide Number Placeholder 2">
            <a:extLst>
              <a:ext uri="{FF2B5EF4-FFF2-40B4-BE49-F238E27FC236}">
                <a16:creationId xmlns:a16="http://schemas.microsoft.com/office/drawing/2014/main" id="{0DD461F6-7533-456E-A58B-07CC6D70B95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5" name="Picture 14" descr="A picture containing person, wall, standing&#10;&#10;">
            <a:extLst>
              <a:ext uri="{FF2B5EF4-FFF2-40B4-BE49-F238E27FC236}">
                <a16:creationId xmlns:a16="http://schemas.microsoft.com/office/drawing/2014/main" id="{D94F9B59-DAE3-48CB-AA77-2917A617A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91" y="1537236"/>
            <a:ext cx="3783527" cy="3783527"/>
          </a:xfrm>
          <a:prstGeom prst="rect">
            <a:avLst/>
          </a:prstGeom>
        </p:spPr>
      </p:pic>
      <p:sp>
        <p:nvSpPr>
          <p:cNvPr id="4" name="TextBox 3">
            <a:extLst>
              <a:ext uri="{FF2B5EF4-FFF2-40B4-BE49-F238E27FC236}">
                <a16:creationId xmlns:a16="http://schemas.microsoft.com/office/drawing/2014/main" id="{B3AD3114-72BB-30B7-7701-FBB2DC171954}"/>
              </a:ext>
            </a:extLst>
          </p:cNvPr>
          <p:cNvSpPr txBox="1"/>
          <p:nvPr/>
        </p:nvSpPr>
        <p:spPr>
          <a:xfrm>
            <a:off x="5257800" y="1537928"/>
            <a:ext cx="6096000" cy="401648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Tahoma" panose="020B0604030504040204" pitchFamily="34" charset="0"/>
                <a:ea typeface="Tahoma" panose="020B0604030504040204" pitchFamily="34" charset="0"/>
                <a:cs typeface="Tahoma" panose="020B0604030504040204" pitchFamily="34" charset="0"/>
              </a:rPr>
              <a:t>The EOY Data Collections begin on May 6</a:t>
            </a:r>
            <a:r>
              <a:rPr lang="en-US" sz="2000" baseline="30000" dirty="0">
                <a:latin typeface="Tahoma" panose="020B0604030504040204" pitchFamily="34" charset="0"/>
                <a:ea typeface="Tahoma" panose="020B0604030504040204" pitchFamily="34" charset="0"/>
                <a:cs typeface="Tahoma" panose="020B0604030504040204" pitchFamily="34" charset="0"/>
              </a:rPr>
              <a:t>th</a:t>
            </a:r>
            <a:r>
              <a:rPr lang="en-US" sz="2000" dirty="0">
                <a:latin typeface="Tahoma" panose="020B0604030504040204" pitchFamily="34" charset="0"/>
                <a:ea typeface="Tahoma" panose="020B0604030504040204" pitchFamily="34" charset="0"/>
                <a:cs typeface="Tahoma" panose="020B0604030504040204" pitchFamily="34" charset="0"/>
              </a:rPr>
              <a:t>, this is when revisions and </a:t>
            </a:r>
            <a:r>
              <a:rPr lang="en-US" altLang="en-US" sz="2000" b="0" dirty="0">
                <a:latin typeface="Tahoma" panose="020B0604030504040204" pitchFamily="34" charset="0"/>
                <a:ea typeface="Tahoma" panose="020B0604030504040204" pitchFamily="34" charset="0"/>
                <a:cs typeface="Tahoma" panose="020B0604030504040204" pitchFamily="34" charset="0"/>
              </a:rPr>
              <a:t>reports become available</a:t>
            </a:r>
            <a:endParaRPr lang="en-US" sz="2000" b="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The EOY deadline is August 8</a:t>
            </a:r>
            <a:r>
              <a:rPr lang="en-US" sz="2000" baseline="30000" dirty="0">
                <a:latin typeface="Tahoma" panose="020B0604030504040204" pitchFamily="34" charset="0"/>
                <a:ea typeface="Tahoma" panose="020B0604030504040204" pitchFamily="34" charset="0"/>
                <a:cs typeface="Tahoma" panose="020B0604030504040204" pitchFamily="34" charset="0"/>
              </a:rPr>
              <a:t>th</a:t>
            </a:r>
            <a:r>
              <a:rPr lang="en-US" sz="2000" dirty="0">
                <a:latin typeface="Tahoma" panose="020B0604030504040204" pitchFamily="34" charset="0"/>
                <a:ea typeface="Tahoma" panose="020B0604030504040204" pitchFamily="34" charset="0"/>
                <a:cs typeface="Tahoma" panose="020B0604030504040204" pitchFamily="34" charset="0"/>
              </a:rPr>
              <a:t>, which is one week earlier than the prior year</a:t>
            </a: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The graduation cohort cut-off date will remain August 15</a:t>
            </a:r>
            <a:r>
              <a:rPr lang="en-US" sz="2000" baseline="30000" dirty="0">
                <a:latin typeface="Tahoma" panose="020B0604030504040204" pitchFamily="34" charset="0"/>
                <a:ea typeface="Tahoma" panose="020B0604030504040204" pitchFamily="34" charset="0"/>
                <a:cs typeface="Tahoma" panose="020B0604030504040204" pitchFamily="34" charset="0"/>
              </a:rPr>
              <a:t>th</a:t>
            </a:r>
            <a:r>
              <a:rPr lang="en-US" sz="2000" dirty="0">
                <a:latin typeface="Tahoma" panose="020B0604030504040204" pitchFamily="34" charset="0"/>
                <a:ea typeface="Tahoma" panose="020B0604030504040204" pitchFamily="34" charset="0"/>
                <a:cs typeface="Tahoma" panose="020B0604030504040204" pitchFamily="34" charset="0"/>
              </a:rPr>
              <a:t>, the same as prior years</a:t>
            </a: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This means, the EOY deadline and the pull of data for the cohort have been “de-coupled”</a:t>
            </a: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 a result, there may be a slight difference between the certified count of graduate and completers and those included in the 4-year ACGR </a:t>
            </a:r>
          </a:p>
        </p:txBody>
      </p:sp>
      <p:sp>
        <p:nvSpPr>
          <p:cNvPr id="5" name="Footer Placeholder 4">
            <a:extLst>
              <a:ext uri="{FF2B5EF4-FFF2-40B4-BE49-F238E27FC236}">
                <a16:creationId xmlns:a16="http://schemas.microsoft.com/office/drawing/2014/main" id="{C4175629-70E7-2E1C-A799-A25B269C81F1}"/>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864161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descr="Image of a life preserver">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descr="Computer icon">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403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338759" y="1086753"/>
            <a:ext cx="3224873" cy="2157236"/>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338759" y="1086753"/>
            <a:ext cx="2989067" cy="1859969"/>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1933665" y="2337569"/>
            <a:ext cx="1002388" cy="1382683"/>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489709" y="1192275"/>
            <a:ext cx="2834809" cy="361135"/>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2854725" y="4061415"/>
            <a:ext cx="3224873" cy="2157236"/>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3224331" y="3402218"/>
            <a:ext cx="1002388" cy="1382683"/>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2854725" y="4061415"/>
            <a:ext cx="2989067" cy="1859969"/>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2997605" y="4176926"/>
            <a:ext cx="2834809" cy="361135"/>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489515" y="2943635"/>
            <a:ext cx="2743873" cy="19319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2997605" y="5918297"/>
            <a:ext cx="2743873" cy="193192"/>
          </a:xfrm>
        </p:spPr>
        <p:txBody>
          <a:bodyPr/>
          <a:lstStyle/>
          <a:p>
            <a:endParaRPr lang="en-US"/>
          </a:p>
        </p:txBody>
      </p:sp>
      <p:sp>
        <p:nvSpPr>
          <p:cNvPr id="6" name="Slide Number Placeholder 5">
            <a:extLst>
              <a:ext uri="{FF2B5EF4-FFF2-40B4-BE49-F238E27FC236}">
                <a16:creationId xmlns:a16="http://schemas.microsoft.com/office/drawing/2014/main" id="{65004B2E-C8DE-44C3-8D21-B4CA5E2EB3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050" name="Picture 2" descr="Screen shot of a webform">
            <a:extLst>
              <a:ext uri="{FF2B5EF4-FFF2-40B4-BE49-F238E27FC236}">
                <a16:creationId xmlns:a16="http://schemas.microsoft.com/office/drawing/2014/main" id="{55DED32B-72F4-5E61-77A6-EC069E8A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978" y="1086753"/>
            <a:ext cx="4108088" cy="4513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D2401D6-3EF9-FF9C-22D4-D57E3CA28D57}"/>
              </a:ext>
              <a:ext uri="{C183D7F6-B498-43B3-948B-1728B52AA6E4}">
                <adec:decorative xmlns:adec="http://schemas.microsoft.com/office/drawing/2017/decorative" val="1"/>
              </a:ext>
            </a:extLst>
          </p:cNvPr>
          <p:cNvSpPr/>
          <p:nvPr/>
        </p:nvSpPr>
        <p:spPr>
          <a:xfrm>
            <a:off x="7370264" y="4256690"/>
            <a:ext cx="3182122" cy="28137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E5F2847-4C32-B092-6B1B-B91D421C9AD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0639856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descr="Picture of a graduation event">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006078" y="0"/>
            <a:ext cx="10179844"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a:t>
            </a:r>
            <a:r>
              <a:rPr lang="en-US" dirty="0"/>
              <a:t>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371453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14F5-3583-079E-297D-910102DBD0E3}"/>
              </a:ext>
            </a:extLst>
          </p:cNvPr>
          <p:cNvSpPr>
            <a:spLocks noGrp="1"/>
          </p:cNvSpPr>
          <p:nvPr>
            <p:ph type="title"/>
          </p:nvPr>
        </p:nvSpPr>
        <p:spPr>
          <a:xfrm>
            <a:off x="300214" y="461908"/>
            <a:ext cx="10515600" cy="1325563"/>
          </a:xfrm>
        </p:spPr>
        <p:txBody>
          <a:bodyPr/>
          <a:lstStyle/>
          <a:p>
            <a:r>
              <a:rPr lang="en-US" dirty="0"/>
              <a:t>Data Submission Windows for 2024-25</a:t>
            </a:r>
          </a:p>
        </p:txBody>
      </p:sp>
      <p:sp>
        <p:nvSpPr>
          <p:cNvPr id="33" name="Text Placeholder 5">
            <a:extLst>
              <a:ext uri="{FF2B5EF4-FFF2-40B4-BE49-F238E27FC236}">
                <a16:creationId xmlns:a16="http://schemas.microsoft.com/office/drawing/2014/main" id="{79B207CB-D244-D84D-7C6C-462E42F0D9A6}"/>
              </a:ext>
            </a:extLst>
          </p:cNvPr>
          <p:cNvSpPr txBox="1">
            <a:spLocks/>
          </p:cNvSpPr>
          <p:nvPr/>
        </p:nvSpPr>
        <p:spPr>
          <a:xfrm>
            <a:off x="422592" y="3436633"/>
            <a:ext cx="415608" cy="201776"/>
          </a:xfrm>
          <a:prstGeom prst="rect">
            <a:avLst/>
          </a:prstGeom>
        </p:spPr>
        <p:txBody>
          <a:bodyPr vert="horz" lIns="91440" tIns="45720" rIns="91440" bIns="45720" rtlCol="0" anchor="ct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lumMod val="75000"/>
                    <a:lumOff val="25000"/>
                  </a:schemeClr>
                </a:solidFill>
                <a:latin typeface="+mj-lt"/>
              </a:rPr>
              <a:t>Oct</a:t>
            </a:r>
          </a:p>
        </p:txBody>
      </p:sp>
      <p:sp>
        <p:nvSpPr>
          <p:cNvPr id="34" name="Text Placeholder 7">
            <a:extLst>
              <a:ext uri="{FF2B5EF4-FFF2-40B4-BE49-F238E27FC236}">
                <a16:creationId xmlns:a16="http://schemas.microsoft.com/office/drawing/2014/main" id="{8B42F629-F3A2-2776-A1DC-8616B1D09AF2}"/>
              </a:ext>
            </a:extLst>
          </p:cNvPr>
          <p:cNvSpPr txBox="1">
            <a:spLocks/>
          </p:cNvSpPr>
          <p:nvPr/>
        </p:nvSpPr>
        <p:spPr>
          <a:xfrm>
            <a:off x="1358557" y="3305474"/>
            <a:ext cx="407314"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Nov</a:t>
            </a:r>
          </a:p>
        </p:txBody>
      </p:sp>
      <p:sp>
        <p:nvSpPr>
          <p:cNvPr id="35" name="Text Placeholder 10">
            <a:extLst>
              <a:ext uri="{FF2B5EF4-FFF2-40B4-BE49-F238E27FC236}">
                <a16:creationId xmlns:a16="http://schemas.microsoft.com/office/drawing/2014/main" id="{785424A4-674F-3C34-B79F-38CA5D0A9CA4}"/>
              </a:ext>
            </a:extLst>
          </p:cNvPr>
          <p:cNvSpPr txBox="1">
            <a:spLocks/>
          </p:cNvSpPr>
          <p:nvPr/>
        </p:nvSpPr>
        <p:spPr>
          <a:xfrm>
            <a:off x="2321135" y="3308710"/>
            <a:ext cx="40708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Dec</a:t>
            </a:r>
          </a:p>
        </p:txBody>
      </p:sp>
      <p:sp>
        <p:nvSpPr>
          <p:cNvPr id="36" name="Text Placeholder 12">
            <a:extLst>
              <a:ext uri="{FF2B5EF4-FFF2-40B4-BE49-F238E27FC236}">
                <a16:creationId xmlns:a16="http://schemas.microsoft.com/office/drawing/2014/main" id="{BF78EA3C-E929-AFA4-E9C8-EA03940F2F21}"/>
              </a:ext>
            </a:extLst>
          </p:cNvPr>
          <p:cNvSpPr txBox="1">
            <a:spLocks/>
          </p:cNvSpPr>
          <p:nvPr/>
        </p:nvSpPr>
        <p:spPr>
          <a:xfrm>
            <a:off x="3249580" y="3402682"/>
            <a:ext cx="41560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a:solidFill>
                  <a:schemeClr val="tx1">
                    <a:lumMod val="75000"/>
                    <a:lumOff val="25000"/>
                  </a:schemeClr>
                </a:solidFill>
              </a:rPr>
              <a:t>Jan</a:t>
            </a:r>
          </a:p>
        </p:txBody>
      </p:sp>
      <p:sp>
        <p:nvSpPr>
          <p:cNvPr id="37" name="Text Placeholder 15">
            <a:extLst>
              <a:ext uri="{FF2B5EF4-FFF2-40B4-BE49-F238E27FC236}">
                <a16:creationId xmlns:a16="http://schemas.microsoft.com/office/drawing/2014/main" id="{F8EB9830-ED26-ABF0-7127-D71B752F8781}"/>
              </a:ext>
            </a:extLst>
          </p:cNvPr>
          <p:cNvSpPr txBox="1">
            <a:spLocks/>
          </p:cNvSpPr>
          <p:nvPr/>
        </p:nvSpPr>
        <p:spPr>
          <a:xfrm>
            <a:off x="4203238" y="3320132"/>
            <a:ext cx="405516"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Feb</a:t>
            </a:r>
          </a:p>
        </p:txBody>
      </p:sp>
      <p:sp>
        <p:nvSpPr>
          <p:cNvPr id="39" name="Text Placeholder 18">
            <a:extLst>
              <a:ext uri="{FF2B5EF4-FFF2-40B4-BE49-F238E27FC236}">
                <a16:creationId xmlns:a16="http://schemas.microsoft.com/office/drawing/2014/main" id="{40A46336-FE5D-2C0A-8FCB-178D909E26C1}"/>
              </a:ext>
            </a:extLst>
          </p:cNvPr>
          <p:cNvSpPr txBox="1">
            <a:spLocks/>
          </p:cNvSpPr>
          <p:nvPr/>
        </p:nvSpPr>
        <p:spPr>
          <a:xfrm>
            <a:off x="6091981" y="3309726"/>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Apr</a:t>
            </a:r>
          </a:p>
        </p:txBody>
      </p:sp>
      <p:sp>
        <p:nvSpPr>
          <p:cNvPr id="40" name="Text Placeholder 20">
            <a:extLst>
              <a:ext uri="{FF2B5EF4-FFF2-40B4-BE49-F238E27FC236}">
                <a16:creationId xmlns:a16="http://schemas.microsoft.com/office/drawing/2014/main" id="{A216D965-1FCA-C4AC-0CBB-F460AAC09C18}"/>
              </a:ext>
            </a:extLst>
          </p:cNvPr>
          <p:cNvSpPr txBox="1">
            <a:spLocks/>
          </p:cNvSpPr>
          <p:nvPr/>
        </p:nvSpPr>
        <p:spPr>
          <a:xfrm>
            <a:off x="7028912" y="3304415"/>
            <a:ext cx="41560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May</a:t>
            </a:r>
          </a:p>
        </p:txBody>
      </p:sp>
      <p:sp>
        <p:nvSpPr>
          <p:cNvPr id="41" name="Text Placeholder 22">
            <a:extLst>
              <a:ext uri="{FF2B5EF4-FFF2-40B4-BE49-F238E27FC236}">
                <a16:creationId xmlns:a16="http://schemas.microsoft.com/office/drawing/2014/main" id="{08175D33-5B78-175D-FDB2-469E024BD5C8}"/>
              </a:ext>
            </a:extLst>
          </p:cNvPr>
          <p:cNvSpPr txBox="1">
            <a:spLocks/>
          </p:cNvSpPr>
          <p:nvPr/>
        </p:nvSpPr>
        <p:spPr>
          <a:xfrm>
            <a:off x="7985875" y="3318682"/>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Jun</a:t>
            </a:r>
          </a:p>
        </p:txBody>
      </p:sp>
      <p:sp>
        <p:nvSpPr>
          <p:cNvPr id="42" name="Text Placeholder 24">
            <a:extLst>
              <a:ext uri="{FF2B5EF4-FFF2-40B4-BE49-F238E27FC236}">
                <a16:creationId xmlns:a16="http://schemas.microsoft.com/office/drawing/2014/main" id="{FC5A5131-D534-A5A5-FC38-2AB0CDB4AA7D}"/>
              </a:ext>
            </a:extLst>
          </p:cNvPr>
          <p:cNvSpPr txBox="1">
            <a:spLocks/>
          </p:cNvSpPr>
          <p:nvPr/>
        </p:nvSpPr>
        <p:spPr>
          <a:xfrm>
            <a:off x="8917615" y="3305013"/>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Jul</a:t>
            </a:r>
          </a:p>
        </p:txBody>
      </p:sp>
      <p:sp>
        <p:nvSpPr>
          <p:cNvPr id="43" name="Text Placeholder 27">
            <a:extLst>
              <a:ext uri="{FF2B5EF4-FFF2-40B4-BE49-F238E27FC236}">
                <a16:creationId xmlns:a16="http://schemas.microsoft.com/office/drawing/2014/main" id="{6C838589-7774-5747-9DA7-AAE6803DF273}"/>
              </a:ext>
            </a:extLst>
          </p:cNvPr>
          <p:cNvSpPr txBox="1">
            <a:spLocks/>
          </p:cNvSpPr>
          <p:nvPr/>
        </p:nvSpPr>
        <p:spPr>
          <a:xfrm>
            <a:off x="9849355" y="3301930"/>
            <a:ext cx="41078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Aug</a:t>
            </a:r>
          </a:p>
        </p:txBody>
      </p:sp>
      <p:sp>
        <p:nvSpPr>
          <p:cNvPr id="44" name="Text Placeholder 28">
            <a:extLst>
              <a:ext uri="{FF2B5EF4-FFF2-40B4-BE49-F238E27FC236}">
                <a16:creationId xmlns:a16="http://schemas.microsoft.com/office/drawing/2014/main" id="{3143DADA-39F7-BEF5-B6D5-EA8AFF00DA86}"/>
              </a:ext>
            </a:extLst>
          </p:cNvPr>
          <p:cNvSpPr txBox="1">
            <a:spLocks/>
          </p:cNvSpPr>
          <p:nvPr/>
        </p:nvSpPr>
        <p:spPr>
          <a:xfrm>
            <a:off x="10801067" y="3303424"/>
            <a:ext cx="41078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Sep</a:t>
            </a:r>
          </a:p>
        </p:txBody>
      </p:sp>
      <p:sp>
        <p:nvSpPr>
          <p:cNvPr id="45" name="Text Placeholder 30">
            <a:extLst>
              <a:ext uri="{FF2B5EF4-FFF2-40B4-BE49-F238E27FC236}">
                <a16:creationId xmlns:a16="http://schemas.microsoft.com/office/drawing/2014/main" id="{CD626A96-C0E9-9997-6E9D-B33751E8F4DC}"/>
              </a:ext>
            </a:extLst>
          </p:cNvPr>
          <p:cNvSpPr txBox="1">
            <a:spLocks/>
          </p:cNvSpPr>
          <p:nvPr/>
        </p:nvSpPr>
        <p:spPr>
          <a:xfrm>
            <a:off x="438368" y="2600309"/>
            <a:ext cx="3735636" cy="282229"/>
          </a:xfrm>
          <a:prstGeom prst="rect">
            <a:avLst/>
          </a:prstGeom>
          <a:solidFill>
            <a:srgbClr val="2E9290"/>
          </a:solidFill>
        </p:spPr>
        <p:txBody>
          <a:bodyPr vert="horz" lIns="0" tIns="0" rIns="0" bIns="0" rtlCol="0" anchor="ctr">
            <a:noAutofit/>
          </a:bodyPr>
          <a:lstStyle>
            <a:defPPr>
              <a:defRPr lang="en-US"/>
            </a:defPPr>
            <a:lvl1pPr marR="0" lvl="0" indent="0" algn="ctr" fontAlgn="auto">
              <a:lnSpc>
                <a:spcPct val="100000"/>
              </a:lnSpc>
              <a:spcBef>
                <a:spcPts val="1000"/>
              </a:spcBef>
              <a:spcAft>
                <a:spcPts val="500"/>
              </a:spcAft>
              <a:buClr>
                <a:srgbClr val="3DC1BD"/>
              </a:buClr>
              <a:buSzTx/>
              <a:buFont typeface="Arial" panose="020B0604020202020204" pitchFamily="34" charset="0"/>
              <a:buNone/>
              <a:tabLst/>
              <a:defRPr sz="1200" b="1">
                <a:solidFill>
                  <a:schemeClr val="bg1"/>
                </a:solidFill>
              </a:defRPr>
            </a:lvl1pPr>
            <a:lvl2pPr marL="542925" indent="-276225">
              <a:lnSpc>
                <a:spcPct val="100000"/>
              </a:lnSpc>
              <a:spcBef>
                <a:spcPts val="500"/>
              </a:spcBef>
              <a:spcAft>
                <a:spcPts val="500"/>
              </a:spcAft>
              <a:buFont typeface="Arial" panose="020B0604020202020204" pitchFamily="34" charset="0"/>
              <a:buChar char="•"/>
              <a:defRPr sz="1600">
                <a:solidFill>
                  <a:schemeClr val="tx2"/>
                </a:solidFill>
              </a:defRPr>
            </a:lvl2pPr>
            <a:lvl3pPr marL="809625" indent="-266700">
              <a:lnSpc>
                <a:spcPct val="100000"/>
              </a:lnSpc>
              <a:spcBef>
                <a:spcPts val="500"/>
              </a:spcBef>
              <a:spcAft>
                <a:spcPts val="500"/>
              </a:spcAft>
              <a:buFont typeface="Arial" panose="020B0604020202020204" pitchFamily="34" charset="0"/>
              <a:buChar char="•"/>
              <a:defRPr sz="1600">
                <a:solidFill>
                  <a:schemeClr val="tx2"/>
                </a:solidFill>
              </a:defRPr>
            </a:lvl3pPr>
            <a:lvl4pPr marL="1076325" indent="-266700">
              <a:lnSpc>
                <a:spcPct val="100000"/>
              </a:lnSpc>
              <a:spcBef>
                <a:spcPts val="500"/>
              </a:spcBef>
              <a:spcAft>
                <a:spcPts val="500"/>
              </a:spcAft>
              <a:buFont typeface="Arial" panose="020B0604020202020204" pitchFamily="34" charset="0"/>
              <a:buChar char="•"/>
              <a:defRPr sz="1400">
                <a:solidFill>
                  <a:schemeClr val="tx2"/>
                </a:solidFill>
              </a:defRPr>
            </a:lvl4pPr>
            <a:lvl5pPr marL="1343025" indent="-266700">
              <a:lnSpc>
                <a:spcPct val="100000"/>
              </a:lnSpc>
              <a:spcBef>
                <a:spcPts val="500"/>
              </a:spcBef>
              <a:spcAft>
                <a:spcPts val="500"/>
              </a:spcAft>
              <a:buFont typeface="Arial" panose="020B0604020202020204" pitchFamily="34" charset="0"/>
              <a:buChar char="•"/>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Fall 1 </a:t>
            </a:r>
            <a:r>
              <a:rPr lang="en-US" b="0"/>
              <a:t>Submission</a:t>
            </a:r>
          </a:p>
        </p:txBody>
      </p:sp>
      <p:grpSp>
        <p:nvGrpSpPr>
          <p:cNvPr id="46" name="Group 45">
            <a:extLst>
              <a:ext uri="{FF2B5EF4-FFF2-40B4-BE49-F238E27FC236}">
                <a16:creationId xmlns:a16="http://schemas.microsoft.com/office/drawing/2014/main" id="{E2BC6484-C2F9-3267-DD89-8EAB6EAFDB46}"/>
              </a:ext>
              <a:ext uri="{C183D7F6-B498-43B3-948B-1728B52AA6E4}">
                <adec:decorative xmlns:adec="http://schemas.microsoft.com/office/drawing/2017/decorative" val="1"/>
              </a:ext>
            </a:extLst>
          </p:cNvPr>
          <p:cNvGrpSpPr/>
          <p:nvPr/>
        </p:nvGrpSpPr>
        <p:grpSpPr>
          <a:xfrm>
            <a:off x="630359" y="3610178"/>
            <a:ext cx="10374684" cy="421950"/>
            <a:chOff x="630359" y="3799174"/>
            <a:chExt cx="10374684" cy="163099"/>
          </a:xfrm>
        </p:grpSpPr>
        <p:cxnSp>
          <p:nvCxnSpPr>
            <p:cNvPr id="47" name="Straight Connector 46">
              <a:extLst>
                <a:ext uri="{FF2B5EF4-FFF2-40B4-BE49-F238E27FC236}">
                  <a16:creationId xmlns:a16="http://schemas.microsoft.com/office/drawing/2014/main" id="{08BE6DA5-0283-A125-182F-63F56C98AD64}"/>
                </a:ext>
              </a:extLst>
            </p:cNvPr>
            <p:cNvCxnSpPr>
              <a:cxnSpLocks/>
            </p:cNvCxnSpPr>
            <p:nvPr/>
          </p:nvCxnSpPr>
          <p:spPr>
            <a:xfrm>
              <a:off x="630359" y="3807372"/>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2CF58E5-B0FA-D0A9-B49A-D49A5C00781B}"/>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1AF6F8-2E53-0900-6F52-8C08D63507C9}"/>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0B2943-54EB-9975-1A7C-3E20918F9AE8}"/>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2280996-5DBF-50FA-56F1-C9819B824EDB}"/>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86A69D1-A736-4929-8A3E-1FE2CE95DD3B}"/>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C6491F2-94BC-BE80-A2EB-AB21F78C0119}"/>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D605446-D51E-B2F6-5656-278676152D80}"/>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44A7EA-CB69-9714-9EF3-8506CF7284A4}"/>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4762F11-6086-F22F-240E-5CABDA6419C2}"/>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6ECAF45-C405-0F7D-E66C-C0FCAE629733}"/>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9C7D5E0-1C5D-7368-91F1-CD2E0CEE65DA}"/>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509AF0E-98E5-47D1-79D9-14404BA45EF4}"/>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D786E81-FB36-8DEF-A834-6EC7D6A8B944}"/>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EE21086-2F22-39F4-EFB9-8ADF9770663E}"/>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6A72D2E-472F-845A-B62D-E281EFEAF907}"/>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EE8F06E-3C1F-AD61-7FDD-5D71F022524B}"/>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0896437-B1D3-F490-0A37-E085B44AF88D}"/>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5B23EF-674F-D175-5C4A-4664B9C29D2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DEFD22-F03B-BF7A-8CFD-5B22EC86D6C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1E5E8B1-C3B9-0982-D6A3-562172054B52}"/>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19F1359-3B26-7138-2812-D2E060C15BA2}"/>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8EDB60-2814-5BC4-196A-AE057DE1D652}"/>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71" name="Text Placeholder 9">
            <a:extLst>
              <a:ext uri="{FF2B5EF4-FFF2-40B4-BE49-F238E27FC236}">
                <a16:creationId xmlns:a16="http://schemas.microsoft.com/office/drawing/2014/main" id="{399829B3-3990-4F5E-2B69-1AA106BB3B54}"/>
              </a:ext>
            </a:extLst>
          </p:cNvPr>
          <p:cNvSpPr txBox="1">
            <a:spLocks/>
          </p:cNvSpPr>
          <p:nvPr/>
        </p:nvSpPr>
        <p:spPr>
          <a:xfrm>
            <a:off x="438368" y="3246869"/>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i="0" u="none" strike="noStrike" kern="1200" cap="none" spc="0" normalizeH="0" baseline="0" noProof="0" dirty="0">
                <a:ln>
                  <a:noFill/>
                </a:ln>
                <a:solidFill>
                  <a:srgbClr val="555FAD"/>
                </a:solidFill>
                <a:effectLst/>
                <a:uLnTx/>
                <a:uFillTx/>
                <a:ea typeface="+mn-ea"/>
                <a:cs typeface="+mn-cs"/>
              </a:rPr>
              <a:t>2024</a:t>
            </a:r>
          </a:p>
        </p:txBody>
      </p:sp>
      <p:sp>
        <p:nvSpPr>
          <p:cNvPr id="73" name="Text Placeholder 30">
            <a:extLst>
              <a:ext uri="{FF2B5EF4-FFF2-40B4-BE49-F238E27FC236}">
                <a16:creationId xmlns:a16="http://schemas.microsoft.com/office/drawing/2014/main" id="{3D0A7328-04F3-8EE0-7263-6022E315926F}"/>
              </a:ext>
            </a:extLst>
          </p:cNvPr>
          <p:cNvSpPr txBox="1">
            <a:spLocks/>
          </p:cNvSpPr>
          <p:nvPr/>
        </p:nvSpPr>
        <p:spPr>
          <a:xfrm>
            <a:off x="437231" y="3931408"/>
            <a:ext cx="4820871" cy="282229"/>
          </a:xfrm>
          <a:prstGeom prst="rect">
            <a:avLst/>
          </a:prstGeom>
          <a:solidFill>
            <a:srgbClr val="FF725C"/>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500"/>
              </a:spcAft>
              <a:buClr>
                <a:srgbClr val="3DC1BD"/>
              </a:buClr>
              <a:buSzTx/>
              <a:tabLst/>
              <a:defRPr/>
            </a:pPr>
            <a:r>
              <a:rPr lang="en-US" sz="1200" b="1">
                <a:solidFill>
                  <a:schemeClr val="bg1"/>
                </a:solidFill>
              </a:rPr>
              <a:t>Fall 2 </a:t>
            </a:r>
            <a:r>
              <a:rPr lang="en-US" sz="1200">
                <a:solidFill>
                  <a:schemeClr val="bg1"/>
                </a:solidFill>
              </a:rPr>
              <a:t>Submission</a:t>
            </a:r>
          </a:p>
        </p:txBody>
      </p:sp>
      <p:sp>
        <p:nvSpPr>
          <p:cNvPr id="74" name="Text Placeholder 30">
            <a:extLst>
              <a:ext uri="{FF2B5EF4-FFF2-40B4-BE49-F238E27FC236}">
                <a16:creationId xmlns:a16="http://schemas.microsoft.com/office/drawing/2014/main" id="{2321DD32-3D8F-E1DD-6D97-E8BC8BB7AF94}"/>
              </a:ext>
            </a:extLst>
          </p:cNvPr>
          <p:cNvSpPr txBox="1">
            <a:spLocks/>
          </p:cNvSpPr>
          <p:nvPr/>
        </p:nvSpPr>
        <p:spPr>
          <a:xfrm>
            <a:off x="7425573" y="3927994"/>
            <a:ext cx="2895796" cy="282229"/>
          </a:xfrm>
          <a:prstGeom prst="rect">
            <a:avLst/>
          </a:prstGeom>
          <a:solidFill>
            <a:srgbClr val="555FAD"/>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500"/>
              </a:spcAft>
              <a:buClr>
                <a:srgbClr val="3DC1BD"/>
              </a:buClr>
              <a:buSzTx/>
              <a:tabLst/>
              <a:defRPr/>
            </a:pPr>
            <a:r>
              <a:rPr lang="en-US" sz="1200" b="1">
                <a:solidFill>
                  <a:schemeClr val="bg1"/>
                </a:solidFill>
              </a:rPr>
              <a:t>EOY </a:t>
            </a:r>
            <a:r>
              <a:rPr lang="en-US" sz="1200">
                <a:solidFill>
                  <a:schemeClr val="bg1"/>
                </a:solidFill>
              </a:rPr>
              <a:t>Submissions</a:t>
            </a:r>
            <a:r>
              <a:rPr lang="en-US" sz="1200" b="1">
                <a:solidFill>
                  <a:schemeClr val="bg1"/>
                </a:solidFill>
              </a:rPr>
              <a:t> </a:t>
            </a:r>
          </a:p>
        </p:txBody>
      </p:sp>
      <p:grpSp>
        <p:nvGrpSpPr>
          <p:cNvPr id="75" name="Group 74">
            <a:extLst>
              <a:ext uri="{FF2B5EF4-FFF2-40B4-BE49-F238E27FC236}">
                <a16:creationId xmlns:a16="http://schemas.microsoft.com/office/drawing/2014/main" id="{41279F1C-DC5B-A604-BE5B-33C80290DABA}"/>
              </a:ext>
              <a:ext uri="{C183D7F6-B498-43B3-948B-1728B52AA6E4}">
                <adec:decorative xmlns:adec="http://schemas.microsoft.com/office/drawing/2017/decorative" val="1"/>
              </a:ext>
            </a:extLst>
          </p:cNvPr>
          <p:cNvGrpSpPr/>
          <p:nvPr/>
        </p:nvGrpSpPr>
        <p:grpSpPr>
          <a:xfrm>
            <a:off x="262421" y="1361129"/>
            <a:ext cx="1321859" cy="1191575"/>
            <a:chOff x="431799" y="1918590"/>
            <a:chExt cx="1321859" cy="1212957"/>
          </a:xfrm>
        </p:grpSpPr>
        <p:cxnSp>
          <p:nvCxnSpPr>
            <p:cNvPr id="76" name="Straight Arrow Connector 75">
              <a:extLst>
                <a:ext uri="{FF2B5EF4-FFF2-40B4-BE49-F238E27FC236}">
                  <a16:creationId xmlns:a16="http://schemas.microsoft.com/office/drawing/2014/main" id="{C1A475C9-BE3C-09C3-7388-72C5B095B897}"/>
                </a:ext>
                <a:ext uri="{C183D7F6-B498-43B3-948B-1728B52AA6E4}">
                  <adec:decorative xmlns:adec="http://schemas.microsoft.com/office/drawing/2017/decorative" val="1"/>
                </a:ext>
              </a:extLst>
            </p:cNvPr>
            <p:cNvCxnSpPr>
              <a:cxnSpLocks/>
            </p:cNvCxnSpPr>
            <p:nvPr/>
          </p:nvCxnSpPr>
          <p:spPr>
            <a:xfrm>
              <a:off x="620711" y="2341399"/>
              <a:ext cx="0" cy="79014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95AADE4-4EA4-192B-A837-7FF9AF9A6736}"/>
                </a:ext>
              </a:extLst>
            </p:cNvPr>
            <p:cNvGrpSpPr/>
            <p:nvPr/>
          </p:nvGrpSpPr>
          <p:grpSpPr>
            <a:xfrm>
              <a:off x="431799" y="1918590"/>
              <a:ext cx="1321859" cy="432000"/>
              <a:chOff x="431798" y="1724805"/>
              <a:chExt cx="1809315" cy="561975"/>
            </a:xfrm>
          </p:grpSpPr>
          <p:sp>
            <p:nvSpPr>
              <p:cNvPr id="78" name="Text Placeholder 30">
                <a:extLst>
                  <a:ext uri="{FF2B5EF4-FFF2-40B4-BE49-F238E27FC236}">
                    <a16:creationId xmlns:a16="http://schemas.microsoft.com/office/drawing/2014/main" id="{FE55ED1B-BF62-7D45-2E65-4A688E9A0404}"/>
                  </a:ext>
                </a:extLst>
              </p:cNvPr>
              <p:cNvSpPr txBox="1">
                <a:spLocks/>
              </p:cNvSpPr>
              <p:nvPr/>
            </p:nvSpPr>
            <p:spPr>
              <a:xfrm>
                <a:off x="431798"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ea typeface="Tahoma" panose="020B0604030504040204" pitchFamily="34" charset="0"/>
                    <a:cs typeface="Tahoma" panose="020B0604030504040204" pitchFamily="34" charset="0"/>
                  </a:rPr>
                  <a:t>Census Day</a:t>
                </a:r>
              </a:p>
            </p:txBody>
          </p:sp>
          <p:sp>
            <p:nvSpPr>
              <p:cNvPr id="79" name="Text Placeholder 31">
                <a:extLst>
                  <a:ext uri="{FF2B5EF4-FFF2-40B4-BE49-F238E27FC236}">
                    <a16:creationId xmlns:a16="http://schemas.microsoft.com/office/drawing/2014/main" id="{B1B9D6BD-3AFD-AEE3-C678-68E312087657}"/>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ea typeface="+mn-ea"/>
                    <a:cs typeface="+mn-cs"/>
                  </a:rPr>
                  <a:t>Oct 2, 2024</a:t>
                </a:r>
              </a:p>
            </p:txBody>
          </p:sp>
        </p:grpSp>
      </p:grpSp>
      <p:grpSp>
        <p:nvGrpSpPr>
          <p:cNvPr id="80" name="Group 79" descr="Fall 1 Certification Deadline in mid December">
            <a:extLst>
              <a:ext uri="{FF2B5EF4-FFF2-40B4-BE49-F238E27FC236}">
                <a16:creationId xmlns:a16="http://schemas.microsoft.com/office/drawing/2014/main" id="{E9A20505-FB30-35B7-7582-E63D71C185F1}"/>
              </a:ext>
            </a:extLst>
          </p:cNvPr>
          <p:cNvGrpSpPr/>
          <p:nvPr/>
        </p:nvGrpSpPr>
        <p:grpSpPr>
          <a:xfrm>
            <a:off x="2032406" y="1341712"/>
            <a:ext cx="1625415" cy="428157"/>
            <a:chOff x="2214999" y="1392388"/>
            <a:chExt cx="2205824" cy="561975"/>
          </a:xfrm>
        </p:grpSpPr>
        <p:sp>
          <p:nvSpPr>
            <p:cNvPr id="81" name="Text Placeholder 30">
              <a:extLst>
                <a:ext uri="{FF2B5EF4-FFF2-40B4-BE49-F238E27FC236}">
                  <a16:creationId xmlns:a16="http://schemas.microsoft.com/office/drawing/2014/main" id="{D482520D-53F1-33AD-872E-A21CC54AE409}"/>
                </a:ext>
                <a:ext uri="{C183D7F6-B498-43B3-948B-1728B52AA6E4}">
                  <adec:decorative xmlns:adec="http://schemas.microsoft.com/office/drawing/2017/decorative" val="1"/>
                </a:ext>
              </a:extLst>
            </p:cNvPr>
            <p:cNvSpPr txBox="1">
              <a:spLocks/>
            </p:cNvSpPr>
            <p:nvPr/>
          </p:nvSpPr>
          <p:spPr>
            <a:xfrm>
              <a:off x="2214999" y="1392388"/>
              <a:ext cx="220582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sz="1100" b="1">
                  <a:solidFill>
                    <a:prstClr val="black">
                      <a:lumMod val="75000"/>
                      <a:lumOff val="25000"/>
                    </a:prstClr>
                  </a:solidFill>
                  <a:ea typeface="Tahoma" panose="020B0604030504040204" pitchFamily="34" charset="0"/>
                  <a:cs typeface="Tahoma" panose="020B0604030504040204" pitchFamily="34" charset="0"/>
                </a:rPr>
                <a:t>Certification</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a:t>
              </a:r>
              <a:r>
                <a:rPr kumimoji="0" lang="en-US" sz="1100" b="1" i="0" u="none" strike="noStrike" kern="1200" cap="none" spc="0" normalizeH="0" baseline="0" noProof="0">
                  <a:ln>
                    <a:noFill/>
                  </a:ln>
                  <a:solidFill>
                    <a:prstClr val="black">
                      <a:lumMod val="75000"/>
                      <a:lumOff val="25000"/>
                    </a:prstClr>
                  </a:solidFill>
                  <a:effectLst/>
                  <a:uLnTx/>
                  <a:uFillTx/>
                  <a:ea typeface="+mn-ea"/>
                  <a:cs typeface="+mn-cs"/>
                </a:rPr>
                <a:t>Deadline</a:t>
              </a:r>
            </a:p>
          </p:txBody>
        </p:sp>
        <p:sp>
          <p:nvSpPr>
            <p:cNvPr id="82" name="Text Placeholder 31">
              <a:extLst>
                <a:ext uri="{FF2B5EF4-FFF2-40B4-BE49-F238E27FC236}">
                  <a16:creationId xmlns:a16="http://schemas.microsoft.com/office/drawing/2014/main" id="{54B27F02-A630-1808-C93D-5436323ABA0E}"/>
                </a:ext>
              </a:extLst>
            </p:cNvPr>
            <p:cNvSpPr txBox="1">
              <a:spLocks/>
            </p:cNvSpPr>
            <p:nvPr/>
          </p:nvSpPr>
          <p:spPr>
            <a:xfrm>
              <a:off x="2616819" y="1680191"/>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Dec 13, 2024</a:t>
              </a:r>
            </a:p>
          </p:txBody>
        </p:sp>
      </p:grpSp>
      <p:grpSp>
        <p:nvGrpSpPr>
          <p:cNvPr id="83" name="Group 82">
            <a:extLst>
              <a:ext uri="{FF2B5EF4-FFF2-40B4-BE49-F238E27FC236}">
                <a16:creationId xmlns:a16="http://schemas.microsoft.com/office/drawing/2014/main" id="{9E010193-AE7D-6F12-520E-74A3C8858320}"/>
              </a:ext>
              <a:ext uri="{C183D7F6-B498-43B3-948B-1728B52AA6E4}">
                <adec:decorative xmlns:adec="http://schemas.microsoft.com/office/drawing/2017/decorative" val="1"/>
              </a:ext>
            </a:extLst>
          </p:cNvPr>
          <p:cNvGrpSpPr/>
          <p:nvPr/>
        </p:nvGrpSpPr>
        <p:grpSpPr>
          <a:xfrm>
            <a:off x="3735902" y="1343423"/>
            <a:ext cx="1321860" cy="428157"/>
            <a:chOff x="2277402" y="1728649"/>
            <a:chExt cx="1793875" cy="561975"/>
          </a:xfrm>
        </p:grpSpPr>
        <p:sp>
          <p:nvSpPr>
            <p:cNvPr id="84" name="Text Placeholder 30">
              <a:extLst>
                <a:ext uri="{FF2B5EF4-FFF2-40B4-BE49-F238E27FC236}">
                  <a16:creationId xmlns:a16="http://schemas.microsoft.com/office/drawing/2014/main" id="{7BB2DC28-D4CA-63FA-2CC6-FE1E4B027ED5}"/>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sz="1100" b="1">
                  <a:solidFill>
                    <a:prstClr val="black">
                      <a:lumMod val="75000"/>
                      <a:lumOff val="25000"/>
                    </a:prstClr>
                  </a:solidFill>
                  <a:ea typeface="Tahoma" panose="020B0604030504040204" pitchFamily="34" charset="0"/>
                  <a:cs typeface="Tahoma" panose="020B0604030504040204" pitchFamily="34" charset="0"/>
                </a:rPr>
                <a:t>Final</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a:t>
              </a:r>
              <a:r>
                <a:rPr lang="en-US" sz="1100" b="1">
                  <a:solidFill>
                    <a:prstClr val="black">
                      <a:lumMod val="75000"/>
                      <a:lumOff val="25000"/>
                    </a:prstClr>
                  </a:solidFill>
                  <a:ea typeface="Tahoma" panose="020B0604030504040204" pitchFamily="34" charset="0"/>
                  <a:cs typeface="Tahoma" panose="020B0604030504040204" pitchFamily="34" charset="0"/>
                </a:rPr>
                <a:t>Deadline</a:t>
              </a:r>
            </a:p>
          </p:txBody>
        </p:sp>
        <p:sp>
          <p:nvSpPr>
            <p:cNvPr id="85" name="Text Placeholder 31">
              <a:extLst>
                <a:ext uri="{FF2B5EF4-FFF2-40B4-BE49-F238E27FC236}">
                  <a16:creationId xmlns:a16="http://schemas.microsoft.com/office/drawing/2014/main" id="{BB80B59E-42DD-011B-2AE3-F8150333D002}"/>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January 24, 2025</a:t>
              </a:r>
            </a:p>
          </p:txBody>
        </p:sp>
      </p:grpSp>
      <p:grpSp>
        <p:nvGrpSpPr>
          <p:cNvPr id="86" name="Group 85">
            <a:extLst>
              <a:ext uri="{FF2B5EF4-FFF2-40B4-BE49-F238E27FC236}">
                <a16:creationId xmlns:a16="http://schemas.microsoft.com/office/drawing/2014/main" id="{1B70BC6F-FA81-846B-5A74-B495D996C4B7}"/>
              </a:ext>
              <a:ext uri="{C183D7F6-B498-43B3-948B-1728B52AA6E4}">
                <adec:decorative xmlns:adec="http://schemas.microsoft.com/office/drawing/2017/decorative" val="1"/>
              </a:ext>
            </a:extLst>
          </p:cNvPr>
          <p:cNvGrpSpPr/>
          <p:nvPr/>
        </p:nvGrpSpPr>
        <p:grpSpPr>
          <a:xfrm>
            <a:off x="4336633" y="4267411"/>
            <a:ext cx="1739684" cy="888719"/>
            <a:chOff x="2753762" y="4589858"/>
            <a:chExt cx="1739684" cy="888719"/>
          </a:xfrm>
        </p:grpSpPr>
        <p:cxnSp>
          <p:nvCxnSpPr>
            <p:cNvPr id="87" name="Straight Arrow Connector 86">
              <a:extLst>
                <a:ext uri="{FF2B5EF4-FFF2-40B4-BE49-F238E27FC236}">
                  <a16:creationId xmlns:a16="http://schemas.microsoft.com/office/drawing/2014/main" id="{1BC4A08F-A07C-3989-40F2-0135B74DEF9E}"/>
                </a:ext>
                <a:ext uri="{C183D7F6-B498-43B3-948B-1728B52AA6E4}">
                  <adec:decorative xmlns:adec="http://schemas.microsoft.com/office/drawing/2017/decorative" val="1"/>
                </a:ext>
              </a:extLst>
            </p:cNvPr>
            <p:cNvCxnSpPr>
              <a:cxnSpLocks/>
            </p:cNvCxnSpPr>
            <p:nvPr/>
          </p:nvCxnSpPr>
          <p:spPr>
            <a:xfrm rot="10800000" flipH="1">
              <a:off x="3657869" y="4589858"/>
              <a:ext cx="1" cy="7769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04C8AC1C-3F8B-3F22-4FD7-5925752CCC13}"/>
                </a:ext>
              </a:extLst>
            </p:cNvPr>
            <p:cNvGrpSpPr/>
            <p:nvPr/>
          </p:nvGrpSpPr>
          <p:grpSpPr>
            <a:xfrm>
              <a:off x="2753762" y="4943920"/>
              <a:ext cx="1739684" cy="534657"/>
              <a:chOff x="2225673" y="1274451"/>
              <a:chExt cx="1793875" cy="561975"/>
            </a:xfrm>
          </p:grpSpPr>
          <p:sp>
            <p:nvSpPr>
              <p:cNvPr id="89" name="Text Placeholder 30">
                <a:extLst>
                  <a:ext uri="{FF2B5EF4-FFF2-40B4-BE49-F238E27FC236}">
                    <a16:creationId xmlns:a16="http://schemas.microsoft.com/office/drawing/2014/main" id="{693B05E8-225A-A267-825E-93C67119D131}"/>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Fall 2 Deadline</a:t>
                </a:r>
              </a:p>
            </p:txBody>
          </p:sp>
          <p:sp>
            <p:nvSpPr>
              <p:cNvPr id="90" name="Text Placeholder 31">
                <a:extLst>
                  <a:ext uri="{FF2B5EF4-FFF2-40B4-BE49-F238E27FC236}">
                    <a16:creationId xmlns:a16="http://schemas.microsoft.com/office/drawing/2014/main" id="{2FFF2158-323D-E1C6-E2FF-18C2DDDA11B7}"/>
                  </a:ext>
                </a:extLst>
              </p:cNvPr>
              <p:cNvSpPr txBox="1">
                <a:spLocks/>
              </p:cNvSpPr>
              <p:nvPr/>
            </p:nvSpPr>
            <p:spPr>
              <a:xfrm>
                <a:off x="2225673" y="1594295"/>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March 21, 2025</a:t>
                </a:r>
              </a:p>
            </p:txBody>
          </p:sp>
        </p:grpSp>
      </p:grpSp>
      <p:grpSp>
        <p:nvGrpSpPr>
          <p:cNvPr id="91" name="Group 90">
            <a:extLst>
              <a:ext uri="{FF2B5EF4-FFF2-40B4-BE49-F238E27FC236}">
                <a16:creationId xmlns:a16="http://schemas.microsoft.com/office/drawing/2014/main" id="{E41C764F-B8E6-B1A5-4E7B-94620E2A3F81}"/>
              </a:ext>
              <a:ext uri="{C183D7F6-B498-43B3-948B-1728B52AA6E4}">
                <adec:decorative xmlns:adec="http://schemas.microsoft.com/office/drawing/2017/decorative" val="1"/>
              </a:ext>
            </a:extLst>
          </p:cNvPr>
          <p:cNvGrpSpPr/>
          <p:nvPr/>
        </p:nvGrpSpPr>
        <p:grpSpPr>
          <a:xfrm>
            <a:off x="6574675" y="4268224"/>
            <a:ext cx="1739683" cy="888719"/>
            <a:chOff x="2814710" y="4620799"/>
            <a:chExt cx="1739683" cy="851389"/>
          </a:xfrm>
        </p:grpSpPr>
        <p:cxnSp>
          <p:nvCxnSpPr>
            <p:cNvPr id="92" name="Straight Arrow Connector 91">
              <a:extLst>
                <a:ext uri="{FF2B5EF4-FFF2-40B4-BE49-F238E27FC236}">
                  <a16:creationId xmlns:a16="http://schemas.microsoft.com/office/drawing/2014/main" id="{E8EED1E8-7EA9-9356-2CD9-FB91F3A516F6}"/>
                </a:ext>
                <a:ext uri="{C183D7F6-B498-43B3-948B-1728B52AA6E4}">
                  <adec:decorative xmlns:adec="http://schemas.microsoft.com/office/drawing/2017/decorative" val="1"/>
                </a:ext>
              </a:extLst>
            </p:cNvPr>
            <p:cNvCxnSpPr>
              <a:cxnSpLocks/>
            </p:cNvCxnSpPr>
            <p:nvPr/>
          </p:nvCxnSpPr>
          <p:spPr>
            <a:xfrm flipV="1">
              <a:off x="3673769" y="4620799"/>
              <a:ext cx="1" cy="74604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3" name="Text Placeholder 30">
              <a:extLst>
                <a:ext uri="{FF2B5EF4-FFF2-40B4-BE49-F238E27FC236}">
                  <a16:creationId xmlns:a16="http://schemas.microsoft.com/office/drawing/2014/main" id="{2726A7E8-A532-0E28-BCAA-068D55031A84}"/>
                </a:ext>
              </a:extLst>
            </p:cNvPr>
            <p:cNvSpPr txBox="1">
              <a:spLocks/>
            </p:cNvSpPr>
            <p:nvPr/>
          </p:nvSpPr>
          <p:spPr>
            <a:xfrm>
              <a:off x="2814710" y="4959989"/>
              <a:ext cx="1739683" cy="512199"/>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Start of Submission</a:t>
              </a:r>
            </a:p>
          </p:txBody>
        </p:sp>
      </p:grpSp>
      <p:grpSp>
        <p:nvGrpSpPr>
          <p:cNvPr id="94" name="Group 93">
            <a:extLst>
              <a:ext uri="{FF2B5EF4-FFF2-40B4-BE49-F238E27FC236}">
                <a16:creationId xmlns:a16="http://schemas.microsoft.com/office/drawing/2014/main" id="{BF8D3293-52ED-16CC-99FA-54677BA8078C}"/>
              </a:ext>
              <a:ext uri="{C183D7F6-B498-43B3-948B-1728B52AA6E4}">
                <adec:decorative xmlns:adec="http://schemas.microsoft.com/office/drawing/2017/decorative" val="1"/>
              </a:ext>
            </a:extLst>
          </p:cNvPr>
          <p:cNvGrpSpPr/>
          <p:nvPr/>
        </p:nvGrpSpPr>
        <p:grpSpPr>
          <a:xfrm>
            <a:off x="8863617" y="4267411"/>
            <a:ext cx="2036710" cy="1552849"/>
            <a:chOff x="2456734" y="4335916"/>
            <a:chExt cx="2036710" cy="1552849"/>
          </a:xfrm>
        </p:grpSpPr>
        <p:cxnSp>
          <p:nvCxnSpPr>
            <p:cNvPr id="95" name="Straight Arrow Connector 94">
              <a:extLst>
                <a:ext uri="{FF2B5EF4-FFF2-40B4-BE49-F238E27FC236}">
                  <a16:creationId xmlns:a16="http://schemas.microsoft.com/office/drawing/2014/main" id="{6BCB7EB9-4828-85A2-33F3-529043C5A113}"/>
                </a:ext>
                <a:ext uri="{C183D7F6-B498-43B3-948B-1728B52AA6E4}">
                  <adec:decorative xmlns:adec="http://schemas.microsoft.com/office/drawing/2017/decorative" val="1"/>
                </a:ext>
              </a:extLst>
            </p:cNvPr>
            <p:cNvCxnSpPr>
              <a:cxnSpLocks/>
            </p:cNvCxnSpPr>
            <p:nvPr/>
          </p:nvCxnSpPr>
          <p:spPr>
            <a:xfrm flipV="1">
              <a:off x="3444498" y="4335916"/>
              <a:ext cx="0" cy="65237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C7C15901-9239-9103-05E9-EB62BA85A27B}"/>
                </a:ext>
              </a:extLst>
            </p:cNvPr>
            <p:cNvGrpSpPr/>
            <p:nvPr/>
          </p:nvGrpSpPr>
          <p:grpSpPr>
            <a:xfrm>
              <a:off x="2456734" y="4686074"/>
              <a:ext cx="2036710" cy="1202691"/>
              <a:chOff x="1919394" y="1003431"/>
              <a:chExt cx="2100154" cy="1264143"/>
            </a:xfrm>
          </p:grpSpPr>
          <p:sp>
            <p:nvSpPr>
              <p:cNvPr id="97" name="Text Placeholder 30">
                <a:extLst>
                  <a:ext uri="{FF2B5EF4-FFF2-40B4-BE49-F238E27FC236}">
                    <a16:creationId xmlns:a16="http://schemas.microsoft.com/office/drawing/2014/main" id="{241E01E0-89F3-48C6-9F23-DC989716963C}"/>
                  </a:ext>
                </a:extLst>
              </p:cNvPr>
              <p:cNvSpPr txBox="1">
                <a:spLocks/>
              </p:cNvSpPr>
              <p:nvPr/>
            </p:nvSpPr>
            <p:spPr>
              <a:xfrm>
                <a:off x="1919394" y="1003431"/>
                <a:ext cx="1793875"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Certification Deadline</a:t>
                </a:r>
              </a:p>
            </p:txBody>
          </p:sp>
          <p:sp>
            <p:nvSpPr>
              <p:cNvPr id="98" name="Text Placeholder 31">
                <a:extLst>
                  <a:ext uri="{FF2B5EF4-FFF2-40B4-BE49-F238E27FC236}">
                    <a16:creationId xmlns:a16="http://schemas.microsoft.com/office/drawing/2014/main" id="{5104B4B6-DFA4-87F8-822F-0E9291F8724D}"/>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grpSp>
      <p:sp>
        <p:nvSpPr>
          <p:cNvPr id="99" name="Text Placeholder 31">
            <a:extLst>
              <a:ext uri="{FF2B5EF4-FFF2-40B4-BE49-F238E27FC236}">
                <a16:creationId xmlns:a16="http://schemas.microsoft.com/office/drawing/2014/main" id="{DD98C344-ADF7-4C14-F251-0F5322E8EB38}"/>
              </a:ext>
            </a:extLst>
          </p:cNvPr>
          <p:cNvSpPr txBox="1">
            <a:spLocks/>
          </p:cNvSpPr>
          <p:nvPr/>
        </p:nvSpPr>
        <p:spPr>
          <a:xfrm>
            <a:off x="6801503" y="492975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May 6, 2025</a:t>
            </a:r>
          </a:p>
        </p:txBody>
      </p:sp>
      <p:sp>
        <p:nvSpPr>
          <p:cNvPr id="100" name="Text Placeholder 31">
            <a:extLst>
              <a:ext uri="{FF2B5EF4-FFF2-40B4-BE49-F238E27FC236}">
                <a16:creationId xmlns:a16="http://schemas.microsoft.com/office/drawing/2014/main" id="{F9A1324A-55DE-ABC0-B4B2-2C6C43B57FF8}"/>
              </a:ext>
            </a:extLst>
          </p:cNvPr>
          <p:cNvSpPr txBox="1">
            <a:spLocks/>
          </p:cNvSpPr>
          <p:nvPr/>
        </p:nvSpPr>
        <p:spPr>
          <a:xfrm>
            <a:off x="9157262" y="4919790"/>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July 25, 2025</a:t>
            </a:r>
          </a:p>
        </p:txBody>
      </p:sp>
      <p:sp>
        <p:nvSpPr>
          <p:cNvPr id="101" name="Text Placeholder 30">
            <a:extLst>
              <a:ext uri="{FF2B5EF4-FFF2-40B4-BE49-F238E27FC236}">
                <a16:creationId xmlns:a16="http://schemas.microsoft.com/office/drawing/2014/main" id="{251CEA51-96EF-D4B4-EEEF-B2650535EFD9}"/>
              </a:ext>
            </a:extLst>
          </p:cNvPr>
          <p:cNvSpPr txBox="1">
            <a:spLocks/>
          </p:cNvSpPr>
          <p:nvPr/>
        </p:nvSpPr>
        <p:spPr>
          <a:xfrm>
            <a:off x="430993" y="2948655"/>
            <a:ext cx="10226355" cy="285334"/>
          </a:xfrm>
          <a:prstGeom prst="rect">
            <a:avLst/>
          </a:prstGeom>
          <a:solidFill>
            <a:schemeClr val="accent3">
              <a:lumMod val="60000"/>
              <a:lumOff val="40000"/>
            </a:schemeClr>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500"/>
              </a:spcAft>
              <a:buClr>
                <a:srgbClr val="3DC1BD"/>
              </a:buClr>
              <a:buSzTx/>
              <a:tabLst/>
              <a:defRPr/>
            </a:pPr>
            <a:r>
              <a:rPr lang="en-US" sz="1200" b="1">
                <a:solidFill>
                  <a:schemeClr val="bg1"/>
                </a:solidFill>
              </a:rPr>
              <a:t>Cohort Processing </a:t>
            </a:r>
            <a:r>
              <a:rPr lang="en-US" sz="1200">
                <a:solidFill>
                  <a:schemeClr val="bg1"/>
                </a:solidFill>
              </a:rPr>
              <a:t>-</a:t>
            </a:r>
            <a:r>
              <a:rPr lang="en-US" sz="1200" b="1">
                <a:solidFill>
                  <a:schemeClr val="bg1"/>
                </a:solidFill>
              </a:rPr>
              <a:t> </a:t>
            </a:r>
            <a:r>
              <a:rPr lang="en-US" sz="1200" i="1">
                <a:solidFill>
                  <a:schemeClr val="bg1"/>
                </a:solidFill>
              </a:rPr>
              <a:t>ongoing</a:t>
            </a:r>
          </a:p>
        </p:txBody>
      </p:sp>
      <p:grpSp>
        <p:nvGrpSpPr>
          <p:cNvPr id="103" name="Group 102">
            <a:extLst>
              <a:ext uri="{FF2B5EF4-FFF2-40B4-BE49-F238E27FC236}">
                <a16:creationId xmlns:a16="http://schemas.microsoft.com/office/drawing/2014/main" id="{2956978E-D65A-0F72-5A48-03976464DAF5}"/>
              </a:ext>
              <a:ext uri="{C183D7F6-B498-43B3-948B-1728B52AA6E4}">
                <adec:decorative xmlns:adec="http://schemas.microsoft.com/office/drawing/2017/decorative" val="1"/>
              </a:ext>
            </a:extLst>
          </p:cNvPr>
          <p:cNvGrpSpPr/>
          <p:nvPr/>
        </p:nvGrpSpPr>
        <p:grpSpPr>
          <a:xfrm>
            <a:off x="10263218" y="1661818"/>
            <a:ext cx="1220898" cy="1279972"/>
            <a:chOff x="2867319" y="1913242"/>
            <a:chExt cx="1220898" cy="1279972"/>
          </a:xfrm>
        </p:grpSpPr>
        <p:cxnSp>
          <p:nvCxnSpPr>
            <p:cNvPr id="104" name="Straight Arrow Connector 103">
              <a:extLst>
                <a:ext uri="{FF2B5EF4-FFF2-40B4-BE49-F238E27FC236}">
                  <a16:creationId xmlns:a16="http://schemas.microsoft.com/office/drawing/2014/main" id="{E5346D32-013D-483D-941A-B6B6CFEFFD9D}"/>
                </a:ext>
                <a:ext uri="{C183D7F6-B498-43B3-948B-1728B52AA6E4}">
                  <adec:decorative xmlns:adec="http://schemas.microsoft.com/office/drawing/2017/decorative" val="1"/>
                </a:ext>
              </a:extLst>
            </p:cNvPr>
            <p:cNvCxnSpPr>
              <a:cxnSpLocks/>
            </p:cNvCxnSpPr>
            <p:nvPr/>
          </p:nvCxnSpPr>
          <p:spPr>
            <a:xfrm>
              <a:off x="3242720" y="2341399"/>
              <a:ext cx="0" cy="85181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5542A0FD-2EC3-7B62-E26E-B3D84CF03F5E}"/>
                </a:ext>
              </a:extLst>
            </p:cNvPr>
            <p:cNvGrpSpPr/>
            <p:nvPr/>
          </p:nvGrpSpPr>
          <p:grpSpPr>
            <a:xfrm>
              <a:off x="2867319" y="1913242"/>
              <a:ext cx="1220898" cy="428157"/>
              <a:chOff x="3276727" y="1728649"/>
              <a:chExt cx="1656861" cy="561975"/>
            </a:xfrm>
          </p:grpSpPr>
          <p:sp>
            <p:nvSpPr>
              <p:cNvPr id="106" name="Text Placeholder 30">
                <a:extLst>
                  <a:ext uri="{FF2B5EF4-FFF2-40B4-BE49-F238E27FC236}">
                    <a16:creationId xmlns:a16="http://schemas.microsoft.com/office/drawing/2014/main" id="{5BC81207-2992-7718-27A6-16C92EF55F8D}"/>
                  </a:ext>
                  <a:ext uri="{C183D7F6-B498-43B3-948B-1728B52AA6E4}">
                    <adec:decorative xmlns:adec="http://schemas.microsoft.com/office/drawing/2017/decorative" val="1"/>
                  </a:ext>
                </a:extLst>
              </p:cNvPr>
              <p:cNvSpPr txBox="1">
                <a:spLocks/>
              </p:cNvSpPr>
              <p:nvPr/>
            </p:nvSpPr>
            <p:spPr>
              <a:xfrm>
                <a:off x="3318172" y="172864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Cohort Pull</a:t>
                </a:r>
              </a:p>
            </p:txBody>
          </p:sp>
          <p:sp>
            <p:nvSpPr>
              <p:cNvPr id="107" name="Text Placeholder 31">
                <a:extLst>
                  <a:ext uri="{FF2B5EF4-FFF2-40B4-BE49-F238E27FC236}">
                    <a16:creationId xmlns:a16="http://schemas.microsoft.com/office/drawing/2014/main" id="{6674DE16-EA31-922C-4444-343ED8E6BC4A}"/>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August 15, 2025</a:t>
                </a:r>
              </a:p>
            </p:txBody>
          </p:sp>
        </p:grpSp>
      </p:grpSp>
      <p:grpSp>
        <p:nvGrpSpPr>
          <p:cNvPr id="110" name="Group 109">
            <a:extLst>
              <a:ext uri="{FF2B5EF4-FFF2-40B4-BE49-F238E27FC236}">
                <a16:creationId xmlns:a16="http://schemas.microsoft.com/office/drawing/2014/main" id="{5C5BDCF7-2032-C0E8-3D74-72659503AF08}"/>
              </a:ext>
              <a:ext uri="{C183D7F6-B498-43B3-948B-1728B52AA6E4}">
                <adec:decorative xmlns:adec="http://schemas.microsoft.com/office/drawing/2017/decorative" val="1"/>
              </a:ext>
            </a:extLst>
          </p:cNvPr>
          <p:cNvGrpSpPr/>
          <p:nvPr/>
        </p:nvGrpSpPr>
        <p:grpSpPr>
          <a:xfrm>
            <a:off x="10234873" y="4614264"/>
            <a:ext cx="1528388" cy="1235126"/>
            <a:chOff x="2329131" y="969339"/>
            <a:chExt cx="1697735" cy="1298235"/>
          </a:xfrm>
        </p:grpSpPr>
        <p:sp>
          <p:nvSpPr>
            <p:cNvPr id="111" name="Text Placeholder 30">
              <a:extLst>
                <a:ext uri="{FF2B5EF4-FFF2-40B4-BE49-F238E27FC236}">
                  <a16:creationId xmlns:a16="http://schemas.microsoft.com/office/drawing/2014/main" id="{8A4595DE-D40C-02A8-9B43-0584F6E8A136}"/>
                </a:ext>
              </a:extLst>
            </p:cNvPr>
            <p:cNvSpPr txBox="1">
              <a:spLocks/>
            </p:cNvSpPr>
            <p:nvPr/>
          </p:nvSpPr>
          <p:spPr>
            <a:xfrm>
              <a:off x="2794380" y="969339"/>
              <a:ext cx="1232486"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Final Deadline</a:t>
              </a:r>
            </a:p>
          </p:txBody>
        </p:sp>
        <p:sp>
          <p:nvSpPr>
            <p:cNvPr id="112" name="Text Placeholder 31">
              <a:extLst>
                <a:ext uri="{FF2B5EF4-FFF2-40B4-BE49-F238E27FC236}">
                  <a16:creationId xmlns:a16="http://schemas.microsoft.com/office/drawing/2014/main" id="{47ACFD8A-8907-8C45-D824-3F07E14C5ADB}"/>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sp>
        <p:nvSpPr>
          <p:cNvPr id="113" name="Text Placeholder 31">
            <a:extLst>
              <a:ext uri="{FF2B5EF4-FFF2-40B4-BE49-F238E27FC236}">
                <a16:creationId xmlns:a16="http://schemas.microsoft.com/office/drawing/2014/main" id="{EAAB4923-21E9-4575-EF43-1D78056BC27C}"/>
              </a:ext>
            </a:extLst>
          </p:cNvPr>
          <p:cNvSpPr txBox="1">
            <a:spLocks/>
          </p:cNvSpPr>
          <p:nvPr/>
        </p:nvSpPr>
        <p:spPr>
          <a:xfrm>
            <a:off x="10550858" y="4925769"/>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August 8, 2025</a:t>
            </a:r>
          </a:p>
        </p:txBody>
      </p:sp>
      <p:cxnSp>
        <p:nvCxnSpPr>
          <p:cNvPr id="116" name="Connector: Elbow 115">
            <a:extLst>
              <a:ext uri="{FF2B5EF4-FFF2-40B4-BE49-F238E27FC236}">
                <a16:creationId xmlns:a16="http://schemas.microsoft.com/office/drawing/2014/main" id="{5F139F00-B2C7-76BE-DF62-28B03455C50F}"/>
              </a:ext>
              <a:ext uri="{C183D7F6-B498-43B3-948B-1728B52AA6E4}">
                <adec:decorative xmlns:adec="http://schemas.microsoft.com/office/drawing/2017/decorative" val="1"/>
              </a:ext>
            </a:extLst>
          </p:cNvPr>
          <p:cNvCxnSpPr>
            <a:cxnSpLocks/>
            <a:stCxn id="84" idx="2"/>
            <a:endCxn id="45" idx="3"/>
          </p:cNvCxnSpPr>
          <p:nvPr/>
        </p:nvCxnSpPr>
        <p:spPr>
          <a:xfrm rot="5400000">
            <a:off x="3800496" y="2145088"/>
            <a:ext cx="969844" cy="222828"/>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6A12F48-6C0C-1BBC-3B27-28EA18BBEBC9}"/>
              </a:ext>
              <a:ext uri="{C183D7F6-B498-43B3-948B-1728B52AA6E4}">
                <adec:decorative xmlns:adec="http://schemas.microsoft.com/office/drawing/2017/decorative" val="1"/>
              </a:ext>
            </a:extLst>
          </p:cNvPr>
          <p:cNvCxnSpPr>
            <a:cxnSpLocks/>
          </p:cNvCxnSpPr>
          <p:nvPr/>
        </p:nvCxnSpPr>
        <p:spPr>
          <a:xfrm>
            <a:off x="2995064" y="1769822"/>
            <a:ext cx="0" cy="78287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7" name="Text Placeholder 9">
            <a:extLst>
              <a:ext uri="{FF2B5EF4-FFF2-40B4-BE49-F238E27FC236}">
                <a16:creationId xmlns:a16="http://schemas.microsoft.com/office/drawing/2014/main" id="{C4CDD087-4FF0-6EB2-0C8E-81392B243B36}"/>
              </a:ext>
            </a:extLst>
          </p:cNvPr>
          <p:cNvSpPr txBox="1">
            <a:spLocks/>
          </p:cNvSpPr>
          <p:nvPr/>
        </p:nvSpPr>
        <p:spPr>
          <a:xfrm>
            <a:off x="3244998" y="3250396"/>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i="0" u="none" strike="noStrike" kern="1200" cap="none" spc="0" normalizeH="0" baseline="0" noProof="0">
                <a:ln>
                  <a:noFill/>
                </a:ln>
                <a:solidFill>
                  <a:srgbClr val="555FAD"/>
                </a:solidFill>
                <a:effectLst/>
                <a:uLnTx/>
                <a:uFillTx/>
                <a:ea typeface="+mn-ea"/>
                <a:cs typeface="+mn-cs"/>
              </a:rPr>
              <a:t>2025</a:t>
            </a:r>
          </a:p>
        </p:txBody>
      </p:sp>
      <p:sp>
        <p:nvSpPr>
          <p:cNvPr id="128" name="Text Placeholder 15">
            <a:extLst>
              <a:ext uri="{FF2B5EF4-FFF2-40B4-BE49-F238E27FC236}">
                <a16:creationId xmlns:a16="http://schemas.microsoft.com/office/drawing/2014/main" id="{BA419D0D-0151-7235-00CB-C60A47668FF8}"/>
              </a:ext>
            </a:extLst>
          </p:cNvPr>
          <p:cNvSpPr txBox="1">
            <a:spLocks/>
          </p:cNvSpPr>
          <p:nvPr/>
        </p:nvSpPr>
        <p:spPr>
          <a:xfrm>
            <a:off x="5133058" y="3325212"/>
            <a:ext cx="415607"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Mar</a:t>
            </a:r>
          </a:p>
        </p:txBody>
      </p:sp>
      <p:cxnSp>
        <p:nvCxnSpPr>
          <p:cNvPr id="133" name="Connector: Elbow 132">
            <a:extLst>
              <a:ext uri="{FF2B5EF4-FFF2-40B4-BE49-F238E27FC236}">
                <a16:creationId xmlns:a16="http://schemas.microsoft.com/office/drawing/2014/main" id="{F6D73130-CDFE-A35E-1162-58048FC2CAEA}"/>
              </a:ext>
              <a:ext uri="{C183D7F6-B498-43B3-948B-1728B52AA6E4}">
                <adec:decorative xmlns:adec="http://schemas.microsoft.com/office/drawing/2017/decorative" val="1"/>
              </a:ext>
            </a:extLst>
          </p:cNvPr>
          <p:cNvCxnSpPr>
            <a:cxnSpLocks/>
            <a:stCxn id="111" idx="0"/>
          </p:cNvCxnSpPr>
          <p:nvPr/>
        </p:nvCxnSpPr>
        <p:spPr>
          <a:xfrm rot="16200000" flipV="1">
            <a:off x="10519112" y="3924887"/>
            <a:ext cx="542046" cy="836707"/>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30">
            <a:extLst>
              <a:ext uri="{FF2B5EF4-FFF2-40B4-BE49-F238E27FC236}">
                <a16:creationId xmlns:a16="http://schemas.microsoft.com/office/drawing/2014/main" id="{F6F28D32-9E03-E853-1F79-6AB2EC913919}"/>
              </a:ext>
            </a:extLst>
          </p:cNvPr>
          <p:cNvSpPr txBox="1">
            <a:spLocks/>
          </p:cNvSpPr>
          <p:nvPr/>
        </p:nvSpPr>
        <p:spPr>
          <a:xfrm>
            <a:off x="773630" y="4914157"/>
            <a:ext cx="1370010" cy="244936"/>
          </a:xfrm>
          <a:prstGeom prst="rect">
            <a:avLst/>
          </a:prstGeom>
          <a:no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i="0" u="none" strike="noStrike" kern="1200" cap="none" spc="0" normalizeH="0" baseline="0" noProof="0">
                <a:ln>
                  <a:noFill/>
                </a:ln>
                <a:solidFill>
                  <a:srgbClr val="151569"/>
                </a:solidFill>
                <a:effectLst/>
                <a:uLnTx/>
                <a:uFillTx/>
                <a:ea typeface="+mn-ea"/>
                <a:cs typeface="+mn-cs"/>
              </a:rPr>
              <a:t>Amendment Windows</a:t>
            </a:r>
          </a:p>
        </p:txBody>
      </p:sp>
      <p:sp>
        <p:nvSpPr>
          <p:cNvPr id="19" name="Text Placeholder 30">
            <a:extLst>
              <a:ext uri="{FF2B5EF4-FFF2-40B4-BE49-F238E27FC236}">
                <a16:creationId xmlns:a16="http://schemas.microsoft.com/office/drawing/2014/main" id="{197B3BDE-3BC5-B56C-50A3-003945C08CA3}"/>
              </a:ext>
              <a:ext uri="{C183D7F6-B498-43B3-948B-1728B52AA6E4}">
                <adec:decorative xmlns:adec="http://schemas.microsoft.com/office/drawing/2017/decorative" val="1"/>
              </a:ext>
            </a:extLst>
          </p:cNvPr>
          <p:cNvSpPr txBox="1">
            <a:spLocks/>
          </p:cNvSpPr>
          <p:nvPr/>
        </p:nvSpPr>
        <p:spPr>
          <a:xfrm>
            <a:off x="532247" y="4943511"/>
            <a:ext cx="191140" cy="201776"/>
          </a:xfrm>
          <a:prstGeom prst="rect">
            <a:avLst/>
          </a:prstGeom>
          <a:pattFill prst="dashVert">
            <a:fgClr>
              <a:srgbClr val="72928C"/>
            </a:fgClr>
            <a:bgClr>
              <a:srgbClr val="99DFDD"/>
            </a:bgClr>
          </a:pattFill>
          <a:ln w="15875">
            <a:solidFill>
              <a:srgbClr val="31A19E"/>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endParaRPr kumimoji="0" lang="en-US" sz="1000" i="0" u="none" strike="noStrike" kern="1200" cap="none" spc="0" normalizeH="0" baseline="0" noProof="0">
              <a:ln>
                <a:noFill/>
              </a:ln>
              <a:solidFill>
                <a:srgbClr val="151569"/>
              </a:solidFill>
              <a:effectLst/>
              <a:uLnTx/>
              <a:uFillTx/>
              <a:ea typeface="+mn-ea"/>
              <a:cs typeface="+mn-cs"/>
            </a:endParaRPr>
          </a:p>
        </p:txBody>
      </p:sp>
      <p:sp>
        <p:nvSpPr>
          <p:cNvPr id="22" name="Text Placeholder 30">
            <a:extLst>
              <a:ext uri="{FF2B5EF4-FFF2-40B4-BE49-F238E27FC236}">
                <a16:creationId xmlns:a16="http://schemas.microsoft.com/office/drawing/2014/main" id="{C1E2F816-2BD6-8B73-36AB-EFAE85C2DE1F}"/>
              </a:ext>
              <a:ext uri="{C183D7F6-B498-43B3-948B-1728B52AA6E4}">
                <adec:decorative xmlns:adec="http://schemas.microsoft.com/office/drawing/2017/decorative" val="1"/>
              </a:ext>
            </a:extLst>
          </p:cNvPr>
          <p:cNvSpPr txBox="1">
            <a:spLocks/>
          </p:cNvSpPr>
          <p:nvPr/>
        </p:nvSpPr>
        <p:spPr>
          <a:xfrm>
            <a:off x="2995064" y="2609160"/>
            <a:ext cx="1165456" cy="263758"/>
          </a:xfrm>
          <a:prstGeom prst="rect">
            <a:avLst/>
          </a:prstGeom>
          <a:pattFill prst="dashVert">
            <a:fgClr>
              <a:srgbClr val="72928C"/>
            </a:fgClr>
            <a:bgClr>
              <a:srgbClr val="99DFDD"/>
            </a:bgClr>
          </a:pattFill>
          <a:ln w="15875">
            <a:no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endParaRPr kumimoji="0" lang="en-US" sz="1000" i="0" u="none" strike="noStrike" kern="1200" cap="none" spc="0" normalizeH="0" baseline="0" noProof="0">
              <a:ln>
                <a:noFill/>
              </a:ln>
              <a:solidFill>
                <a:srgbClr val="151569"/>
              </a:solidFill>
              <a:effectLst/>
              <a:uLnTx/>
              <a:uFillTx/>
              <a:ea typeface="+mn-ea"/>
              <a:cs typeface="+mn-cs"/>
            </a:endParaRPr>
          </a:p>
        </p:txBody>
      </p:sp>
      <p:sp>
        <p:nvSpPr>
          <p:cNvPr id="23" name="Text Placeholder 30">
            <a:extLst>
              <a:ext uri="{FF2B5EF4-FFF2-40B4-BE49-F238E27FC236}">
                <a16:creationId xmlns:a16="http://schemas.microsoft.com/office/drawing/2014/main" id="{40602953-7B9C-AA0E-B4D8-E67D081C812D}"/>
              </a:ext>
              <a:ext uri="{C183D7F6-B498-43B3-948B-1728B52AA6E4}">
                <adec:decorative xmlns:adec="http://schemas.microsoft.com/office/drawing/2017/decorative" val="1"/>
              </a:ext>
            </a:extLst>
          </p:cNvPr>
          <p:cNvSpPr txBox="1">
            <a:spLocks/>
          </p:cNvSpPr>
          <p:nvPr/>
        </p:nvSpPr>
        <p:spPr>
          <a:xfrm>
            <a:off x="9853588" y="3934826"/>
            <a:ext cx="460364" cy="271164"/>
          </a:xfrm>
          <a:prstGeom prst="rect">
            <a:avLst/>
          </a:prstGeom>
          <a:pattFill prst="dashVert">
            <a:fgClr>
              <a:srgbClr val="72928C"/>
            </a:fgClr>
            <a:bgClr>
              <a:srgbClr val="99DFDD"/>
            </a:bgClr>
          </a:pattFill>
          <a:ln w="15875">
            <a:no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endParaRPr kumimoji="0" lang="en-US" sz="1000" i="0" u="none" strike="noStrike" kern="1200" cap="none" spc="0" normalizeH="0" baseline="0" noProof="0">
              <a:ln>
                <a:noFill/>
              </a:ln>
              <a:solidFill>
                <a:srgbClr val="151569"/>
              </a:solidFill>
              <a:effectLst/>
              <a:uLnTx/>
              <a:uFillTx/>
              <a:ea typeface="+mn-ea"/>
              <a:cs typeface="+mn-cs"/>
            </a:endParaRPr>
          </a:p>
        </p:txBody>
      </p:sp>
      <p:sp>
        <p:nvSpPr>
          <p:cNvPr id="3" name="Footer Placeholder 2">
            <a:extLst>
              <a:ext uri="{FF2B5EF4-FFF2-40B4-BE49-F238E27FC236}">
                <a16:creationId xmlns:a16="http://schemas.microsoft.com/office/drawing/2014/main" id="{3AEC8029-B512-69E3-20EE-1C4EEDF41617}"/>
              </a:ext>
            </a:extLst>
          </p:cNvPr>
          <p:cNvSpPr>
            <a:spLocks noGrp="1"/>
          </p:cNvSpPr>
          <p:nvPr>
            <p:ph type="ftr" sz="quarter" idx="10"/>
          </p:nvPr>
        </p:nvSpPr>
        <p:spPr/>
        <p:txBody>
          <a:bodyPr/>
          <a:lstStyle/>
          <a:p>
            <a:r>
              <a:rPr lang="es-ES" noProof="0"/>
              <a:t>EOY Primer v1.1 AY 24-25</a:t>
            </a:r>
            <a:endParaRPr lang="en-US" noProof="0" dirty="0"/>
          </a:p>
        </p:txBody>
      </p:sp>
      <p:sp>
        <p:nvSpPr>
          <p:cNvPr id="4" name="Slide Number Placeholder 3">
            <a:extLst>
              <a:ext uri="{FF2B5EF4-FFF2-40B4-BE49-F238E27FC236}">
                <a16:creationId xmlns:a16="http://schemas.microsoft.com/office/drawing/2014/main" id="{03986124-0238-494B-8E43-4723D7F3ECEE}"/>
              </a:ext>
            </a:extLst>
          </p:cNvPr>
          <p:cNvSpPr>
            <a:spLocks noGrp="1"/>
          </p:cNvSpPr>
          <p:nvPr>
            <p:ph type="sldNum" sz="quarter" idx="11"/>
          </p:nvPr>
        </p:nvSpPr>
        <p:spPr/>
        <p:txBody>
          <a:bodyPr/>
          <a:lstStyle/>
          <a:p>
            <a:fld id="{4B73C415-D670-4716-A5EC-CC4D52CA2BAC}" type="slidenum">
              <a:rPr lang="en-US" noProof="0" smtClean="0"/>
              <a:pPr/>
              <a:t>7</a:t>
            </a:fld>
            <a:endParaRPr lang="en-US" noProof="0" dirty="0"/>
          </a:p>
        </p:txBody>
      </p:sp>
    </p:spTree>
    <p:extLst>
      <p:ext uri="{BB962C8B-B14F-4D97-AF65-F5344CB8AC3E}">
        <p14:creationId xmlns:p14="http://schemas.microsoft.com/office/powerpoint/2010/main" val="3022412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E893-AE0E-43C3-9E66-15F8AF6543E3}"/>
              </a:ext>
            </a:extLst>
          </p:cNvPr>
          <p:cNvSpPr>
            <a:spLocks noGrp="1"/>
          </p:cNvSpPr>
          <p:nvPr>
            <p:ph type="title"/>
          </p:nvPr>
        </p:nvSpPr>
        <p:spPr>
          <a:xfrm>
            <a:off x="426000" y="321164"/>
            <a:ext cx="11340000" cy="432000"/>
          </a:xfrm>
        </p:spPr>
        <p:txBody>
          <a:bodyPr>
            <a:noAutofit/>
          </a:bodyPr>
          <a:lstStyle/>
          <a:p>
            <a:r>
              <a:rPr lang="en-US" dirty="0"/>
              <a:t>Certification Process</a:t>
            </a:r>
          </a:p>
        </p:txBody>
      </p:sp>
      <p:sp>
        <p:nvSpPr>
          <p:cNvPr id="5" name="Slide Number Placeholder 4">
            <a:extLst>
              <a:ext uri="{FF2B5EF4-FFF2-40B4-BE49-F238E27FC236}">
                <a16:creationId xmlns:a16="http://schemas.microsoft.com/office/drawing/2014/main" id="{38191197-C8B9-415B-A601-AC44698E6C0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9" name="Diagram 8">
            <a:extLst>
              <a:ext uri="{FF2B5EF4-FFF2-40B4-BE49-F238E27FC236}">
                <a16:creationId xmlns:a16="http://schemas.microsoft.com/office/drawing/2014/main" id="{04B306AC-9955-42BA-95B6-85DF6F6267A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9127850"/>
              </p:ext>
            </p:extLst>
          </p:nvPr>
        </p:nvGraphicFramePr>
        <p:xfrm>
          <a:off x="332294" y="1011233"/>
          <a:ext cx="5571706" cy="4580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EDA29DA4-1CC0-4ECA-BF9F-2FA3FC9891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2054932"/>
              </p:ext>
            </p:extLst>
          </p:nvPr>
        </p:nvGraphicFramePr>
        <p:xfrm>
          <a:off x="5288972" y="978403"/>
          <a:ext cx="6396052" cy="4580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Footer Placeholder 2">
            <a:extLst>
              <a:ext uri="{FF2B5EF4-FFF2-40B4-BE49-F238E27FC236}">
                <a16:creationId xmlns:a16="http://schemas.microsoft.com/office/drawing/2014/main" id="{89135B55-44FE-E855-D105-610240A33B2D}"/>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
        <p:nvSpPr>
          <p:cNvPr id="3" name="Footer Placeholder 2">
            <a:extLst>
              <a:ext uri="{FF2B5EF4-FFF2-40B4-BE49-F238E27FC236}">
                <a16:creationId xmlns:a16="http://schemas.microsoft.com/office/drawing/2014/main" id="{A7D4F752-1F3E-6295-A437-3EFECACDF547}"/>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05910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48129"/>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1</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415272" cy="1219200"/>
          </a:xfrm>
        </p:spPr>
        <p:txBody>
          <a:bodyPr/>
          <a:lstStyle/>
          <a:p>
            <a:r>
              <a:rPr lang="en-US" sz="2400" dirty="0">
                <a:effectLst/>
                <a:latin typeface="Arial" panose="020B0604020202020204" pitchFamily="34" charset="0"/>
                <a:ea typeface="Calibri" panose="020F0502020204030204" pitchFamily="34" charset="0"/>
                <a:cs typeface="Times New Roman" panose="02020603050405020304" pitchFamily="18" charset="0"/>
              </a:rPr>
              <a:t>Course Completion, Career Technical Education, Work-based Learning p</a:t>
            </a:r>
            <a:r>
              <a:rPr lang="en-US" dirty="0"/>
              <a:t>reparation</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ACE3725-BF78-9A8F-E72B-CAD9A3A1F430}"/>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7452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3.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2034fb-4666-4cb2-aacd-159b1af3bd6a" xsi:nil="true"/>
    <lcf76f155ced4ddcb4097134ff3c332f xmlns="43b4253e-c274-4962-85a2-d8f7662acfe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FB13394A926C4F94ABE88F2502A1E9" ma:contentTypeVersion="13" ma:contentTypeDescription="Create a new document." ma:contentTypeScope="" ma:versionID="35289b53e9b9ed687f4899a595e23860">
  <xsd:schema xmlns:xsd="http://www.w3.org/2001/XMLSchema" xmlns:xs="http://www.w3.org/2001/XMLSchema" xmlns:p="http://schemas.microsoft.com/office/2006/metadata/properties" xmlns:ns2="43b4253e-c274-4962-85a2-d8f7662acfe4" xmlns:ns3="b92034fb-4666-4cb2-aacd-159b1af3bd6a" targetNamespace="http://schemas.microsoft.com/office/2006/metadata/properties" ma:root="true" ma:fieldsID="f09c3befbb131898610d1692e2a270a9" ns2:_="" ns3:_="">
    <xsd:import namespace="43b4253e-c274-4962-85a2-d8f7662acfe4"/>
    <xsd:import namespace="b92034fb-4666-4cb2-aacd-159b1af3bd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4253e-c274-4962-85a2-d8f7662acf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2034fb-4666-4cb2-aacd-159b1af3bd6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1af4811-fd2e-4160-a72d-ae72d29816ec}" ma:internalName="TaxCatchAll" ma:showField="CatchAllData" ma:web="b92034fb-4666-4cb2-aacd-159b1af3bd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C9C0BFDF-D948-4F4A-854E-477525F57792}">
  <ds:schemaRefs>
    <ds:schemaRef ds:uri="http://purl.org/dc/dcmitype/"/>
    <ds:schemaRef ds:uri="http://schemas.openxmlformats.org/package/2006/metadata/core-properties"/>
    <ds:schemaRef ds:uri="http://purl.org/dc/terms/"/>
    <ds:schemaRef ds:uri="43b4253e-c274-4962-85a2-d8f7662acfe4"/>
    <ds:schemaRef ds:uri="http://schemas.microsoft.com/office/infopath/2007/PartnerControls"/>
    <ds:schemaRef ds:uri="b92034fb-4666-4cb2-aacd-159b1af3bd6a"/>
    <ds:schemaRef ds:uri="http://purl.org/dc/elements/1.1/"/>
    <ds:schemaRef ds:uri="http://www.w3.org/XML/1998/namespace"/>
    <ds:schemaRef ds:uri="http://schemas.microsoft.com/office/2006/metadata/properties"/>
    <ds:schemaRef ds:uri="http://schemas.microsoft.com/office/2006/documentManagement/types"/>
  </ds:schemaRefs>
</ds:datastoreItem>
</file>

<file path=customXml/itemProps3.xml><?xml version="1.0" encoding="utf-8"?>
<ds:datastoreItem xmlns:ds="http://schemas.openxmlformats.org/officeDocument/2006/customXml" ds:itemID="{EAD2F7F2-E865-4BA6-AAE5-C5B5AA6A33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b4253e-c274-4962-85a2-d8f7662acfe4"/>
    <ds:schemaRef ds:uri="b92034fb-4666-4cb2-aacd-159b1af3b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5143</Words>
  <Application>Microsoft Office PowerPoint</Application>
  <PresentationFormat>Widescreen</PresentationFormat>
  <Paragraphs>1031</Paragraphs>
  <Slides>62</Slides>
  <Notes>62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62</vt:i4>
      </vt:variant>
    </vt:vector>
  </HeadingPairs>
  <TitlesOfParts>
    <vt:vector size="79" baseType="lpstr">
      <vt:lpstr>Aptos</vt:lpstr>
      <vt:lpstr>Arial</vt:lpstr>
      <vt:lpstr>Arial Black</vt:lpstr>
      <vt:lpstr>Calibri</vt:lpstr>
      <vt:lpstr>Helvetica Neue</vt:lpstr>
      <vt:lpstr>Lato</vt:lpstr>
      <vt:lpstr>Poppins</vt:lpstr>
      <vt:lpstr>Roboto</vt:lpstr>
      <vt:lpstr>Segoe UI VSS (Regular)</vt:lpstr>
      <vt:lpstr>Symbol</vt:lpstr>
      <vt:lpstr>Tahoma</vt:lpstr>
      <vt:lpstr>Times New Roman</vt:lpstr>
      <vt:lpstr>Wingdings</vt:lpstr>
      <vt:lpstr>Office Theme</vt:lpstr>
      <vt:lpstr>CALPADS-PowerPoint-Template</vt:lpstr>
      <vt:lpstr>4_Office Theme</vt:lpstr>
      <vt:lpstr>8_Office Theme</vt:lpstr>
      <vt:lpstr>CALPADS EOY Primer</vt:lpstr>
      <vt:lpstr>Objective</vt:lpstr>
      <vt:lpstr>Agenda</vt:lpstr>
      <vt:lpstr>EOY Overview</vt:lpstr>
      <vt:lpstr>EOY Data Collections</vt:lpstr>
      <vt:lpstr>Quick Reminders</vt:lpstr>
      <vt:lpstr>Data Submission Windows for 2024-25</vt:lpstr>
      <vt:lpstr>Certification Process</vt:lpstr>
      <vt:lpstr>EOY 1</vt:lpstr>
      <vt:lpstr>EOY  1 Data Collection</vt:lpstr>
      <vt:lpstr>EOY  1 Pre-snapshot Submission Activities</vt:lpstr>
      <vt:lpstr>CCI Course Completion </vt:lpstr>
      <vt:lpstr>23-24 Handbook:  Connecting CALPADS to the Dashboard </vt:lpstr>
      <vt:lpstr>Pain Points CTE Pathway Mapping </vt:lpstr>
      <vt:lpstr>Tracking Student WBLR Participation</vt:lpstr>
      <vt:lpstr>Work-Based Learning vs Work Experience</vt:lpstr>
      <vt:lpstr>EOY 1 Reports</vt:lpstr>
      <vt:lpstr>Identify Completers or Misaligned Pathways</vt:lpstr>
      <vt:lpstr>Available  EOY 1 Training </vt:lpstr>
      <vt:lpstr>EOY 2</vt:lpstr>
      <vt:lpstr>EOY  2 Data Collection</vt:lpstr>
      <vt:lpstr>EOY  2 Pre-snapshot Submission Activities</vt:lpstr>
      <vt:lpstr>Pain Points Consolidated Application and Reporting System</vt:lpstr>
      <vt:lpstr>Early Program Counts</vt:lpstr>
      <vt:lpstr>EOY 2 Reports  Program Participation</vt:lpstr>
      <vt:lpstr>EOY 2 Training</vt:lpstr>
      <vt:lpstr>EOY 3</vt:lpstr>
      <vt:lpstr>EOY 3 Data Collection</vt:lpstr>
      <vt:lpstr>EOY  3 Pre-snapshot Submission Activities</vt:lpstr>
      <vt:lpstr>More Pre-snapshot Submission Activities</vt:lpstr>
      <vt:lpstr>Pain Points NPS School Incident Reporting </vt:lpstr>
      <vt:lpstr>Restraint And Seclusion</vt:lpstr>
      <vt:lpstr>Homeless Students</vt:lpstr>
      <vt:lpstr>Long Term English Learners (LTEL)</vt:lpstr>
      <vt:lpstr>RFEP Students</vt:lpstr>
      <vt:lpstr>EOY 3 Reports</vt:lpstr>
      <vt:lpstr>Identify which Report Provides Pertinent Information</vt:lpstr>
      <vt:lpstr>Available EOY 3 Training</vt:lpstr>
      <vt:lpstr>EOY 4 </vt:lpstr>
      <vt:lpstr>EOY 4 Data Collection</vt:lpstr>
      <vt:lpstr>EOY  4 Pre-snapshot Submission Activities</vt:lpstr>
      <vt:lpstr>SWD Enrollments</vt:lpstr>
      <vt:lpstr>Fall 2 Is Over, Now What? </vt:lpstr>
      <vt:lpstr>Pain Points SWD PSTS Survey </vt:lpstr>
      <vt:lpstr>EOY 4 Reports Students with disabilities</vt:lpstr>
      <vt:lpstr>Postsecondary  Status Data Analysis</vt:lpstr>
      <vt:lpstr>Available EOY 4 Training</vt:lpstr>
      <vt:lpstr>Reminders</vt:lpstr>
      <vt:lpstr>CALPADS Work Continues  </vt:lpstr>
      <vt:lpstr>CALPADS to TOMS</vt:lpstr>
      <vt:lpstr>Data Discrepancies Dashboard</vt:lpstr>
      <vt:lpstr>Cohort Reports</vt:lpstr>
      <vt:lpstr>Direct Cert, Foster Youth Data Purge</vt:lpstr>
      <vt:lpstr>Wrap Up</vt:lpstr>
      <vt:lpstr>Summary</vt:lpstr>
      <vt:lpstr>Suggested Milestones </vt:lpstr>
      <vt:lpstr>CALPADS Special Education Data Roadshows</vt:lpstr>
      <vt:lpstr>Future Training</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CALPADS Updates  Session 730</dc:title>
  <dc:creator/>
  <cp:lastModifiedBy/>
  <cp:revision>157</cp:revision>
  <dcterms:created xsi:type="dcterms:W3CDTF">2019-09-24T01:00:32Z</dcterms:created>
  <dcterms:modified xsi:type="dcterms:W3CDTF">2025-04-23T21:57:27Z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0x01010082FB13394A926C4F94ABE88F2502A1E9</vt:lpwstr>
  </property>
  <property fmtid="{D5CDD505-2E9C-101B-9397-08002B2CF9AE}" pid="3" name="_dlc_DocIdItemGuid">
    <vt:lpwstr>2850915d-ad3d-4baf-a489-d577039722c0</vt:lpwstr>
  </property>
  <property fmtid="{D5CDD505-2E9C-101B-9397-08002B2CF9AE}" pid="4" name="MediaServiceImageTags">
    <vt:lpwstr/>
  </property>
</Properties>
</file>