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4285" r:id="rId4"/>
    <p:sldMasterId id="2147484318" r:id="rId5"/>
    <p:sldMasterId id="2147484441" r:id="rId6"/>
    <p:sldMasterId id="2147484478" r:id="rId7"/>
  </p:sldMasterIdLst>
  <p:notesMasterIdLst>
    <p:notesMasterId r:id="rId82"/>
  </p:notesMasterIdLst>
  <p:handoutMasterIdLst>
    <p:handoutMasterId r:id="rId83"/>
  </p:handoutMasterIdLst>
  <p:sldIdLst>
    <p:sldId id="282" r:id="rId8"/>
    <p:sldId id="4463" r:id="rId9"/>
    <p:sldId id="257" r:id="rId10"/>
    <p:sldId id="2464" r:id="rId11"/>
    <p:sldId id="262" r:id="rId12"/>
    <p:sldId id="853" r:id="rId13"/>
    <p:sldId id="4541" r:id="rId14"/>
    <p:sldId id="2374" r:id="rId15"/>
    <p:sldId id="2395" r:id="rId16"/>
    <p:sldId id="4451" r:id="rId17"/>
    <p:sldId id="4488" r:id="rId18"/>
    <p:sldId id="4453" r:id="rId19"/>
    <p:sldId id="4492" r:id="rId20"/>
    <p:sldId id="4503" r:id="rId21"/>
    <p:sldId id="2376" r:id="rId22"/>
    <p:sldId id="4499" r:id="rId23"/>
    <p:sldId id="4542" r:id="rId24"/>
    <p:sldId id="4496" r:id="rId25"/>
    <p:sldId id="4543" r:id="rId26"/>
    <p:sldId id="4495" r:id="rId27"/>
    <p:sldId id="4544" r:id="rId28"/>
    <p:sldId id="4497" r:id="rId29"/>
    <p:sldId id="4545" r:id="rId30"/>
    <p:sldId id="4498" r:id="rId31"/>
    <p:sldId id="4546" r:id="rId32"/>
    <p:sldId id="4553" r:id="rId33"/>
    <p:sldId id="4547" r:id="rId34"/>
    <p:sldId id="4489" r:id="rId35"/>
    <p:sldId id="4527" r:id="rId36"/>
    <p:sldId id="4548" r:id="rId37"/>
    <p:sldId id="2378" r:id="rId38"/>
    <p:sldId id="4549" r:id="rId39"/>
    <p:sldId id="3009" r:id="rId40"/>
    <p:sldId id="3008" r:id="rId41"/>
    <p:sldId id="4526" r:id="rId42"/>
    <p:sldId id="4550" r:id="rId43"/>
    <p:sldId id="3007" r:id="rId44"/>
    <p:sldId id="4465" r:id="rId45"/>
    <p:sldId id="4539" r:id="rId46"/>
    <p:sldId id="2422" r:id="rId47"/>
    <p:sldId id="4461" r:id="rId48"/>
    <p:sldId id="2387" r:id="rId49"/>
    <p:sldId id="2356" r:id="rId50"/>
    <p:sldId id="1191" r:id="rId51"/>
    <p:sldId id="1708" r:id="rId52"/>
    <p:sldId id="4518" r:id="rId53"/>
    <p:sldId id="4530" r:id="rId54"/>
    <p:sldId id="4528" r:id="rId55"/>
    <p:sldId id="4522" r:id="rId56"/>
    <p:sldId id="4523" r:id="rId57"/>
    <p:sldId id="4524" r:id="rId58"/>
    <p:sldId id="4449" r:id="rId59"/>
    <p:sldId id="1847" r:id="rId60"/>
    <p:sldId id="1715" r:id="rId61"/>
    <p:sldId id="2406" r:id="rId62"/>
    <p:sldId id="4551" r:id="rId63"/>
    <p:sldId id="2423" r:id="rId64"/>
    <p:sldId id="4516" r:id="rId65"/>
    <p:sldId id="4506" r:id="rId66"/>
    <p:sldId id="4508" r:id="rId67"/>
    <p:sldId id="4512" r:id="rId68"/>
    <p:sldId id="4513" r:id="rId69"/>
    <p:sldId id="2341" r:id="rId70"/>
    <p:sldId id="2342" r:id="rId71"/>
    <p:sldId id="2338" r:id="rId72"/>
    <p:sldId id="2253" r:id="rId73"/>
    <p:sldId id="277" r:id="rId74"/>
    <p:sldId id="4552" r:id="rId75"/>
    <p:sldId id="4470" r:id="rId76"/>
    <p:sldId id="2238" r:id="rId77"/>
    <p:sldId id="4525" r:id="rId78"/>
    <p:sldId id="288" r:id="rId79"/>
    <p:sldId id="4531" r:id="rId80"/>
    <p:sldId id="278" r:id="rId8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C7D91D85-84E7-43EE-B8E7-7FD6B7C9F0D1}">
          <p14:sldIdLst>
            <p14:sldId id="282"/>
            <p14:sldId id="4463"/>
            <p14:sldId id="257"/>
            <p14:sldId id="2464"/>
            <p14:sldId id="262"/>
            <p14:sldId id="853"/>
            <p14:sldId id="4541"/>
            <p14:sldId id="2374"/>
            <p14:sldId id="2395"/>
            <p14:sldId id="4451"/>
            <p14:sldId id="4488"/>
            <p14:sldId id="4453"/>
            <p14:sldId id="4492"/>
            <p14:sldId id="4503"/>
            <p14:sldId id="2376"/>
            <p14:sldId id="4499"/>
            <p14:sldId id="4542"/>
            <p14:sldId id="4496"/>
            <p14:sldId id="4543"/>
            <p14:sldId id="4495"/>
            <p14:sldId id="4544"/>
            <p14:sldId id="4497"/>
            <p14:sldId id="4545"/>
            <p14:sldId id="4498"/>
            <p14:sldId id="4546"/>
            <p14:sldId id="4553"/>
            <p14:sldId id="4547"/>
            <p14:sldId id="4489"/>
            <p14:sldId id="4527"/>
            <p14:sldId id="4548"/>
            <p14:sldId id="2378"/>
            <p14:sldId id="4549"/>
            <p14:sldId id="3009"/>
            <p14:sldId id="3008"/>
            <p14:sldId id="4526"/>
            <p14:sldId id="4550"/>
            <p14:sldId id="3007"/>
            <p14:sldId id="4465"/>
            <p14:sldId id="4539"/>
            <p14:sldId id="2422"/>
            <p14:sldId id="4461"/>
            <p14:sldId id="2387"/>
            <p14:sldId id="2356"/>
            <p14:sldId id="1191"/>
            <p14:sldId id="1708"/>
            <p14:sldId id="4518"/>
            <p14:sldId id="4530"/>
            <p14:sldId id="4528"/>
            <p14:sldId id="4522"/>
            <p14:sldId id="4523"/>
            <p14:sldId id="4524"/>
            <p14:sldId id="4449"/>
            <p14:sldId id="1847"/>
            <p14:sldId id="1715"/>
            <p14:sldId id="2406"/>
            <p14:sldId id="4551"/>
            <p14:sldId id="2423"/>
            <p14:sldId id="4516"/>
            <p14:sldId id="4506"/>
            <p14:sldId id="4508"/>
            <p14:sldId id="4512"/>
            <p14:sldId id="4513"/>
            <p14:sldId id="2341"/>
            <p14:sldId id="2342"/>
            <p14:sldId id="2338"/>
            <p14:sldId id="2253"/>
            <p14:sldId id="277"/>
            <p14:sldId id="4552"/>
            <p14:sldId id="4470"/>
            <p14:sldId id="2238"/>
            <p14:sldId id="4525"/>
            <p14:sldId id="288"/>
            <p14:sldId id="4531"/>
            <p14:sldId id="2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DF0"/>
    <a:srgbClr val="F5F1F7"/>
    <a:srgbClr val="FF735C"/>
    <a:srgbClr val="555FAD"/>
    <a:srgbClr val="000000"/>
    <a:srgbClr val="FFFFFF"/>
    <a:srgbClr val="BBBFDE"/>
    <a:srgbClr val="33CCCC"/>
    <a:srgbClr val="6699FF"/>
    <a:srgbClr val="F8F1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A0DED-E291-4D2D-8105-CAC8AA355532}" v="69" dt="2025-04-14T04:56:04.058"/>
    <p1510:client id="{B0C99036-E0B2-4601-9BE2-8A170FA59E74}" v="1" dt="2025-04-14T18:54:47.111"/>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7" autoAdjust="0"/>
    <p:restoredTop sz="71723" autoAdjust="0"/>
  </p:normalViewPr>
  <p:slideViewPr>
    <p:cSldViewPr snapToGrid="0">
      <p:cViewPr varScale="1">
        <p:scale>
          <a:sx n="94" d="100"/>
          <a:sy n="94" d="100"/>
        </p:scale>
        <p:origin x="1526" y="86"/>
      </p:cViewPr>
      <p:guideLst/>
    </p:cSldViewPr>
  </p:slideViewPr>
  <p:outlineViewPr>
    <p:cViewPr>
      <p:scale>
        <a:sx n="33" d="100"/>
        <a:sy n="33" d="100"/>
      </p:scale>
      <p:origin x="0" y="-1230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commentAuthors" Target="commentAuthors.xml"/><Relationship Id="rId89" Type="http://schemas.microsoft.com/office/2015/10/relationships/revisionInfo" Target="revisionInfo.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notesMaster" Target="notesMasters/notesMaster1.xml"/><Relationship Id="rId19"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tx1">
                  <a:lumMod val="75000"/>
                  <a:lumOff val="25000"/>
                </a:schemeClr>
              </a:solidFill>
              <a:latin typeface="Arial Black"/>
            </a:rPr>
            <a:t>Introduction</a:t>
          </a:r>
          <a:endParaRPr lang="en-US" dirty="0">
            <a:solidFill>
              <a:schemeClr val="tx1">
                <a:lumMod val="75000"/>
                <a:lumOff val="25000"/>
              </a:schemeClr>
            </a:solidFill>
          </a:endParaRPr>
        </a:p>
      </dgm:t>
    </dgm:pt>
    <dgm:pt modelId="{D59D1448-CB94-4963-9913-21D07E104E72}" type="parTrans" cxnId="{2F48DE74-4C25-45F3-A115-AF5FB6120F63}">
      <dgm:prSet/>
      <dgm:spPr/>
      <dgm:t>
        <a:bodyPr/>
        <a:lstStyle/>
        <a:p>
          <a:endParaRPr lang="en-US">
            <a:solidFill>
              <a:schemeClr val="tx1">
                <a:lumMod val="75000"/>
                <a:lumOff val="25000"/>
              </a:schemeClr>
            </a:solidFill>
          </a:endParaRPr>
        </a:p>
      </dgm:t>
    </dgm:pt>
    <dgm:pt modelId="{1E9FFAC8-87A1-4A43-ADBD-32C69A094B54}" type="sibTrans" cxnId="{2F48DE74-4C25-45F3-A115-AF5FB6120F63}">
      <dgm:prSet/>
      <dgm:spPr/>
      <dgm:t>
        <a:bodyPr/>
        <a:lstStyle/>
        <a:p>
          <a:endParaRPr lang="en-US">
            <a:solidFill>
              <a:schemeClr val="tx1">
                <a:lumMod val="75000"/>
                <a:lumOff val="25000"/>
              </a:schemeClr>
            </a:solidFill>
          </a:endParaRPr>
        </a:p>
      </dgm:t>
    </dgm:pt>
    <dgm:pt modelId="{10582A1E-161D-4A1E-B435-2D664E6E7C81}">
      <dgm:prSet phldrT="[Text]" phldr="0" custT="1"/>
      <dgm:spPr>
        <a:noFill/>
      </dgm:spPr>
      <dgm:t>
        <a:bodyPr/>
        <a:lstStyle/>
        <a:p>
          <a:pPr rtl="0"/>
          <a:r>
            <a:rPr lang="en-US" altLang="en-US" sz="1600" b="0" dirty="0">
              <a:solidFill>
                <a:schemeClr val="tx1">
                  <a:lumMod val="75000"/>
                  <a:lumOff val="25000"/>
                </a:schemeClr>
              </a:solidFill>
            </a:rPr>
            <a:t>System Overview</a:t>
          </a:r>
          <a:endParaRPr lang="en-US" sz="1600" b="0" dirty="0">
            <a:solidFill>
              <a:schemeClr val="tx1">
                <a:lumMod val="75000"/>
                <a:lumOff val="25000"/>
              </a:schemeClr>
            </a:solidFill>
          </a:endParaRPr>
        </a:p>
      </dgm:t>
    </dgm:pt>
    <dgm:pt modelId="{4DC8E2A5-8DE4-4C5A-9B57-664E5BD42192}" type="parTrans" cxnId="{DB3895A8-AD1D-4507-A1B9-8F05224F73CC}">
      <dgm:prSet/>
      <dgm:spPr/>
      <dgm:t>
        <a:bodyPr/>
        <a:lstStyle/>
        <a:p>
          <a:endParaRPr lang="en-US">
            <a:solidFill>
              <a:schemeClr val="tx1">
                <a:lumMod val="75000"/>
                <a:lumOff val="25000"/>
              </a:schemeClr>
            </a:solidFill>
          </a:endParaRPr>
        </a:p>
      </dgm:t>
    </dgm:pt>
    <dgm:pt modelId="{24B11BB8-C5C3-49A6-A8E2-9FA8AB717248}" type="sibTrans" cxnId="{DB3895A8-AD1D-4507-A1B9-8F05224F73CC}">
      <dgm:prSet/>
      <dgm:spPr/>
      <dgm:t>
        <a:bodyPr/>
        <a:lstStyle/>
        <a:p>
          <a:endParaRPr lang="en-US">
            <a:solidFill>
              <a:schemeClr val="tx1">
                <a:lumMod val="75000"/>
                <a:lumOff val="25000"/>
              </a:schemeClr>
            </a:solidFill>
          </a:endParaRPr>
        </a:p>
      </dgm:t>
    </dgm:pt>
    <dgm:pt modelId="{A139F051-93AE-4C9E-A45D-178CFC443E21}">
      <dgm:prSet phldrT="[Text]"/>
      <dgm:spPr/>
      <dgm:t>
        <a:bodyPr/>
        <a:lstStyle/>
        <a:p>
          <a:r>
            <a:rPr lang="en-US" b="1" dirty="0">
              <a:solidFill>
                <a:schemeClr val="tx1">
                  <a:lumMod val="75000"/>
                  <a:lumOff val="25000"/>
                </a:schemeClr>
              </a:solidFill>
              <a:latin typeface="Arial Black"/>
            </a:rPr>
            <a:t>Basics</a:t>
          </a:r>
          <a:endParaRPr lang="en-US" dirty="0">
            <a:solidFill>
              <a:schemeClr val="tx1">
                <a:lumMod val="75000"/>
                <a:lumOff val="25000"/>
              </a:schemeClr>
            </a:solidFill>
          </a:endParaRPr>
        </a:p>
      </dgm:t>
    </dgm:pt>
    <dgm:pt modelId="{C9A2B6FA-78C6-4DE0-A80B-BBFD00D09F0C}" type="parTrans" cxnId="{2C1E7EC0-2B60-4B9A-BD35-FA2D0A1C7B85}">
      <dgm:prSet/>
      <dgm:spPr/>
      <dgm:t>
        <a:bodyPr/>
        <a:lstStyle/>
        <a:p>
          <a:endParaRPr lang="en-US">
            <a:solidFill>
              <a:schemeClr val="tx1">
                <a:lumMod val="75000"/>
                <a:lumOff val="25000"/>
              </a:schemeClr>
            </a:solidFill>
          </a:endParaRPr>
        </a:p>
      </dgm:t>
    </dgm:pt>
    <dgm:pt modelId="{7B14000E-0E70-4F97-A86B-D86644DE76FF}" type="sibTrans" cxnId="{2C1E7EC0-2B60-4B9A-BD35-FA2D0A1C7B85}">
      <dgm:prSet/>
      <dgm:spPr/>
      <dgm:t>
        <a:bodyPr/>
        <a:lstStyle/>
        <a:p>
          <a:endParaRPr lang="en-US">
            <a:solidFill>
              <a:schemeClr val="tx1">
                <a:lumMod val="75000"/>
                <a:lumOff val="25000"/>
              </a:schemeClr>
            </a:solidFill>
          </a:endParaRPr>
        </a:p>
      </dgm:t>
    </dgm:pt>
    <dgm:pt modelId="{64DD7311-3C08-43C3-A8D9-110A64BB38A9}">
      <dgm:prSet phldrT="[Text]" custT="1"/>
      <dgm:spPr>
        <a:noFill/>
        <a:ln>
          <a:solidFill>
            <a:schemeClr val="accent1"/>
          </a:solidFill>
        </a:ln>
      </dgm:spPr>
      <dgm:t>
        <a:bodyPr/>
        <a:lstStyle/>
        <a:p>
          <a:r>
            <a:rPr lang="en-US" sz="1600" b="0" dirty="0">
              <a:solidFill>
                <a:schemeClr val="tx1">
                  <a:lumMod val="75000"/>
                  <a:lumOff val="25000"/>
                </a:schemeClr>
              </a:solidFill>
            </a:rPr>
            <a:t>Submission: Data Population</a:t>
          </a:r>
        </a:p>
      </dgm:t>
    </dgm:pt>
    <dgm:pt modelId="{81B82FD3-F8E2-4DDD-B89B-4DC4B0EE65C2}" type="parTrans" cxnId="{61244263-73B9-44CF-BB5F-A6BE8923FA9D}">
      <dgm:prSet/>
      <dgm:spPr/>
      <dgm:t>
        <a:bodyPr/>
        <a:lstStyle/>
        <a:p>
          <a:endParaRPr lang="en-US">
            <a:solidFill>
              <a:schemeClr val="tx1">
                <a:lumMod val="75000"/>
                <a:lumOff val="25000"/>
              </a:schemeClr>
            </a:solidFill>
          </a:endParaRPr>
        </a:p>
      </dgm:t>
    </dgm:pt>
    <dgm:pt modelId="{7345F03A-2A5E-4B3A-8322-A0B8CF35DD3D}" type="sibTrans" cxnId="{61244263-73B9-44CF-BB5F-A6BE8923FA9D}">
      <dgm:prSet/>
      <dgm:spPr/>
      <dgm:t>
        <a:bodyPr/>
        <a:lstStyle/>
        <a:p>
          <a:endParaRPr lang="en-US">
            <a:solidFill>
              <a:schemeClr val="tx1">
                <a:lumMod val="75000"/>
                <a:lumOff val="25000"/>
              </a:schemeClr>
            </a:solidFill>
          </a:endParaRPr>
        </a:p>
      </dgm:t>
    </dgm:pt>
    <dgm:pt modelId="{B7799AF1-D484-486D-9DAB-325E821F59A3}">
      <dgm:prSet phldrT="[Text]" custT="1"/>
      <dgm:spPr/>
      <dgm:t>
        <a:bodyPr/>
        <a:lstStyle/>
        <a:p>
          <a:r>
            <a:rPr lang="en-US" sz="1600" dirty="0">
              <a:solidFill>
                <a:schemeClr val="tx1">
                  <a:lumMod val="75000"/>
                  <a:lumOff val="25000"/>
                </a:schemeClr>
              </a:solidFill>
            </a:rPr>
            <a:t>File Type: Data Population</a:t>
          </a:r>
        </a:p>
      </dgm:t>
    </dgm:pt>
    <dgm:pt modelId="{F3B74A81-CA8D-4FB5-8287-77E49AF43BE0}" type="parTrans" cxnId="{A9D3D255-A2AF-44D5-AFB6-0C8AAD57DF4A}">
      <dgm:prSet/>
      <dgm:spPr/>
      <dgm:t>
        <a:bodyPr/>
        <a:lstStyle/>
        <a:p>
          <a:endParaRPr lang="en-US">
            <a:solidFill>
              <a:schemeClr val="tx1">
                <a:lumMod val="75000"/>
                <a:lumOff val="25000"/>
              </a:schemeClr>
            </a:solidFill>
          </a:endParaRPr>
        </a:p>
      </dgm:t>
    </dgm:pt>
    <dgm:pt modelId="{E1461868-B11F-4B16-806B-DA754AF3F353}" type="sibTrans" cxnId="{A9D3D255-A2AF-44D5-AFB6-0C8AAD57DF4A}">
      <dgm:prSet/>
      <dgm:spPr/>
      <dgm:t>
        <a:bodyPr/>
        <a:lstStyle/>
        <a:p>
          <a:endParaRPr lang="en-US">
            <a:solidFill>
              <a:schemeClr val="tx1">
                <a:lumMod val="75000"/>
                <a:lumOff val="25000"/>
              </a:schemeClr>
            </a:solidFill>
          </a:endParaRPr>
        </a:p>
      </dgm:t>
    </dgm:pt>
    <dgm:pt modelId="{0E481DC1-F15C-42F7-B5B7-FA5109090FEF}">
      <dgm:prSet phldrT="[Text]"/>
      <dgm:spPr>
        <a:solidFill>
          <a:srgbClr val="177799"/>
        </a:solidFill>
      </dgm:spPr>
      <dgm:t>
        <a:bodyPr/>
        <a:lstStyle/>
        <a:p>
          <a:r>
            <a:rPr lang="en-US" b="1" dirty="0">
              <a:solidFill>
                <a:schemeClr val="tx1">
                  <a:lumMod val="75000"/>
                  <a:lumOff val="25000"/>
                </a:schemeClr>
              </a:solidFill>
            </a:rPr>
            <a:t>Data Collections</a:t>
          </a:r>
        </a:p>
      </dgm:t>
    </dgm:pt>
    <dgm:pt modelId="{A08D532F-9CB9-4DDF-BFAB-6515CBB68CEC}" type="parTrans" cxnId="{2FEFD63D-355A-4353-A1BE-80BBA2C2BCEC}">
      <dgm:prSet/>
      <dgm:spPr/>
      <dgm:t>
        <a:bodyPr/>
        <a:lstStyle/>
        <a:p>
          <a:endParaRPr lang="en-US">
            <a:solidFill>
              <a:schemeClr val="tx1">
                <a:lumMod val="75000"/>
                <a:lumOff val="25000"/>
              </a:schemeClr>
            </a:solidFill>
          </a:endParaRPr>
        </a:p>
      </dgm:t>
    </dgm:pt>
    <dgm:pt modelId="{5D3FFCC1-6D1B-4919-AE1C-DCE9C0330EFE}" type="sibTrans" cxnId="{2FEFD63D-355A-4353-A1BE-80BBA2C2BCEC}">
      <dgm:prSet/>
      <dgm:spPr/>
      <dgm:t>
        <a:bodyPr/>
        <a:lstStyle/>
        <a:p>
          <a:endParaRPr lang="en-US">
            <a:solidFill>
              <a:schemeClr val="tx1">
                <a:lumMod val="75000"/>
                <a:lumOff val="25000"/>
              </a:schemeClr>
            </a:solidFill>
          </a:endParaRPr>
        </a:p>
      </dgm:t>
    </dgm:pt>
    <dgm:pt modelId="{9E6FEBFF-C7CB-409D-9451-F4384C60EADB}">
      <dgm:prSet phldrT="[Text]" custT="1"/>
      <dgm:spPr>
        <a:noFill/>
        <a:ln w="12700">
          <a:solidFill>
            <a:schemeClr val="accent1"/>
          </a:solidFill>
        </a:ln>
      </dgm:spPr>
      <dgm:t>
        <a:bodyPr anchor="ctr"/>
        <a:lstStyle/>
        <a:p>
          <a:pPr algn="ctr"/>
          <a:r>
            <a:rPr lang="en-US" sz="1600" dirty="0">
              <a:solidFill>
                <a:schemeClr val="tx1">
                  <a:lumMod val="75000"/>
                  <a:lumOff val="25000"/>
                </a:schemeClr>
              </a:solidFill>
            </a:rPr>
            <a:t>Fall 1-2 Reporting and Certification</a:t>
          </a:r>
        </a:p>
      </dgm:t>
    </dgm:pt>
    <dgm:pt modelId="{85FE5EB1-1EDE-49D5-83ED-848B8B42906F}" type="parTrans" cxnId="{E7625CD9-EEEF-4332-B482-0ED16EEA5741}">
      <dgm:prSet/>
      <dgm:spPr/>
      <dgm:t>
        <a:bodyPr/>
        <a:lstStyle/>
        <a:p>
          <a:endParaRPr lang="en-US">
            <a:solidFill>
              <a:schemeClr val="tx1">
                <a:lumMod val="75000"/>
                <a:lumOff val="25000"/>
              </a:schemeClr>
            </a:solidFill>
          </a:endParaRPr>
        </a:p>
      </dgm:t>
    </dgm:pt>
    <dgm:pt modelId="{079EBFA9-6DAD-4376-877B-3CE3A7227136}" type="sibTrans" cxnId="{E7625CD9-EEEF-4332-B482-0ED16EEA5741}">
      <dgm:prSet/>
      <dgm:spPr/>
      <dgm:t>
        <a:bodyPr/>
        <a:lstStyle/>
        <a:p>
          <a:endParaRPr lang="en-US">
            <a:solidFill>
              <a:schemeClr val="tx1">
                <a:lumMod val="75000"/>
                <a:lumOff val="25000"/>
              </a:schemeClr>
            </a:solidFill>
          </a:endParaRPr>
        </a:p>
      </dgm:t>
    </dgm:pt>
    <dgm:pt modelId="{0B0556BB-1EE8-408C-9ED0-D6D3A79807FA}">
      <dgm:prSet phldrT="[Text]" custT="1"/>
      <dgm:spPr>
        <a:solidFill>
          <a:schemeClr val="accent2">
            <a:lumMod val="60000"/>
            <a:lumOff val="40000"/>
            <a:alpha val="90000"/>
          </a:schemeClr>
        </a:solidFill>
      </dgm:spPr>
      <dgm:t>
        <a:bodyPr anchor="ctr"/>
        <a:lstStyle/>
        <a:p>
          <a:pPr algn="ctr">
            <a:buNone/>
          </a:pPr>
          <a:r>
            <a:rPr lang="en-US" sz="1600" dirty="0">
              <a:solidFill>
                <a:schemeClr val="tx1">
                  <a:lumMod val="75000"/>
                  <a:lumOff val="25000"/>
                </a:schemeClr>
              </a:solidFill>
            </a:rPr>
            <a:t>EOY 1-4 Reporting and Certification</a:t>
          </a:r>
        </a:p>
      </dgm:t>
    </dgm:pt>
    <dgm:pt modelId="{FE9ABBC9-2ACF-4BF1-9447-A626A59E1D64}" type="parTrans" cxnId="{18B4ED15-E8B2-4E66-AF36-E28BCC71B9C3}">
      <dgm:prSet/>
      <dgm:spPr/>
      <dgm:t>
        <a:bodyPr/>
        <a:lstStyle/>
        <a:p>
          <a:endParaRPr lang="en-US">
            <a:solidFill>
              <a:schemeClr val="tx1">
                <a:lumMod val="75000"/>
                <a:lumOff val="25000"/>
              </a:schemeClr>
            </a:solidFill>
          </a:endParaRPr>
        </a:p>
      </dgm:t>
    </dgm:pt>
    <dgm:pt modelId="{C36ACCFA-BDCC-48A3-A096-0638513ED910}" type="sibTrans" cxnId="{18B4ED15-E8B2-4E66-AF36-E28BCC71B9C3}">
      <dgm:prSet/>
      <dgm:spPr/>
      <dgm:t>
        <a:bodyPr/>
        <a:lstStyle/>
        <a:p>
          <a:endParaRPr lang="en-US">
            <a:solidFill>
              <a:schemeClr val="tx1">
                <a:lumMod val="75000"/>
                <a:lumOff val="25000"/>
              </a:schemeClr>
            </a:solidFill>
          </a:endParaRPr>
        </a:p>
      </dgm:t>
    </dgm:pt>
    <dgm:pt modelId="{AD37D249-B5FA-4C9A-A54C-E2C276BBE1F3}">
      <dgm:prSet phldrT="[Text]"/>
      <dgm:spPr>
        <a:solidFill>
          <a:srgbClr val="008986"/>
        </a:solidFill>
      </dgm:spPr>
      <dgm:t>
        <a:bodyPr/>
        <a:lstStyle/>
        <a:p>
          <a:r>
            <a:rPr lang="en-US" b="1" dirty="0">
              <a:solidFill>
                <a:schemeClr val="tx1">
                  <a:lumMod val="75000"/>
                  <a:lumOff val="25000"/>
                </a:schemeClr>
              </a:solidFill>
            </a:rPr>
            <a:t>Skill Building</a:t>
          </a:r>
        </a:p>
      </dgm:t>
    </dgm:pt>
    <dgm:pt modelId="{248C769C-B331-4BED-A8C9-8ED8A2F7F1CF}" type="parTrans" cxnId="{9924C52E-CFC9-434A-B9E4-8B1AF972B8BE}">
      <dgm:prSet/>
      <dgm:spPr/>
      <dgm:t>
        <a:bodyPr/>
        <a:lstStyle/>
        <a:p>
          <a:endParaRPr lang="en-US">
            <a:solidFill>
              <a:schemeClr val="tx1">
                <a:lumMod val="75000"/>
                <a:lumOff val="25000"/>
              </a:schemeClr>
            </a:solidFill>
          </a:endParaRPr>
        </a:p>
      </dgm:t>
    </dgm:pt>
    <dgm:pt modelId="{413F49CC-5992-4E0F-894F-ED060D8254B0}" type="sibTrans" cxnId="{9924C52E-CFC9-434A-B9E4-8B1AF972B8BE}">
      <dgm:prSet/>
      <dgm:spPr/>
      <dgm:t>
        <a:bodyPr/>
        <a:lstStyle/>
        <a:p>
          <a:endParaRPr lang="en-US">
            <a:solidFill>
              <a:schemeClr val="tx1">
                <a:lumMod val="75000"/>
                <a:lumOff val="25000"/>
              </a:schemeClr>
            </a:solidFill>
          </a:endParaRPr>
        </a:p>
      </dgm:t>
    </dgm:pt>
    <dgm:pt modelId="{1840CCAF-81EF-484D-A4C6-B34E41136218}">
      <dgm:prSet phldrT="[Text]" custT="1"/>
      <dgm:spPr/>
      <dgm:t>
        <a:bodyPr/>
        <a:lstStyle/>
        <a:p>
          <a:r>
            <a:rPr lang="en-US" sz="1600" dirty="0">
              <a:solidFill>
                <a:schemeClr val="tx1">
                  <a:lumMod val="75000"/>
                  <a:lumOff val="25000"/>
                </a:schemeClr>
              </a:solidFill>
            </a:rPr>
            <a:t>Skill Building</a:t>
          </a:r>
        </a:p>
      </dgm:t>
    </dgm:pt>
    <dgm:pt modelId="{A2A9D434-60D1-43DD-928F-FBD7728AD44A}" type="parTrans" cxnId="{C7183F64-C6FC-41CD-B493-660E043D0E7F}">
      <dgm:prSet/>
      <dgm:spPr/>
      <dgm:t>
        <a:bodyPr/>
        <a:lstStyle/>
        <a:p>
          <a:endParaRPr lang="en-US">
            <a:solidFill>
              <a:schemeClr val="tx1">
                <a:lumMod val="75000"/>
                <a:lumOff val="25000"/>
              </a:schemeClr>
            </a:solidFill>
          </a:endParaRPr>
        </a:p>
      </dgm:t>
    </dgm:pt>
    <dgm:pt modelId="{5990DAC7-C329-4428-B81A-46B0B83FD942}" type="sibTrans" cxnId="{C7183F64-C6FC-41CD-B493-660E043D0E7F}">
      <dgm:prSet/>
      <dgm:spPr/>
      <dgm:t>
        <a:bodyPr/>
        <a:lstStyle/>
        <a:p>
          <a:endParaRPr lang="en-US">
            <a:solidFill>
              <a:schemeClr val="tx1">
                <a:lumMod val="75000"/>
                <a:lumOff val="25000"/>
              </a:schemeClr>
            </a:solidFill>
          </a:endParaRPr>
        </a:p>
      </dgm:t>
    </dgm:pt>
    <dgm:pt modelId="{B9066618-8CD9-48F3-B8EA-21156C5970AA}">
      <dgm:prSet phldrT="[Text]" phldr="0" custT="1"/>
      <dgm:spPr>
        <a:noFill/>
      </dgm:spPr>
      <dgm:t>
        <a:bodyPr/>
        <a:lstStyle/>
        <a:p>
          <a:r>
            <a:rPr lang="en-US" sz="1600" b="0" dirty="0">
              <a:solidFill>
                <a:schemeClr val="tx1">
                  <a:lumMod val="75000"/>
                  <a:lumOff val="25000"/>
                </a:schemeClr>
              </a:solidFill>
              <a:latin typeface="+mn-lt"/>
            </a:rPr>
            <a:t>Data Privacy</a:t>
          </a:r>
          <a:endParaRPr lang="en-US" sz="1600" b="0" dirty="0">
            <a:solidFill>
              <a:schemeClr val="tx1">
                <a:lumMod val="75000"/>
                <a:lumOff val="25000"/>
              </a:schemeClr>
            </a:solidFill>
          </a:endParaRPr>
        </a:p>
      </dgm:t>
    </dgm:pt>
    <dgm:pt modelId="{ACF18B79-F59A-4C8C-9D75-71811888B9E2}" type="parTrans" cxnId="{88CFAE2B-D4C4-439A-A93A-65DCA1AC1228}">
      <dgm:prSet/>
      <dgm:spPr/>
      <dgm:t>
        <a:bodyPr/>
        <a:lstStyle/>
        <a:p>
          <a:endParaRPr lang="en-US">
            <a:solidFill>
              <a:schemeClr val="tx1">
                <a:lumMod val="75000"/>
                <a:lumOff val="25000"/>
              </a:schemeClr>
            </a:solidFill>
          </a:endParaRPr>
        </a:p>
      </dgm:t>
    </dgm:pt>
    <dgm:pt modelId="{8CF29508-8752-4AF9-82A6-E9B7A7E921E0}" type="sibTrans" cxnId="{88CFAE2B-D4C4-439A-A93A-65DCA1AC1228}">
      <dgm:prSet/>
      <dgm:spPr/>
      <dgm:t>
        <a:bodyPr/>
        <a:lstStyle/>
        <a:p>
          <a:endParaRPr lang="en-US">
            <a:solidFill>
              <a:schemeClr val="tx1">
                <a:lumMod val="75000"/>
                <a:lumOff val="25000"/>
              </a:schemeClr>
            </a:solidFill>
          </a:endParaRPr>
        </a:p>
      </dgm:t>
    </dgm:pt>
    <dgm:pt modelId="{87CE2151-A147-4EB9-93E3-3BFB2CFAB326}">
      <dgm:prSet phldrT="[Text]"/>
      <dgm:spPr/>
      <dgm:t>
        <a:bodyPr/>
        <a:lstStyle/>
        <a:p>
          <a:r>
            <a:rPr lang="en-US" b="1" dirty="0">
              <a:solidFill>
                <a:schemeClr val="tx1">
                  <a:lumMod val="75000"/>
                  <a:lumOff val="25000"/>
                </a:schemeClr>
              </a:solidFill>
            </a:rPr>
            <a:t>Data Population</a:t>
          </a:r>
        </a:p>
      </dgm:t>
    </dgm:pt>
    <dgm:pt modelId="{BA5306DA-3F97-4870-A0A0-EF3F34782110}" type="parTrans" cxnId="{6D269DAB-501B-44A2-850A-604C24C3D421}">
      <dgm:prSet/>
      <dgm:spPr/>
      <dgm:t>
        <a:bodyPr/>
        <a:lstStyle/>
        <a:p>
          <a:endParaRPr lang="en-US">
            <a:solidFill>
              <a:schemeClr val="tx1">
                <a:lumMod val="75000"/>
                <a:lumOff val="25000"/>
              </a:schemeClr>
            </a:solidFill>
          </a:endParaRPr>
        </a:p>
      </dgm:t>
    </dgm:pt>
    <dgm:pt modelId="{8E3CBFE4-521D-43E8-ABC0-06867E8F9765}" type="sibTrans" cxnId="{6D269DAB-501B-44A2-850A-604C24C3D421}">
      <dgm:prSet/>
      <dgm:spPr/>
      <dgm:t>
        <a:bodyPr/>
        <a:lstStyle/>
        <a:p>
          <a:endParaRPr lang="en-US">
            <a:solidFill>
              <a:schemeClr val="tx1">
                <a:lumMod val="75000"/>
                <a:lumOff val="25000"/>
              </a:schemeClr>
            </a:solidFill>
          </a:endParaRPr>
        </a:p>
      </dgm:t>
    </dgm:pt>
    <dgm:pt modelId="{4AED50ED-B46A-5949-9AC4-E461C0B8AEBD}">
      <dgm:prSet phldrT="[Text]" custT="1"/>
      <dgm:spPr/>
      <dgm:t>
        <a:bodyPr/>
        <a:lstStyle/>
        <a:p>
          <a:r>
            <a:rPr lang="en-US" sz="1600" dirty="0">
              <a:solidFill>
                <a:schemeClr val="tx1">
                  <a:lumMod val="75000"/>
                  <a:lumOff val="25000"/>
                </a:schemeClr>
              </a:solidFill>
            </a:rPr>
            <a:t>CALPADS Basics</a:t>
          </a:r>
        </a:p>
      </dgm:t>
    </dgm:pt>
    <dgm:pt modelId="{6CF4C0EB-5110-E54C-B32B-9287F14FAD29}" type="parTrans" cxnId="{A34C4DA7-994C-E241-9518-2428F6F0F7B4}">
      <dgm:prSet/>
      <dgm:spPr/>
      <dgm:t>
        <a:bodyPr/>
        <a:lstStyle/>
        <a:p>
          <a:endParaRPr lang="en-US">
            <a:solidFill>
              <a:schemeClr val="tx1">
                <a:lumMod val="75000"/>
                <a:lumOff val="25000"/>
              </a:schemeClr>
            </a:solidFill>
          </a:endParaRPr>
        </a:p>
      </dgm:t>
    </dgm:pt>
    <dgm:pt modelId="{70D8D119-9A97-744D-8A61-915B6B3F9174}" type="sibTrans" cxnId="{A34C4DA7-994C-E241-9518-2428F6F0F7B4}">
      <dgm:prSet/>
      <dgm:spPr/>
      <dgm:t>
        <a:bodyPr/>
        <a:lstStyle/>
        <a:p>
          <a:endParaRPr lang="en-US">
            <a:solidFill>
              <a:schemeClr val="tx1">
                <a:lumMod val="75000"/>
                <a:lumOff val="25000"/>
              </a:schemeClr>
            </a:solidFill>
          </a:endParaRPr>
        </a:p>
      </dgm:t>
    </dgm:pt>
    <dgm:pt modelId="{D79267C7-AEEB-D748-8B33-2E55DBF3D274}">
      <dgm:prSet phldrT="[Text]" custT="1"/>
      <dgm:spPr/>
      <dgm:t>
        <a:bodyPr/>
        <a:lstStyle/>
        <a:p>
          <a:r>
            <a:rPr lang="en-US" sz="1600" dirty="0">
              <a:solidFill>
                <a:schemeClr val="tx1">
                  <a:lumMod val="75000"/>
                  <a:lumOff val="25000"/>
                </a:schemeClr>
              </a:solidFill>
            </a:rPr>
            <a:t>CALPADS Basics (SELPA)</a:t>
          </a:r>
        </a:p>
      </dgm:t>
    </dgm:pt>
    <dgm:pt modelId="{17856E23-FC32-E644-A7B2-7359B5DA8D44}" type="parTrans" cxnId="{D6D0CCCD-E422-B342-A63D-D3F399EBF4CC}">
      <dgm:prSet/>
      <dgm:spPr/>
      <dgm:t>
        <a:bodyPr/>
        <a:lstStyle/>
        <a:p>
          <a:endParaRPr lang="en-US">
            <a:solidFill>
              <a:schemeClr val="tx1">
                <a:lumMod val="75000"/>
                <a:lumOff val="25000"/>
              </a:schemeClr>
            </a:solidFill>
          </a:endParaRPr>
        </a:p>
      </dgm:t>
    </dgm:pt>
    <dgm:pt modelId="{01AE63F0-0FE2-1349-8E3B-FE3775BA3232}" type="sibTrans" cxnId="{D6D0CCCD-E422-B342-A63D-D3F399EBF4CC}">
      <dgm:prSet/>
      <dgm:spPr/>
      <dgm:t>
        <a:bodyPr/>
        <a:lstStyle/>
        <a:p>
          <a:endParaRPr lang="en-US">
            <a:solidFill>
              <a:schemeClr val="tx1">
                <a:lumMod val="75000"/>
                <a:lumOff val="25000"/>
              </a:schemeClr>
            </a:solidFill>
          </a:endParaRPr>
        </a:p>
      </dgm:t>
    </dgm:pt>
    <dgm:pt modelId="{8140BA73-33B6-C942-9498-C6CF12E744FF}">
      <dgm:prSet phldrT="[Text]" custT="1"/>
      <dgm:spPr>
        <a:noFill/>
      </dgm:spPr>
      <dgm:t>
        <a:bodyPr anchor="ctr"/>
        <a:lstStyle/>
        <a:p>
          <a:pPr algn="ctr">
            <a:buNone/>
          </a:pPr>
          <a:r>
            <a:rPr lang="en-US" sz="1600" dirty="0">
              <a:solidFill>
                <a:schemeClr val="tx1">
                  <a:lumMod val="75000"/>
                  <a:lumOff val="25000"/>
                </a:schemeClr>
              </a:solidFill>
            </a:rPr>
            <a:t>4 Year Cohort</a:t>
          </a:r>
        </a:p>
      </dgm:t>
    </dgm:pt>
    <dgm:pt modelId="{4C49CB04-1924-8841-95CA-56DBF7CE45E8}" type="parTrans" cxnId="{6471A6AE-AACB-CE4A-B2C2-1DD29EE06CAB}">
      <dgm:prSet/>
      <dgm:spPr/>
      <dgm:t>
        <a:bodyPr/>
        <a:lstStyle/>
        <a:p>
          <a:endParaRPr lang="en-US">
            <a:solidFill>
              <a:schemeClr val="tx1">
                <a:lumMod val="75000"/>
                <a:lumOff val="25000"/>
              </a:schemeClr>
            </a:solidFill>
          </a:endParaRPr>
        </a:p>
      </dgm:t>
    </dgm:pt>
    <dgm:pt modelId="{444A83B5-16F0-6248-A841-A8BB0152839D}" type="sibTrans" cxnId="{6471A6AE-AACB-CE4A-B2C2-1DD29EE06CAB}">
      <dgm:prSet/>
      <dgm:spPr/>
      <dgm:t>
        <a:bodyPr/>
        <a:lstStyle/>
        <a:p>
          <a:endParaRPr lang="en-US">
            <a:solidFill>
              <a:schemeClr val="tx1">
                <a:lumMod val="75000"/>
                <a:lumOff val="25000"/>
              </a:schemeClr>
            </a:solidFill>
          </a:endParaRPr>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0"/>
      <dgm:spPr/>
    </dgm:pt>
    <dgm:pt modelId="{4BB4FA0D-A3EE-4B3C-ABD2-31ECDD2EEEF7}" type="pres">
      <dgm:prSet presAssocID="{10582A1E-161D-4A1E-B435-2D664E6E7C81}" presName="childText" presStyleLbl="bgAcc1" presStyleIdx="0" presStyleCnt="10" custScaleX="18287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0"/>
      <dgm:spPr/>
    </dgm:pt>
    <dgm:pt modelId="{CF4A67DC-E8C6-40BD-889F-8D162005B4EC}" type="pres">
      <dgm:prSet presAssocID="{B9066618-8CD9-48F3-B8EA-21156C5970AA}" presName="childText" presStyleLbl="bgAcc1" presStyleIdx="1" presStyleCnt="10" custScaleX="184386">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2" presStyleCnt="10"/>
      <dgm:spPr/>
    </dgm:pt>
    <dgm:pt modelId="{BBC00284-0FF7-6D49-8F23-04B81E99827C}" type="pres">
      <dgm:prSet presAssocID="{4AED50ED-B46A-5949-9AC4-E461C0B8AEBD}" presName="childText" presStyleLbl="bgAcc1" presStyleIdx="2" presStyleCnt="10" custScaleX="176056">
        <dgm:presLayoutVars>
          <dgm:bulletEnabled val="1"/>
        </dgm:presLayoutVars>
      </dgm:prSet>
      <dgm:spPr/>
    </dgm:pt>
    <dgm:pt modelId="{EB91547C-B25F-134E-91E4-FC75225187FE}" type="pres">
      <dgm:prSet presAssocID="{17856E23-FC32-E644-A7B2-7359B5DA8D44}" presName="Name13" presStyleLbl="parChTrans1D2" presStyleIdx="3" presStyleCnt="10"/>
      <dgm:spPr/>
    </dgm:pt>
    <dgm:pt modelId="{E343B3E2-F1B3-304B-91EB-353625664808}" type="pres">
      <dgm:prSet presAssocID="{D79267C7-AEEB-D748-8B33-2E55DBF3D274}" presName="childText" presStyleLbl="bgAcc1" presStyleIdx="3" presStyleCnt="10" custScaleX="175902">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4" presStyleCnt="10"/>
      <dgm:spPr/>
    </dgm:pt>
    <dgm:pt modelId="{546ECB60-046F-4CF9-9B5E-F93F82D7EAFE}" type="pres">
      <dgm:prSet presAssocID="{64DD7311-3C08-43C3-A8D9-110A64BB38A9}" presName="childText" presStyleLbl="bgAcc1" presStyleIdx="4" presStyleCnt="10"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5" presStyleCnt="10"/>
      <dgm:spPr/>
    </dgm:pt>
    <dgm:pt modelId="{4827375E-E928-403A-9330-1B77E628E211}" type="pres">
      <dgm:prSet presAssocID="{B7799AF1-D484-486D-9DAB-325E821F59A3}" presName="childText" presStyleLbl="bgAcc1" presStyleIdx="5" presStyleCnt="10" custScaleX="160652" custScaleY="134825" custLinFactNeighborY="-1286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6" presStyleCnt="10"/>
      <dgm:spPr/>
    </dgm:pt>
    <dgm:pt modelId="{D77A57CC-CC10-4EA0-A543-C71B877A1F73}" type="pres">
      <dgm:prSet presAssocID="{9E6FEBFF-C7CB-409D-9451-F4384C60EADB}" presName="childText" presStyleLbl="bgAcc1" presStyleIdx="6" presStyleCnt="10" custScaleX="184453" custScaleY="120323">
        <dgm:presLayoutVars>
          <dgm:bulletEnabled val="1"/>
        </dgm:presLayoutVars>
      </dgm:prSet>
      <dgm:spPr/>
    </dgm:pt>
    <dgm:pt modelId="{DF13BE71-12D8-4C6D-98B0-E887EFA96535}" type="pres">
      <dgm:prSet presAssocID="{FE9ABBC9-2ACF-4BF1-9447-A626A59E1D64}" presName="Name13" presStyleLbl="parChTrans1D2" presStyleIdx="7" presStyleCnt="10"/>
      <dgm:spPr/>
    </dgm:pt>
    <dgm:pt modelId="{ADBCA7FD-4696-404B-8581-2010A10D6EAD}" type="pres">
      <dgm:prSet presAssocID="{0B0556BB-1EE8-408C-9ED0-D6D3A79807FA}" presName="childText" presStyleLbl="bgAcc1" presStyleIdx="7" presStyleCnt="10" custScaleX="190862" custScaleY="136350">
        <dgm:presLayoutVars>
          <dgm:bulletEnabled val="1"/>
        </dgm:presLayoutVars>
      </dgm:prSet>
      <dgm:spPr/>
    </dgm:pt>
    <dgm:pt modelId="{3909728C-C39F-3649-970B-EC4820128263}" type="pres">
      <dgm:prSet presAssocID="{4C49CB04-1924-8841-95CA-56DBF7CE45E8}" presName="Name13" presStyleLbl="parChTrans1D2" presStyleIdx="8" presStyleCnt="10"/>
      <dgm:spPr/>
    </dgm:pt>
    <dgm:pt modelId="{AE95644B-06D1-734B-8F6F-2AFD77F73C8D}" type="pres">
      <dgm:prSet presAssocID="{8140BA73-33B6-C942-9498-C6CF12E744FF}" presName="childText" presStyleLbl="bgAcc1" presStyleIdx="8" presStyleCnt="10" custScaleX="19084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9" presStyleCnt="10"/>
      <dgm:spPr/>
    </dgm:pt>
    <dgm:pt modelId="{3B815452-5C52-4C45-BACC-4A23F47BF82F}" type="pres">
      <dgm:prSet presAssocID="{1840CCAF-81EF-484D-A4C6-B34E41136218}" presName="childText" presStyleLbl="bgAcc1" presStyleIdx="9" presStyleCnt="10"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1" destOrd="0" parTransId="{FE9ABBC9-2ACF-4BF1-9447-A626A59E1D64}" sibTransId="{C36ACCFA-BDCC-48A3-A096-0638513ED910}"/>
    <dgm:cxn modelId="{95493D1A-CCBB-4A47-933F-559550469271}" type="presOf" srcId="{0E481DC1-F15C-42F7-B5B7-FA5109090FEF}" destId="{E64AC831-3D58-44A3-8E42-EDC416C4D846}" srcOrd="1" destOrd="0" presId="urn:microsoft.com/office/officeart/2005/8/layout/hierarchy3"/>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E7AAD72E-4FA9-B440-A29C-0C5D963B5D38}" type="presOf" srcId="{17856E23-FC32-E644-A7B2-7359B5DA8D44}" destId="{EB91547C-B25F-134E-91E4-FC75225187FE}"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9125905D-A32B-6543-AA7B-072C03114884}" type="presOf" srcId="{4C49CB04-1924-8841-95CA-56DBF7CE45E8}" destId="{3909728C-C39F-3649-970B-EC4820128263}" srcOrd="0" destOrd="0" presId="urn:microsoft.com/office/officeart/2005/8/layout/hierarchy3"/>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B3F52E6D-53CE-4948-829E-DAD85B8F262F}" type="presOf" srcId="{6CF4C0EB-5110-E54C-B32B-9287F14FAD29}" destId="{F5C8E4DE-47F2-D641-A048-18660726E6C2}" srcOrd="0" destOrd="0" presId="urn:microsoft.com/office/officeart/2005/8/layout/hierarchy3"/>
    <dgm:cxn modelId="{77D8C951-69DB-4FDE-9B99-DB765F427781}" type="presOf" srcId="{87CE2151-A147-4EB9-93E3-3BFB2CFAB326}" destId="{9FE2BB90-3871-4567-AEC8-D740C8B1162E}" srcOrd="0" destOrd="0"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87CE2151-A147-4EB9-93E3-3BFB2CFAB326}" destId="{B7799AF1-D484-486D-9DAB-325E821F59A3}" srcOrd="1"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CA6E9658-AF2C-4922-9CFB-B9C8E46FFEDC}" type="presOf" srcId="{B7799AF1-D484-486D-9DAB-325E821F59A3}" destId="{4827375E-E928-403A-9330-1B77E628E211}" srcOrd="0" destOrd="0" presId="urn:microsoft.com/office/officeart/2005/8/layout/hierarchy3"/>
    <dgm:cxn modelId="{7243895A-4564-C449-8A5C-AB4D2A952472}" type="presOf" srcId="{D79267C7-AEEB-D748-8B33-2E55DBF3D274}" destId="{E343B3E2-F1B3-304B-91EB-353625664808}"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6471A6AE-AACB-CE4A-B2C2-1DD29EE06CAB}" srcId="{0E481DC1-F15C-42F7-B5B7-FA5109090FEF}" destId="{8140BA73-33B6-C942-9498-C6CF12E744FF}" srcOrd="2" destOrd="0" parTransId="{4C49CB04-1924-8841-95CA-56DBF7CE45E8}" sibTransId="{444A83B5-16F0-6248-A841-A8BB0152839D}"/>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D0CCCD-E422-B342-A63D-D3F399EBF4CC}" srcId="{A139F051-93AE-4C9E-A45D-178CFC443E21}" destId="{D79267C7-AEEB-D748-8B33-2E55DBF3D274}" srcOrd="1" destOrd="0" parTransId="{17856E23-FC32-E644-A7B2-7359B5DA8D44}" sibTransId="{01AE63F0-0FE2-1349-8E3B-FE3775BA3232}"/>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49387EF2-B916-F14B-849A-601C06D56A36}" type="presOf" srcId="{8140BA73-33B6-C942-9498-C6CF12E744FF}" destId="{AE95644B-06D1-734B-8F6F-2AFD77F73C8D}"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BA4F622E-0327-004A-8A89-D2F8C2B72D88}" type="presParOf" srcId="{9907FA34-7211-41EA-B900-C2377FCAF68A}" destId="{EB91547C-B25F-134E-91E4-FC75225187FE}" srcOrd="2" destOrd="0" presId="urn:microsoft.com/office/officeart/2005/8/layout/hierarchy3"/>
    <dgm:cxn modelId="{280F67F0-95AB-AF47-A210-3FEF6E76B8DE}" type="presParOf" srcId="{9907FA34-7211-41EA-B900-C2377FCAF68A}" destId="{E343B3E2-F1B3-304B-91EB-353625664808}" srcOrd="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F130B360-F9F9-48E5-ABCB-FA62E1ACAF9E}" type="presParOf" srcId="{7A2117DC-6B9E-4A9F-9ECC-E5849117781A}" destId="{DF13BE71-12D8-4C6D-98B0-E887EFA96535}" srcOrd="2" destOrd="0" presId="urn:microsoft.com/office/officeart/2005/8/layout/hierarchy3"/>
    <dgm:cxn modelId="{864929A1-9EE9-41E1-BEF2-33CF076EF511}" type="presParOf" srcId="{7A2117DC-6B9E-4A9F-9ECC-E5849117781A}" destId="{ADBCA7FD-4696-404B-8581-2010A10D6EAD}" srcOrd="3" destOrd="0" presId="urn:microsoft.com/office/officeart/2005/8/layout/hierarchy3"/>
    <dgm:cxn modelId="{93C84922-B6D5-F241-A789-2CD96834BBC2}" type="presParOf" srcId="{7A2117DC-6B9E-4A9F-9ECC-E5849117781A}" destId="{3909728C-C39F-3649-970B-EC4820128263}" srcOrd="4" destOrd="0" presId="urn:microsoft.com/office/officeart/2005/8/layout/hierarchy3"/>
    <dgm:cxn modelId="{0087E30D-4255-0D48-A676-63053C441BAE}" type="presParOf" srcId="{7A2117DC-6B9E-4A9F-9ECC-E5849117781A}" destId="{AE95644B-06D1-734B-8F6F-2AFD77F73C8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1486661" cy="1024723"/>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dgm:spPr>
      <dgm:t>
        <a:bodyPr/>
        <a:lstStyle/>
        <a:p>
          <a:pPr algn="ctr">
            <a:buNone/>
          </a:pPr>
          <a:r>
            <a:rPr lang="en-US" sz="1400" b="0" dirty="0">
              <a:solidFill>
                <a:srgbClr val="FCFCFC"/>
              </a:solidFill>
              <a:latin typeface="Tahoma"/>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550960" y="1050654"/>
          <a:ext cx="384740" cy="46112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sz="1000" b="0">
            <a:solidFill>
              <a:srgbClr val="FCFCFC"/>
            </a:solidFill>
            <a:latin typeface="Tahoma"/>
            <a:ea typeface="+mn-ea"/>
            <a:cs typeface="+mn-cs"/>
          </a:endParaRPr>
        </a:p>
      </dgm:t>
    </dgm:pt>
    <dgm:pt modelId="{618AB715-26CB-42F6-A400-AEBCED27021F}">
      <dgm:prSet phldrT="[Text]" custT="1"/>
      <dgm:spPr>
        <a:xfrm>
          <a:off x="0" y="1537710"/>
          <a:ext cx="1486661" cy="1024723"/>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dgm:spPr>
      <dgm:t>
        <a:bodyPr/>
        <a:lstStyle/>
        <a:p>
          <a:pPr algn="ctr">
            <a:buNone/>
          </a:pPr>
          <a:r>
            <a:rPr lang="en-US" sz="1400" b="0" dirty="0">
              <a:solidFill>
                <a:srgbClr val="FCFCFC"/>
              </a:solidFill>
              <a:latin typeface="Tahoma"/>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dgm:t>
        <a:bodyPr/>
        <a:lstStyle/>
        <a:p>
          <a:pPr algn="ctr"/>
          <a:endParaRPr lang="en-US" sz="1000" b="0"/>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F5EE4B-61F9-49F4-8A23-469657C2E79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2A28297-6A0E-48AE-A0D7-3B8F8F3256CD}">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Snapshot </a:t>
          </a:r>
        </a:p>
        <a:p>
          <a:r>
            <a:rPr lang="en-US" sz="1800" dirty="0"/>
            <a:t>starts</a:t>
          </a:r>
        </a:p>
        <a:p>
          <a:r>
            <a:rPr lang="en-US" sz="1800" dirty="0"/>
            <a:t>May 6, 2025</a:t>
          </a:r>
        </a:p>
      </dgm:t>
    </dgm:pt>
    <dgm:pt modelId="{3E813BA6-76A0-4C37-B2AB-B105157CDD7B}" type="parTrans" cxnId="{AA558E61-3921-407F-9E1D-AE176DD0BB51}">
      <dgm:prSet/>
      <dgm:spPr/>
      <dgm:t>
        <a:bodyPr/>
        <a:lstStyle/>
        <a:p>
          <a:endParaRPr lang="en-US"/>
        </a:p>
      </dgm:t>
    </dgm:pt>
    <dgm:pt modelId="{5E8FA7AF-1240-4746-BDE2-70B170C3398A}" type="sibTrans" cxnId="{AA558E61-3921-407F-9E1D-AE176DD0BB51}">
      <dgm:prSet/>
      <dgm:spPr/>
      <dgm:t>
        <a:bodyPr/>
        <a:lstStyle/>
        <a:p>
          <a:endParaRPr lang="en-US"/>
        </a:p>
      </dgm:t>
    </dgm:pt>
    <dgm:pt modelId="{814294EC-4731-4BAB-810F-3D065CF1A44D}">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Certification Deadline</a:t>
          </a:r>
        </a:p>
        <a:p>
          <a:r>
            <a:rPr lang="en-US" sz="1700" dirty="0"/>
            <a:t>July 25, 2025</a:t>
          </a:r>
        </a:p>
      </dgm:t>
    </dgm:pt>
    <dgm:pt modelId="{D1345975-C22C-4A21-B960-4B7087E3F3C1}" type="parTrans" cxnId="{950FE9B2-88E3-40E2-B614-920695AD1B46}">
      <dgm:prSet/>
      <dgm:spPr/>
      <dgm:t>
        <a:bodyPr/>
        <a:lstStyle/>
        <a:p>
          <a:endParaRPr lang="en-US"/>
        </a:p>
      </dgm:t>
    </dgm:pt>
    <dgm:pt modelId="{952EB42A-B2FE-49C4-AE13-4C14715ABE20}" type="sibTrans" cxnId="{950FE9B2-88E3-40E2-B614-920695AD1B46}">
      <dgm:prSet/>
      <dgm:spPr/>
      <dgm:t>
        <a:bodyPr/>
        <a:lstStyle/>
        <a:p>
          <a:endParaRPr lang="en-US"/>
        </a:p>
      </dgm:t>
    </dgm:pt>
    <dgm:pt modelId="{D42443A8-A9B1-4A3A-9BED-7BA0AEAF47CF}">
      <dgm:prSet phldrT="[Text]" custT="1">
        <dgm:style>
          <a:lnRef idx="0">
            <a:schemeClr val="dk1"/>
          </a:lnRef>
          <a:fillRef idx="3">
            <a:schemeClr val="dk1"/>
          </a:fillRef>
          <a:effectRef idx="3">
            <a:schemeClr val="dk1"/>
          </a:effectRef>
          <a:fontRef idx="minor">
            <a:schemeClr val="lt1"/>
          </a:fontRef>
        </dgm:style>
      </dgm:prSet>
      <dgm:spPr>
        <a:solidFill>
          <a:srgbClr val="FF715B"/>
        </a:solidFill>
      </dgm:spPr>
      <dgm:t>
        <a:bodyPr/>
        <a:lstStyle/>
        <a:p>
          <a:r>
            <a:rPr lang="en-US" sz="1800" dirty="0"/>
            <a:t> </a:t>
          </a:r>
          <a:r>
            <a:rPr lang="en-US" sz="1800" dirty="0">
              <a:solidFill>
                <a:srgbClr val="FFFFFF"/>
              </a:solidFill>
            </a:rPr>
            <a:t>Amendment Window Deadline August 8, 2025 </a:t>
          </a:r>
        </a:p>
      </dgm:t>
    </dgm:pt>
    <dgm:pt modelId="{ADFB7908-93BE-4C37-BF94-B7B08F1036D9}" type="sibTrans" cxnId="{22238F15-0E1E-46A4-BC7D-18A62CB149E5}">
      <dgm:prSet/>
      <dgm:spPr/>
      <dgm:t>
        <a:bodyPr/>
        <a:lstStyle/>
        <a:p>
          <a:endParaRPr lang="en-US"/>
        </a:p>
      </dgm:t>
    </dgm:pt>
    <dgm:pt modelId="{714DA32B-33C3-40E7-9473-AD5DA11EACB3}" type="parTrans" cxnId="{22238F15-0E1E-46A4-BC7D-18A62CB149E5}">
      <dgm:prSet/>
      <dgm:spPr/>
      <dgm:t>
        <a:bodyPr/>
        <a:lstStyle/>
        <a:p>
          <a:endParaRPr lang="en-US"/>
        </a:p>
      </dgm:t>
    </dgm:pt>
    <dgm:pt modelId="{5F2B5E88-41F3-4A33-8F86-51201F3CA857}">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Error Free &amp; Review Reports July 11, 2025</a:t>
          </a:r>
        </a:p>
      </dgm:t>
    </dgm:pt>
    <dgm:pt modelId="{42CCA88F-3EBA-4130-ACF3-F310896AF254}" type="parTrans" cxnId="{2B58FAF0-5BEA-4B92-AE8A-8EC4B2B2DD64}">
      <dgm:prSet/>
      <dgm:spPr/>
      <dgm:t>
        <a:bodyPr/>
        <a:lstStyle/>
        <a:p>
          <a:endParaRPr lang="en-US"/>
        </a:p>
      </dgm:t>
    </dgm:pt>
    <dgm:pt modelId="{EEE0864E-05F9-43C3-BD8E-0499961828D3}" type="sibTrans" cxnId="{2B58FAF0-5BEA-4B92-AE8A-8EC4B2B2DD64}">
      <dgm:prSet/>
      <dgm:spPr/>
      <dgm:t>
        <a:bodyPr/>
        <a:lstStyle/>
        <a:p>
          <a:endParaRPr lang="en-US"/>
        </a:p>
      </dgm:t>
    </dgm:pt>
    <dgm:pt modelId="{399D1A36-0CCF-4CC5-BB4B-A94536ADFC21}" type="pres">
      <dgm:prSet presAssocID="{8DF5EE4B-61F9-49F4-8A23-469657C2E794}" presName="CompostProcess" presStyleCnt="0">
        <dgm:presLayoutVars>
          <dgm:dir/>
          <dgm:resizeHandles val="exact"/>
        </dgm:presLayoutVars>
      </dgm:prSet>
      <dgm:spPr/>
    </dgm:pt>
    <dgm:pt modelId="{59749499-ADA5-4488-A8EA-639D0DF89978}" type="pres">
      <dgm:prSet presAssocID="{8DF5EE4B-61F9-49F4-8A23-469657C2E794}" presName="arrow" presStyleLbl="bgShp" presStyleIdx="0" presStyleCnt="1" custScaleX="117647" custLinFactNeighborX="-1381" custLinFactNeighborY="-18147"/>
      <dgm:spPr>
        <a:solidFill>
          <a:schemeClr val="bg1">
            <a:alpha val="50000"/>
          </a:schemeClr>
        </a:solidFill>
      </dgm:spPr>
    </dgm:pt>
    <dgm:pt modelId="{88EC00A5-0119-4251-AB4F-2E134295CFBF}" type="pres">
      <dgm:prSet presAssocID="{8DF5EE4B-61F9-49F4-8A23-469657C2E794}" presName="linearProcess" presStyleCnt="0"/>
      <dgm:spPr/>
    </dgm:pt>
    <dgm:pt modelId="{89A2E5F4-BCD4-4E31-A5B3-3353C0117F8D}" type="pres">
      <dgm:prSet presAssocID="{A2A28297-6A0E-48AE-A0D7-3B8F8F3256CD}" presName="textNode" presStyleLbl="node1" presStyleIdx="0" presStyleCnt="4" custScaleX="86988" custLinFactX="-2401" custLinFactNeighborX="-100000" custLinFactNeighborY="893">
        <dgm:presLayoutVars>
          <dgm:bulletEnabled val="1"/>
        </dgm:presLayoutVars>
      </dgm:prSet>
      <dgm:spPr/>
    </dgm:pt>
    <dgm:pt modelId="{702C86C6-B784-4177-A6A5-BCF0971A3DA5}" type="pres">
      <dgm:prSet presAssocID="{5E8FA7AF-1240-4746-BDE2-70B170C3398A}" presName="sibTrans" presStyleCnt="0"/>
      <dgm:spPr/>
    </dgm:pt>
    <dgm:pt modelId="{8FA5EE87-B6F2-45C2-A454-199D108D489A}" type="pres">
      <dgm:prSet presAssocID="{5F2B5E88-41F3-4A33-8F86-51201F3CA857}" presName="textNode" presStyleLbl="node1" presStyleIdx="1" presStyleCnt="4" custLinFactNeighborX="-57562" custLinFactNeighborY="2546">
        <dgm:presLayoutVars>
          <dgm:bulletEnabled val="1"/>
        </dgm:presLayoutVars>
      </dgm:prSet>
      <dgm:spPr/>
    </dgm:pt>
    <dgm:pt modelId="{6CAB2D70-64E3-4F44-8A8A-5B7C87B9D7AC}" type="pres">
      <dgm:prSet presAssocID="{EEE0864E-05F9-43C3-BD8E-0499961828D3}" presName="sibTrans" presStyleCnt="0"/>
      <dgm:spPr/>
    </dgm:pt>
    <dgm:pt modelId="{E6501237-9603-43D2-8C01-5D20CFC9EEF0}" type="pres">
      <dgm:prSet presAssocID="{814294EC-4731-4BAB-810F-3D065CF1A44D}" presName="textNode" presStyleLbl="node1" presStyleIdx="2" presStyleCnt="4" custScaleX="85134" custLinFactNeighborX="-90183" custLinFactNeighborY="2546">
        <dgm:presLayoutVars>
          <dgm:bulletEnabled val="1"/>
        </dgm:presLayoutVars>
      </dgm:prSet>
      <dgm:spPr/>
    </dgm:pt>
    <dgm:pt modelId="{4CC1D1F6-D006-4E6D-A901-83AF823B498A}" type="pres">
      <dgm:prSet presAssocID="{952EB42A-B2FE-49C4-AE13-4C14715ABE20}" presName="sibTrans" presStyleCnt="0"/>
      <dgm:spPr/>
    </dgm:pt>
    <dgm:pt modelId="{BF698A55-7A8D-48EB-9C81-96AC0675F1BD}" type="pres">
      <dgm:prSet presAssocID="{D42443A8-A9B1-4A3A-9BED-7BA0AEAF47CF}" presName="textNode" presStyleLbl="node1" presStyleIdx="3" presStyleCnt="4" custScaleX="109065" custScaleY="98214" custLinFactX="-7033" custLinFactNeighborX="-100000" custLinFactNeighborY="795">
        <dgm:presLayoutVars>
          <dgm:bulletEnabled val="1"/>
        </dgm:presLayoutVars>
      </dgm:prSet>
      <dgm:spPr/>
    </dgm:pt>
  </dgm:ptLst>
  <dgm:cxnLst>
    <dgm:cxn modelId="{22238F15-0E1E-46A4-BC7D-18A62CB149E5}" srcId="{8DF5EE4B-61F9-49F4-8A23-469657C2E794}" destId="{D42443A8-A9B1-4A3A-9BED-7BA0AEAF47CF}" srcOrd="3" destOrd="0" parTransId="{714DA32B-33C3-40E7-9473-AD5DA11EACB3}" sibTransId="{ADFB7908-93BE-4C37-BF94-B7B08F1036D9}"/>
    <dgm:cxn modelId="{AC70F438-8103-49D2-961E-300E83D7EACE}" type="presOf" srcId="{A2A28297-6A0E-48AE-A0D7-3B8F8F3256CD}" destId="{89A2E5F4-BCD4-4E31-A5B3-3353C0117F8D}" srcOrd="0" destOrd="0" presId="urn:microsoft.com/office/officeart/2005/8/layout/hProcess9"/>
    <dgm:cxn modelId="{AA558E61-3921-407F-9E1D-AE176DD0BB51}" srcId="{8DF5EE4B-61F9-49F4-8A23-469657C2E794}" destId="{A2A28297-6A0E-48AE-A0D7-3B8F8F3256CD}" srcOrd="0" destOrd="0" parTransId="{3E813BA6-76A0-4C37-B2AB-B105157CDD7B}" sibTransId="{5E8FA7AF-1240-4746-BDE2-70B170C3398A}"/>
    <dgm:cxn modelId="{34DB2CA4-D6F2-43DA-8EB2-6E3F5B246999}" type="presOf" srcId="{D42443A8-A9B1-4A3A-9BED-7BA0AEAF47CF}" destId="{BF698A55-7A8D-48EB-9C81-96AC0675F1BD}" srcOrd="0" destOrd="0" presId="urn:microsoft.com/office/officeart/2005/8/layout/hProcess9"/>
    <dgm:cxn modelId="{C14AF2B0-CECE-422B-8B86-F71F5AD259E7}" type="presOf" srcId="{814294EC-4731-4BAB-810F-3D065CF1A44D}" destId="{E6501237-9603-43D2-8C01-5D20CFC9EEF0}" srcOrd="0" destOrd="0" presId="urn:microsoft.com/office/officeart/2005/8/layout/hProcess9"/>
    <dgm:cxn modelId="{950FE9B2-88E3-40E2-B614-920695AD1B46}" srcId="{8DF5EE4B-61F9-49F4-8A23-469657C2E794}" destId="{814294EC-4731-4BAB-810F-3D065CF1A44D}" srcOrd="2" destOrd="0" parTransId="{D1345975-C22C-4A21-B960-4B7087E3F3C1}" sibTransId="{952EB42A-B2FE-49C4-AE13-4C14715ABE20}"/>
    <dgm:cxn modelId="{8ADE7BD0-F3D0-481F-ACB3-93A8DB3D7CA9}" type="presOf" srcId="{5F2B5E88-41F3-4A33-8F86-51201F3CA857}" destId="{8FA5EE87-B6F2-45C2-A454-199D108D489A}" srcOrd="0" destOrd="0" presId="urn:microsoft.com/office/officeart/2005/8/layout/hProcess9"/>
    <dgm:cxn modelId="{2B58FAF0-5BEA-4B92-AE8A-8EC4B2B2DD64}" srcId="{8DF5EE4B-61F9-49F4-8A23-469657C2E794}" destId="{5F2B5E88-41F3-4A33-8F86-51201F3CA857}" srcOrd="1" destOrd="0" parTransId="{42CCA88F-3EBA-4130-ACF3-F310896AF254}" sibTransId="{EEE0864E-05F9-43C3-BD8E-0499961828D3}"/>
    <dgm:cxn modelId="{C6601CFB-E516-4BFE-8904-CB7EB7693440}" type="presOf" srcId="{8DF5EE4B-61F9-49F4-8A23-469657C2E794}" destId="{399D1A36-0CCF-4CC5-BB4B-A94536ADFC21}" srcOrd="0" destOrd="0" presId="urn:microsoft.com/office/officeart/2005/8/layout/hProcess9"/>
    <dgm:cxn modelId="{ADBA3BC0-7621-44C3-95F2-A00451FCC4C7}" type="presParOf" srcId="{399D1A36-0CCF-4CC5-BB4B-A94536ADFC21}" destId="{59749499-ADA5-4488-A8EA-639D0DF89978}" srcOrd="0" destOrd="0" presId="urn:microsoft.com/office/officeart/2005/8/layout/hProcess9"/>
    <dgm:cxn modelId="{EFB37ADD-1A3A-43B5-9DCB-BFA921208D7C}" type="presParOf" srcId="{399D1A36-0CCF-4CC5-BB4B-A94536ADFC21}" destId="{88EC00A5-0119-4251-AB4F-2E134295CFBF}" srcOrd="1" destOrd="0" presId="urn:microsoft.com/office/officeart/2005/8/layout/hProcess9"/>
    <dgm:cxn modelId="{C3C74053-5D8D-49E8-9ED9-764D0E13CF1D}" type="presParOf" srcId="{88EC00A5-0119-4251-AB4F-2E134295CFBF}" destId="{89A2E5F4-BCD4-4E31-A5B3-3353C0117F8D}" srcOrd="0" destOrd="0" presId="urn:microsoft.com/office/officeart/2005/8/layout/hProcess9"/>
    <dgm:cxn modelId="{41BC1DA5-FC93-4D5B-9455-83784E15F4AB}" type="presParOf" srcId="{88EC00A5-0119-4251-AB4F-2E134295CFBF}" destId="{702C86C6-B784-4177-A6A5-BCF0971A3DA5}" srcOrd="1" destOrd="0" presId="urn:microsoft.com/office/officeart/2005/8/layout/hProcess9"/>
    <dgm:cxn modelId="{D61404C9-E0F4-4C81-95FE-E340F48A8E33}" type="presParOf" srcId="{88EC00A5-0119-4251-AB4F-2E134295CFBF}" destId="{8FA5EE87-B6F2-45C2-A454-199D108D489A}" srcOrd="2" destOrd="0" presId="urn:microsoft.com/office/officeart/2005/8/layout/hProcess9"/>
    <dgm:cxn modelId="{0D808E57-E374-492A-A1CC-698500FD764D}" type="presParOf" srcId="{88EC00A5-0119-4251-AB4F-2E134295CFBF}" destId="{6CAB2D70-64E3-4F44-8A8A-5B7C87B9D7AC}" srcOrd="3" destOrd="0" presId="urn:microsoft.com/office/officeart/2005/8/layout/hProcess9"/>
    <dgm:cxn modelId="{7439F253-B3E7-4375-AF8D-86AF36BC1197}" type="presParOf" srcId="{88EC00A5-0119-4251-AB4F-2E134295CFBF}" destId="{E6501237-9603-43D2-8C01-5D20CFC9EEF0}" srcOrd="4" destOrd="0" presId="urn:microsoft.com/office/officeart/2005/8/layout/hProcess9"/>
    <dgm:cxn modelId="{42B951D1-09E7-4CBC-8860-532BA7AA0A7D}" type="presParOf" srcId="{88EC00A5-0119-4251-AB4F-2E134295CFBF}" destId="{4CC1D1F6-D006-4E6D-A901-83AF823B498A}" srcOrd="5" destOrd="0" presId="urn:microsoft.com/office/officeart/2005/8/layout/hProcess9"/>
    <dgm:cxn modelId="{0A6387EC-B2FB-4FBD-9A15-80A191AA8B15}" type="presParOf" srcId="{88EC00A5-0119-4251-AB4F-2E134295CFBF}" destId="{BF698A55-7A8D-48EB-9C81-96AC0675F1BD}"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3799B5-32CB-4392-BE04-10D3080FF070}"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6671B646-1622-4EF8-B218-0314B6631569}">
      <dgm:prSet/>
      <dgm:spPr/>
      <dgm:t>
        <a:bodyPr/>
        <a:lstStyle/>
        <a:p>
          <a:r>
            <a:rPr lang="en-US"/>
            <a:t>EOY 4 Reports</a:t>
          </a:r>
          <a:endParaRPr lang="en-US" dirty="0"/>
        </a:p>
      </dgm:t>
    </dgm:pt>
    <dgm:pt modelId="{F61A3C87-F83B-4942-8107-266C6A066232}" type="parTrans" cxnId="{54188B5B-A1F4-45E4-9C0A-F5CECA1D28E7}">
      <dgm:prSet/>
      <dgm:spPr/>
      <dgm:t>
        <a:bodyPr/>
        <a:lstStyle/>
        <a:p>
          <a:endParaRPr lang="en-US"/>
        </a:p>
      </dgm:t>
    </dgm:pt>
    <dgm:pt modelId="{EF2604CA-2324-485A-9636-8EBC2FD3DB50}" type="sibTrans" cxnId="{54188B5B-A1F4-45E4-9C0A-F5CECA1D28E7}">
      <dgm:prSet/>
      <dgm:spPr/>
      <dgm:t>
        <a:bodyPr/>
        <a:lstStyle/>
        <a:p>
          <a:endParaRPr lang="en-US"/>
        </a:p>
      </dgm:t>
    </dgm:pt>
    <dgm:pt modelId="{71DDB240-0289-4355-86A7-EF3E3C1A310F}">
      <dgm:prSet/>
      <dgm:spPr/>
      <dgm:t>
        <a:bodyPr/>
        <a:lstStyle/>
        <a:p>
          <a:r>
            <a:rPr lang="en-US" dirty="0"/>
            <a:t>Data Collection Certifier</a:t>
          </a:r>
        </a:p>
      </dgm:t>
    </dgm:pt>
    <dgm:pt modelId="{1F7CDD70-6593-4645-91C5-E67FAFAFA272}" type="parTrans" cxnId="{9F4591BE-60FC-4B92-9478-5B9DFF91D311}">
      <dgm:prSet/>
      <dgm:spPr/>
      <dgm:t>
        <a:bodyPr/>
        <a:lstStyle/>
        <a:p>
          <a:endParaRPr lang="en-US"/>
        </a:p>
      </dgm:t>
    </dgm:pt>
    <dgm:pt modelId="{19487726-B57D-4DE0-ABCF-694145B5A201}" type="sibTrans" cxnId="{9F4591BE-60FC-4B92-9478-5B9DFF91D311}">
      <dgm:prSet/>
      <dgm:spPr/>
      <dgm:t>
        <a:bodyPr/>
        <a:lstStyle/>
        <a:p>
          <a:endParaRPr lang="en-US"/>
        </a:p>
      </dgm:t>
    </dgm:pt>
    <dgm:pt modelId="{A2510AA2-2DE5-46F0-BECA-E3CCEE8887B7}">
      <dgm:prSet/>
      <dgm:spPr/>
      <dgm:t>
        <a:bodyPr/>
        <a:lstStyle/>
        <a:p>
          <a:r>
            <a:rPr lang="en-US" dirty="0"/>
            <a:t>SENR </a:t>
          </a:r>
        </a:p>
      </dgm:t>
    </dgm:pt>
    <dgm:pt modelId="{E6964347-8842-4345-964D-96BC9C610696}" type="parTrans" cxnId="{72029D20-7F15-44A4-9CC6-F2D73A95ABF2}">
      <dgm:prSet/>
      <dgm:spPr/>
      <dgm:t>
        <a:bodyPr/>
        <a:lstStyle/>
        <a:p>
          <a:endParaRPr lang="en-US"/>
        </a:p>
      </dgm:t>
    </dgm:pt>
    <dgm:pt modelId="{5523FC8A-41AE-4BAC-8445-AD68AF4F1373}" type="sibTrans" cxnId="{72029D20-7F15-44A4-9CC6-F2D73A95ABF2}">
      <dgm:prSet/>
      <dgm:spPr/>
      <dgm:t>
        <a:bodyPr/>
        <a:lstStyle/>
        <a:p>
          <a:endParaRPr lang="en-US"/>
        </a:p>
      </dgm:t>
    </dgm:pt>
    <dgm:pt modelId="{7CF7C95B-6F57-4C7D-A4EB-A1233011BB32}">
      <dgm:prSet/>
      <dgm:spPr/>
      <dgm:t>
        <a:bodyPr/>
        <a:lstStyle/>
        <a:p>
          <a:r>
            <a:rPr lang="en-US"/>
            <a:t>SINF</a:t>
          </a:r>
        </a:p>
      </dgm:t>
    </dgm:pt>
    <dgm:pt modelId="{F60D087E-7DC9-4AB1-AF47-11D597AFF875}" type="parTrans" cxnId="{78BF340B-32A4-4E53-80E2-3677286BDC3D}">
      <dgm:prSet/>
      <dgm:spPr/>
      <dgm:t>
        <a:bodyPr/>
        <a:lstStyle/>
        <a:p>
          <a:endParaRPr lang="en-US"/>
        </a:p>
      </dgm:t>
    </dgm:pt>
    <dgm:pt modelId="{99B2C621-37FE-4381-A614-34C99EC02D95}" type="sibTrans" cxnId="{78BF340B-32A4-4E53-80E2-3677286BDC3D}">
      <dgm:prSet/>
      <dgm:spPr/>
      <dgm:t>
        <a:bodyPr/>
        <a:lstStyle/>
        <a:p>
          <a:endParaRPr lang="en-US"/>
        </a:p>
      </dgm:t>
    </dgm:pt>
    <dgm:pt modelId="{16036207-1A22-493D-A8DF-F2941771FF0B}">
      <dgm:prSet/>
      <dgm:spPr/>
      <dgm:t>
        <a:bodyPr/>
        <a:lstStyle/>
        <a:p>
          <a:r>
            <a:rPr lang="en-US"/>
            <a:t>SELA</a:t>
          </a:r>
        </a:p>
      </dgm:t>
    </dgm:pt>
    <dgm:pt modelId="{28D94EF2-CBE5-4622-BB38-EE9DD19C6AB5}" type="parTrans" cxnId="{59703AC6-C2E3-4D17-950E-84396BE7B895}">
      <dgm:prSet/>
      <dgm:spPr/>
      <dgm:t>
        <a:bodyPr/>
        <a:lstStyle/>
        <a:p>
          <a:endParaRPr lang="en-US"/>
        </a:p>
      </dgm:t>
    </dgm:pt>
    <dgm:pt modelId="{7F4873AF-FFE0-4F96-B35F-02C7C6A26410}" type="sibTrans" cxnId="{59703AC6-C2E3-4D17-950E-84396BE7B895}">
      <dgm:prSet/>
      <dgm:spPr/>
      <dgm:t>
        <a:bodyPr/>
        <a:lstStyle/>
        <a:p>
          <a:endParaRPr lang="en-US"/>
        </a:p>
      </dgm:t>
    </dgm:pt>
    <dgm:pt modelId="{B3DF93DC-CDBB-40B1-826B-DE7E6CC51D7E}">
      <dgm:prSet/>
      <dgm:spPr/>
      <dgm:t>
        <a:bodyPr/>
        <a:lstStyle/>
        <a:p>
          <a:r>
            <a:rPr lang="en-US" dirty="0"/>
            <a:t>SPRG</a:t>
          </a:r>
        </a:p>
      </dgm:t>
    </dgm:pt>
    <dgm:pt modelId="{41E7C6A0-A393-439C-8AEE-7AF43663F840}" type="parTrans" cxnId="{2F55DC42-ED7D-473B-B455-D9024A145B9F}">
      <dgm:prSet/>
      <dgm:spPr/>
      <dgm:t>
        <a:bodyPr/>
        <a:lstStyle/>
        <a:p>
          <a:endParaRPr lang="en-US"/>
        </a:p>
      </dgm:t>
    </dgm:pt>
    <dgm:pt modelId="{C76C0E52-2368-4DB9-92A4-C630D9437706}" type="sibTrans" cxnId="{2F55DC42-ED7D-473B-B455-D9024A145B9F}">
      <dgm:prSet/>
      <dgm:spPr/>
      <dgm:t>
        <a:bodyPr/>
        <a:lstStyle/>
        <a:p>
          <a:endParaRPr lang="en-US"/>
        </a:p>
      </dgm:t>
    </dgm:pt>
    <dgm:pt modelId="{FD1D8145-7F1B-405F-AE90-9E1A58C814B1}">
      <dgm:prSet/>
      <dgm:spPr>
        <a:solidFill>
          <a:srgbClr val="555FAD"/>
        </a:solidFill>
      </dgm:spPr>
      <dgm:t>
        <a:bodyPr/>
        <a:lstStyle/>
        <a:p>
          <a:r>
            <a:rPr lang="en-US" dirty="0"/>
            <a:t>SPED</a:t>
          </a:r>
        </a:p>
      </dgm:t>
    </dgm:pt>
    <dgm:pt modelId="{98F59A5E-52BF-47B7-85FE-565FFD569F8B}" type="parTrans" cxnId="{AAFA830D-66F5-4293-B425-15FBF2479240}">
      <dgm:prSet/>
      <dgm:spPr/>
      <dgm:t>
        <a:bodyPr/>
        <a:lstStyle/>
        <a:p>
          <a:endParaRPr lang="en-US"/>
        </a:p>
      </dgm:t>
    </dgm:pt>
    <dgm:pt modelId="{E72C3587-B388-46EB-914E-A23013CD4E34}" type="sibTrans" cxnId="{AAFA830D-66F5-4293-B425-15FBF2479240}">
      <dgm:prSet/>
      <dgm:spPr/>
      <dgm:t>
        <a:bodyPr/>
        <a:lstStyle/>
        <a:p>
          <a:endParaRPr lang="en-US"/>
        </a:p>
      </dgm:t>
    </dgm:pt>
    <dgm:pt modelId="{6646488F-F493-42BD-AC0D-47F8D1659288}">
      <dgm:prSet/>
      <dgm:spPr>
        <a:solidFill>
          <a:srgbClr val="555FAD"/>
        </a:solidFill>
      </dgm:spPr>
      <dgm:t>
        <a:bodyPr/>
        <a:lstStyle/>
        <a:p>
          <a:r>
            <a:rPr lang="en-US" dirty="0"/>
            <a:t>PSTS</a:t>
          </a:r>
        </a:p>
      </dgm:t>
    </dgm:pt>
    <dgm:pt modelId="{A61A8DEB-B2D9-4998-A464-9066D7DE7CFA}" type="parTrans" cxnId="{55323721-BB17-4CEB-A92B-C311277DC4D6}">
      <dgm:prSet/>
      <dgm:spPr/>
      <dgm:t>
        <a:bodyPr/>
        <a:lstStyle/>
        <a:p>
          <a:endParaRPr lang="en-US"/>
        </a:p>
      </dgm:t>
    </dgm:pt>
    <dgm:pt modelId="{EFD473DA-6F3C-433A-8315-1950AD07A471}" type="sibTrans" cxnId="{55323721-BB17-4CEB-A92B-C311277DC4D6}">
      <dgm:prSet/>
      <dgm:spPr/>
      <dgm:t>
        <a:bodyPr/>
        <a:lstStyle/>
        <a:p>
          <a:endParaRPr lang="en-US"/>
        </a:p>
      </dgm:t>
    </dgm:pt>
    <dgm:pt modelId="{AA9F708A-3F81-495D-B4BF-D081B8A176B7}" type="pres">
      <dgm:prSet presAssocID="{233799B5-32CB-4392-BE04-10D3080FF070}" presName="diagram" presStyleCnt="0">
        <dgm:presLayoutVars>
          <dgm:dir/>
          <dgm:resizeHandles val="exact"/>
        </dgm:presLayoutVars>
      </dgm:prSet>
      <dgm:spPr/>
    </dgm:pt>
    <dgm:pt modelId="{6951E23C-257E-4CAC-B3F5-66881DF993AF}" type="pres">
      <dgm:prSet presAssocID="{6671B646-1622-4EF8-B218-0314B6631569}" presName="node" presStyleLbl="node1" presStyleIdx="0" presStyleCnt="8">
        <dgm:presLayoutVars>
          <dgm:bulletEnabled val="1"/>
        </dgm:presLayoutVars>
      </dgm:prSet>
      <dgm:spPr/>
    </dgm:pt>
    <dgm:pt modelId="{249899A1-F60A-4FE8-B67F-9756DBEF600C}" type="pres">
      <dgm:prSet presAssocID="{EF2604CA-2324-485A-9636-8EBC2FD3DB50}" presName="sibTrans" presStyleCnt="0"/>
      <dgm:spPr/>
    </dgm:pt>
    <dgm:pt modelId="{9AD52586-7677-455A-887F-2F2C919ED5E1}" type="pres">
      <dgm:prSet presAssocID="{71DDB240-0289-4355-86A7-EF3E3C1A310F}" presName="node" presStyleLbl="node1" presStyleIdx="1" presStyleCnt="8">
        <dgm:presLayoutVars>
          <dgm:bulletEnabled val="1"/>
        </dgm:presLayoutVars>
      </dgm:prSet>
      <dgm:spPr/>
    </dgm:pt>
    <dgm:pt modelId="{C25CC647-7F53-457E-B3E5-F5D4563DE5E9}" type="pres">
      <dgm:prSet presAssocID="{19487726-B57D-4DE0-ABCF-694145B5A201}" presName="sibTrans" presStyleCnt="0"/>
      <dgm:spPr/>
    </dgm:pt>
    <dgm:pt modelId="{0B73645D-DEC8-47C9-94AC-EDE7E033D404}" type="pres">
      <dgm:prSet presAssocID="{A2510AA2-2DE5-46F0-BECA-E3CCEE8887B7}" presName="node" presStyleLbl="node1" presStyleIdx="2" presStyleCnt="8">
        <dgm:presLayoutVars>
          <dgm:bulletEnabled val="1"/>
        </dgm:presLayoutVars>
      </dgm:prSet>
      <dgm:spPr/>
    </dgm:pt>
    <dgm:pt modelId="{6C207040-BC6D-497B-A13D-1CF585CE763A}" type="pres">
      <dgm:prSet presAssocID="{5523FC8A-41AE-4BAC-8445-AD68AF4F1373}" presName="sibTrans" presStyleCnt="0"/>
      <dgm:spPr/>
    </dgm:pt>
    <dgm:pt modelId="{1F5BD043-DC2F-4835-9199-5911D38F51AB}" type="pres">
      <dgm:prSet presAssocID="{7CF7C95B-6F57-4C7D-A4EB-A1233011BB32}" presName="node" presStyleLbl="node1" presStyleIdx="3" presStyleCnt="8">
        <dgm:presLayoutVars>
          <dgm:bulletEnabled val="1"/>
        </dgm:presLayoutVars>
      </dgm:prSet>
      <dgm:spPr/>
    </dgm:pt>
    <dgm:pt modelId="{4D91D753-CD83-4741-8AF7-F58B52F2A484}" type="pres">
      <dgm:prSet presAssocID="{99B2C621-37FE-4381-A614-34C99EC02D95}" presName="sibTrans" presStyleCnt="0"/>
      <dgm:spPr/>
    </dgm:pt>
    <dgm:pt modelId="{F7284861-9CA5-4016-9F61-BDB3B28D9FCD}" type="pres">
      <dgm:prSet presAssocID="{16036207-1A22-493D-A8DF-F2941771FF0B}" presName="node" presStyleLbl="node1" presStyleIdx="4" presStyleCnt="8">
        <dgm:presLayoutVars>
          <dgm:bulletEnabled val="1"/>
        </dgm:presLayoutVars>
      </dgm:prSet>
      <dgm:spPr/>
    </dgm:pt>
    <dgm:pt modelId="{CFD8D4FB-067B-4B17-AEC7-59A656723FD7}" type="pres">
      <dgm:prSet presAssocID="{7F4873AF-FFE0-4F96-B35F-02C7C6A26410}" presName="sibTrans" presStyleCnt="0"/>
      <dgm:spPr/>
    </dgm:pt>
    <dgm:pt modelId="{D0C840BF-6272-4623-BB9B-1253CAC15561}" type="pres">
      <dgm:prSet presAssocID="{B3DF93DC-CDBB-40B1-826B-DE7E6CC51D7E}" presName="node" presStyleLbl="node1" presStyleIdx="5" presStyleCnt="8">
        <dgm:presLayoutVars>
          <dgm:bulletEnabled val="1"/>
        </dgm:presLayoutVars>
      </dgm:prSet>
      <dgm:spPr/>
    </dgm:pt>
    <dgm:pt modelId="{B2AB18C6-2902-4083-A304-76713D9936A4}" type="pres">
      <dgm:prSet presAssocID="{C76C0E52-2368-4DB9-92A4-C630D9437706}" presName="sibTrans" presStyleCnt="0"/>
      <dgm:spPr/>
    </dgm:pt>
    <dgm:pt modelId="{368D87B2-9D8B-46D6-A1D2-4B826A9F1A8C}" type="pres">
      <dgm:prSet presAssocID="{FD1D8145-7F1B-405F-AE90-9E1A58C814B1}" presName="node" presStyleLbl="node1" presStyleIdx="6" presStyleCnt="8">
        <dgm:presLayoutVars>
          <dgm:bulletEnabled val="1"/>
        </dgm:presLayoutVars>
      </dgm:prSet>
      <dgm:spPr/>
    </dgm:pt>
    <dgm:pt modelId="{4C649A2D-4A3B-4CB9-94AF-E774EC0C6072}" type="pres">
      <dgm:prSet presAssocID="{E72C3587-B388-46EB-914E-A23013CD4E34}" presName="sibTrans" presStyleCnt="0"/>
      <dgm:spPr/>
    </dgm:pt>
    <dgm:pt modelId="{DE470B09-78F8-4DDC-BF32-A33EDCA637BD}" type="pres">
      <dgm:prSet presAssocID="{6646488F-F493-42BD-AC0D-47F8D1659288}" presName="node" presStyleLbl="node1" presStyleIdx="7" presStyleCnt="8">
        <dgm:presLayoutVars>
          <dgm:bulletEnabled val="1"/>
        </dgm:presLayoutVars>
      </dgm:prSet>
      <dgm:spPr/>
    </dgm:pt>
  </dgm:ptLst>
  <dgm:cxnLst>
    <dgm:cxn modelId="{53F22B08-127F-4834-A8EF-7A28EBB29C9E}" type="presOf" srcId="{7CF7C95B-6F57-4C7D-A4EB-A1233011BB32}" destId="{1F5BD043-DC2F-4835-9199-5911D38F51AB}" srcOrd="0" destOrd="0" presId="urn:microsoft.com/office/officeart/2005/8/layout/default"/>
    <dgm:cxn modelId="{78BF340B-32A4-4E53-80E2-3677286BDC3D}" srcId="{233799B5-32CB-4392-BE04-10D3080FF070}" destId="{7CF7C95B-6F57-4C7D-A4EB-A1233011BB32}" srcOrd="3" destOrd="0" parTransId="{F60D087E-7DC9-4AB1-AF47-11D597AFF875}" sibTransId="{99B2C621-37FE-4381-A614-34C99EC02D95}"/>
    <dgm:cxn modelId="{AAFA830D-66F5-4293-B425-15FBF2479240}" srcId="{233799B5-32CB-4392-BE04-10D3080FF070}" destId="{FD1D8145-7F1B-405F-AE90-9E1A58C814B1}" srcOrd="6" destOrd="0" parTransId="{98F59A5E-52BF-47B7-85FE-565FFD569F8B}" sibTransId="{E72C3587-B388-46EB-914E-A23013CD4E34}"/>
    <dgm:cxn modelId="{824D910D-67DD-439F-8947-0D6686214874}" type="presOf" srcId="{71DDB240-0289-4355-86A7-EF3E3C1A310F}" destId="{9AD52586-7677-455A-887F-2F2C919ED5E1}" srcOrd="0" destOrd="0" presId="urn:microsoft.com/office/officeart/2005/8/layout/default"/>
    <dgm:cxn modelId="{72029D20-7F15-44A4-9CC6-F2D73A95ABF2}" srcId="{233799B5-32CB-4392-BE04-10D3080FF070}" destId="{A2510AA2-2DE5-46F0-BECA-E3CCEE8887B7}" srcOrd="2" destOrd="0" parTransId="{E6964347-8842-4345-964D-96BC9C610696}" sibTransId="{5523FC8A-41AE-4BAC-8445-AD68AF4F1373}"/>
    <dgm:cxn modelId="{55323721-BB17-4CEB-A92B-C311277DC4D6}" srcId="{233799B5-32CB-4392-BE04-10D3080FF070}" destId="{6646488F-F493-42BD-AC0D-47F8D1659288}" srcOrd="7" destOrd="0" parTransId="{A61A8DEB-B2D9-4998-A464-9066D7DE7CFA}" sibTransId="{EFD473DA-6F3C-433A-8315-1950AD07A471}"/>
    <dgm:cxn modelId="{19D3112E-E479-406C-BCA5-2B484B3CF770}" type="presOf" srcId="{B3DF93DC-CDBB-40B1-826B-DE7E6CC51D7E}" destId="{D0C840BF-6272-4623-BB9B-1253CAC15561}" srcOrd="0" destOrd="0" presId="urn:microsoft.com/office/officeart/2005/8/layout/default"/>
    <dgm:cxn modelId="{54188B5B-A1F4-45E4-9C0A-F5CECA1D28E7}" srcId="{233799B5-32CB-4392-BE04-10D3080FF070}" destId="{6671B646-1622-4EF8-B218-0314B6631569}" srcOrd="0" destOrd="0" parTransId="{F61A3C87-F83B-4942-8107-266C6A066232}" sibTransId="{EF2604CA-2324-485A-9636-8EBC2FD3DB50}"/>
    <dgm:cxn modelId="{2F55DC42-ED7D-473B-B455-D9024A145B9F}" srcId="{233799B5-32CB-4392-BE04-10D3080FF070}" destId="{B3DF93DC-CDBB-40B1-826B-DE7E6CC51D7E}" srcOrd="5" destOrd="0" parTransId="{41E7C6A0-A393-439C-8AEE-7AF43663F840}" sibTransId="{C76C0E52-2368-4DB9-92A4-C630D9437706}"/>
    <dgm:cxn modelId="{E9FAAB6A-D79B-438C-81CF-FEC9FD582CE3}" type="presOf" srcId="{6671B646-1622-4EF8-B218-0314B6631569}" destId="{6951E23C-257E-4CAC-B3F5-66881DF993AF}" srcOrd="0" destOrd="0" presId="urn:microsoft.com/office/officeart/2005/8/layout/default"/>
    <dgm:cxn modelId="{F803AB87-C8C2-42AB-A9AC-026DAC20F3B7}" type="presOf" srcId="{6646488F-F493-42BD-AC0D-47F8D1659288}" destId="{DE470B09-78F8-4DDC-BF32-A33EDCA637BD}" srcOrd="0" destOrd="0" presId="urn:microsoft.com/office/officeart/2005/8/layout/default"/>
    <dgm:cxn modelId="{43C39C9D-1404-48BF-A949-08FF5E63182A}" type="presOf" srcId="{233799B5-32CB-4392-BE04-10D3080FF070}" destId="{AA9F708A-3F81-495D-B4BF-D081B8A176B7}" srcOrd="0" destOrd="0" presId="urn:microsoft.com/office/officeart/2005/8/layout/default"/>
    <dgm:cxn modelId="{9F4591BE-60FC-4B92-9478-5B9DFF91D311}" srcId="{233799B5-32CB-4392-BE04-10D3080FF070}" destId="{71DDB240-0289-4355-86A7-EF3E3C1A310F}" srcOrd="1" destOrd="0" parTransId="{1F7CDD70-6593-4645-91C5-E67FAFAFA272}" sibTransId="{19487726-B57D-4DE0-ABCF-694145B5A201}"/>
    <dgm:cxn modelId="{6EFB65C2-F6FA-4799-B3C5-03BE2AD150CC}" type="presOf" srcId="{A2510AA2-2DE5-46F0-BECA-E3CCEE8887B7}" destId="{0B73645D-DEC8-47C9-94AC-EDE7E033D404}" srcOrd="0" destOrd="0" presId="urn:microsoft.com/office/officeart/2005/8/layout/default"/>
    <dgm:cxn modelId="{59703AC6-C2E3-4D17-950E-84396BE7B895}" srcId="{233799B5-32CB-4392-BE04-10D3080FF070}" destId="{16036207-1A22-493D-A8DF-F2941771FF0B}" srcOrd="4" destOrd="0" parTransId="{28D94EF2-CBE5-4622-BB38-EE9DD19C6AB5}" sibTransId="{7F4873AF-FFE0-4F96-B35F-02C7C6A26410}"/>
    <dgm:cxn modelId="{76FB36EB-64D1-4544-9175-BDE21184DF72}" type="presOf" srcId="{FD1D8145-7F1B-405F-AE90-9E1A58C814B1}" destId="{368D87B2-9D8B-46D6-A1D2-4B826A9F1A8C}" srcOrd="0" destOrd="0" presId="urn:microsoft.com/office/officeart/2005/8/layout/default"/>
    <dgm:cxn modelId="{9F7B9EF9-5C94-4201-818E-F225B4219FCE}" type="presOf" srcId="{16036207-1A22-493D-A8DF-F2941771FF0B}" destId="{F7284861-9CA5-4016-9F61-BDB3B28D9FCD}" srcOrd="0" destOrd="0" presId="urn:microsoft.com/office/officeart/2005/8/layout/default"/>
    <dgm:cxn modelId="{27843459-8213-48C5-8BFE-EABE3EA43C8F}" type="presParOf" srcId="{AA9F708A-3F81-495D-B4BF-D081B8A176B7}" destId="{6951E23C-257E-4CAC-B3F5-66881DF993AF}" srcOrd="0" destOrd="0" presId="urn:microsoft.com/office/officeart/2005/8/layout/default"/>
    <dgm:cxn modelId="{C3E30CC5-28AD-4F39-B833-2F74E8E77323}" type="presParOf" srcId="{AA9F708A-3F81-495D-B4BF-D081B8A176B7}" destId="{249899A1-F60A-4FE8-B67F-9756DBEF600C}" srcOrd="1" destOrd="0" presId="urn:microsoft.com/office/officeart/2005/8/layout/default"/>
    <dgm:cxn modelId="{E25146D6-D2AD-4925-A618-7941711B90DC}" type="presParOf" srcId="{AA9F708A-3F81-495D-B4BF-D081B8A176B7}" destId="{9AD52586-7677-455A-887F-2F2C919ED5E1}" srcOrd="2" destOrd="0" presId="urn:microsoft.com/office/officeart/2005/8/layout/default"/>
    <dgm:cxn modelId="{F7128F20-CE9D-4496-BC62-FE827B5B0597}" type="presParOf" srcId="{AA9F708A-3F81-495D-B4BF-D081B8A176B7}" destId="{C25CC647-7F53-457E-B3E5-F5D4563DE5E9}" srcOrd="3" destOrd="0" presId="urn:microsoft.com/office/officeart/2005/8/layout/default"/>
    <dgm:cxn modelId="{1C486F66-A9DE-46BB-809B-8184AA4D7E3F}" type="presParOf" srcId="{AA9F708A-3F81-495D-B4BF-D081B8A176B7}" destId="{0B73645D-DEC8-47C9-94AC-EDE7E033D404}" srcOrd="4" destOrd="0" presId="urn:microsoft.com/office/officeart/2005/8/layout/default"/>
    <dgm:cxn modelId="{CEBFEEB8-F66B-49D3-BBD3-B2974251742E}" type="presParOf" srcId="{AA9F708A-3F81-495D-B4BF-D081B8A176B7}" destId="{6C207040-BC6D-497B-A13D-1CF585CE763A}" srcOrd="5" destOrd="0" presId="urn:microsoft.com/office/officeart/2005/8/layout/default"/>
    <dgm:cxn modelId="{79E8D8A6-3A3B-4B9B-8A75-A2E0F4E065A9}" type="presParOf" srcId="{AA9F708A-3F81-495D-B4BF-D081B8A176B7}" destId="{1F5BD043-DC2F-4835-9199-5911D38F51AB}" srcOrd="6" destOrd="0" presId="urn:microsoft.com/office/officeart/2005/8/layout/default"/>
    <dgm:cxn modelId="{A24A8767-AE45-4755-B830-C00E117D448E}" type="presParOf" srcId="{AA9F708A-3F81-495D-B4BF-D081B8A176B7}" destId="{4D91D753-CD83-4741-8AF7-F58B52F2A484}" srcOrd="7" destOrd="0" presId="urn:microsoft.com/office/officeart/2005/8/layout/default"/>
    <dgm:cxn modelId="{D2822F26-8AD0-435E-9DEC-FC519A99556F}" type="presParOf" srcId="{AA9F708A-3F81-495D-B4BF-D081B8A176B7}" destId="{F7284861-9CA5-4016-9F61-BDB3B28D9FCD}" srcOrd="8" destOrd="0" presId="urn:microsoft.com/office/officeart/2005/8/layout/default"/>
    <dgm:cxn modelId="{E79A3DDA-E6DA-470D-952F-546CB7BF8107}" type="presParOf" srcId="{AA9F708A-3F81-495D-B4BF-D081B8A176B7}" destId="{CFD8D4FB-067B-4B17-AEC7-59A656723FD7}" srcOrd="9" destOrd="0" presId="urn:microsoft.com/office/officeart/2005/8/layout/default"/>
    <dgm:cxn modelId="{C5C4D211-7151-4B3D-99D6-FE3E1C374AFB}" type="presParOf" srcId="{AA9F708A-3F81-495D-B4BF-D081B8A176B7}" destId="{D0C840BF-6272-4623-BB9B-1253CAC15561}" srcOrd="10" destOrd="0" presId="urn:microsoft.com/office/officeart/2005/8/layout/default"/>
    <dgm:cxn modelId="{A00BCD6C-596D-40A4-869B-037448F3D84A}" type="presParOf" srcId="{AA9F708A-3F81-495D-B4BF-D081B8A176B7}" destId="{B2AB18C6-2902-4083-A304-76713D9936A4}" srcOrd="11" destOrd="0" presId="urn:microsoft.com/office/officeart/2005/8/layout/default"/>
    <dgm:cxn modelId="{582850E8-9520-4CAF-8662-40C9B77CC9F1}" type="presParOf" srcId="{AA9F708A-3F81-495D-B4BF-D081B8A176B7}" destId="{368D87B2-9D8B-46D6-A1D2-4B826A9F1A8C}" srcOrd="12" destOrd="0" presId="urn:microsoft.com/office/officeart/2005/8/layout/default"/>
    <dgm:cxn modelId="{1D5DBF58-3D35-4662-80C2-9EB01F7A6353}" type="presParOf" srcId="{AA9F708A-3F81-495D-B4BF-D081B8A176B7}" destId="{4C649A2D-4A3B-4CB9-94AF-E774EC0C6072}" srcOrd="13" destOrd="0" presId="urn:microsoft.com/office/officeart/2005/8/layout/default"/>
    <dgm:cxn modelId="{E458551A-1815-4258-8F67-FFF2B7D78EE1}" type="presParOf" srcId="{AA9F708A-3F81-495D-B4BF-D081B8A176B7}" destId="{DE470B09-78F8-4DDC-BF32-A33EDCA637BD}"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3799B5-32CB-4392-BE04-10D3080FF070}"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5E395CD0-D66F-4033-8D1C-F814F88D827B}">
      <dgm:prSet/>
      <dgm:spPr>
        <a:solidFill>
          <a:schemeClr val="accent3"/>
        </a:solidFill>
      </dgm:spPr>
      <dgm:t>
        <a:bodyPr/>
        <a:lstStyle/>
        <a:p>
          <a:r>
            <a:rPr lang="en-US" dirty="0"/>
            <a:t>EOY 4 Reports</a:t>
          </a:r>
        </a:p>
      </dgm:t>
    </dgm:pt>
    <dgm:pt modelId="{D855AA42-C577-4246-9D55-340EA1024CBE}" type="parTrans" cxnId="{6DCAA4AA-1117-49CA-AB56-8BEE78F91ED3}">
      <dgm:prSet/>
      <dgm:spPr/>
      <dgm:t>
        <a:bodyPr/>
        <a:lstStyle/>
        <a:p>
          <a:endParaRPr lang="en-US"/>
        </a:p>
      </dgm:t>
    </dgm:pt>
    <dgm:pt modelId="{11D9662B-676C-42B2-A1DB-BD71682CBDB3}" type="sibTrans" cxnId="{6DCAA4AA-1117-49CA-AB56-8BEE78F91ED3}">
      <dgm:prSet/>
      <dgm:spPr/>
      <dgm:t>
        <a:bodyPr/>
        <a:lstStyle/>
        <a:p>
          <a:endParaRPr lang="en-US"/>
        </a:p>
      </dgm:t>
    </dgm:pt>
    <dgm:pt modelId="{A2510AA2-2DE5-46F0-BECA-E3CCEE8887B7}">
      <dgm:prSet/>
      <dgm:spPr>
        <a:solidFill>
          <a:schemeClr val="accent3"/>
        </a:solidFill>
      </dgm:spPr>
      <dgm:t>
        <a:bodyPr/>
        <a:lstStyle/>
        <a:p>
          <a:r>
            <a:rPr lang="en-US" dirty="0"/>
            <a:t>SPED</a:t>
          </a:r>
        </a:p>
      </dgm:t>
    </dgm:pt>
    <dgm:pt modelId="{E6964347-8842-4345-964D-96BC9C610696}" type="parTrans" cxnId="{72029D20-7F15-44A4-9CC6-F2D73A95ABF2}">
      <dgm:prSet/>
      <dgm:spPr/>
      <dgm:t>
        <a:bodyPr/>
        <a:lstStyle/>
        <a:p>
          <a:endParaRPr lang="en-US"/>
        </a:p>
      </dgm:t>
    </dgm:pt>
    <dgm:pt modelId="{5523FC8A-41AE-4BAC-8445-AD68AF4F1373}" type="sibTrans" cxnId="{72029D20-7F15-44A4-9CC6-F2D73A95ABF2}">
      <dgm:prSet/>
      <dgm:spPr/>
      <dgm:t>
        <a:bodyPr/>
        <a:lstStyle/>
        <a:p>
          <a:endParaRPr lang="en-US"/>
        </a:p>
      </dgm:t>
    </dgm:pt>
    <dgm:pt modelId="{7CF7C95B-6F57-4C7D-A4EB-A1233011BB32}">
      <dgm:prSet/>
      <dgm:spPr>
        <a:solidFill>
          <a:schemeClr val="accent3"/>
        </a:solidFill>
      </dgm:spPr>
      <dgm:t>
        <a:bodyPr/>
        <a:lstStyle/>
        <a:p>
          <a:r>
            <a:rPr lang="en-US" dirty="0"/>
            <a:t>PSTS</a:t>
          </a:r>
        </a:p>
      </dgm:t>
    </dgm:pt>
    <dgm:pt modelId="{F60D087E-7DC9-4AB1-AF47-11D597AFF875}" type="parTrans" cxnId="{78BF340B-32A4-4E53-80E2-3677286BDC3D}">
      <dgm:prSet/>
      <dgm:spPr/>
      <dgm:t>
        <a:bodyPr/>
        <a:lstStyle/>
        <a:p>
          <a:endParaRPr lang="en-US"/>
        </a:p>
      </dgm:t>
    </dgm:pt>
    <dgm:pt modelId="{99B2C621-37FE-4381-A614-34C99EC02D95}" type="sibTrans" cxnId="{78BF340B-32A4-4E53-80E2-3677286BDC3D}">
      <dgm:prSet/>
      <dgm:spPr/>
      <dgm:t>
        <a:bodyPr/>
        <a:lstStyle/>
        <a:p>
          <a:endParaRPr lang="en-US"/>
        </a:p>
      </dgm:t>
    </dgm:pt>
    <dgm:pt modelId="{EE4F3AA0-48B9-4E57-BDFA-52A63703E18F}">
      <dgm:prSet/>
      <dgm:spPr>
        <a:solidFill>
          <a:schemeClr val="accent2"/>
        </a:solidFill>
      </dgm:spPr>
      <dgm:t>
        <a:bodyPr/>
        <a:lstStyle/>
        <a:p>
          <a:r>
            <a:rPr lang="en-US" dirty="0"/>
            <a:t>SSID SEARCH</a:t>
          </a:r>
        </a:p>
      </dgm:t>
    </dgm:pt>
    <dgm:pt modelId="{DAE6C51B-339F-4EC5-8394-79D795F314CE}" type="parTrans" cxnId="{B087F1BA-232B-4538-9421-B518B41B7030}">
      <dgm:prSet/>
      <dgm:spPr/>
      <dgm:t>
        <a:bodyPr/>
        <a:lstStyle/>
        <a:p>
          <a:endParaRPr lang="en-US"/>
        </a:p>
      </dgm:t>
    </dgm:pt>
    <dgm:pt modelId="{D2A2593C-8956-4DCD-96C0-2ED9CFF855AA}" type="sibTrans" cxnId="{B087F1BA-232B-4538-9421-B518B41B7030}">
      <dgm:prSet/>
      <dgm:spPr/>
      <dgm:t>
        <a:bodyPr/>
        <a:lstStyle/>
        <a:p>
          <a:endParaRPr lang="en-US"/>
        </a:p>
      </dgm:t>
    </dgm:pt>
    <dgm:pt modelId="{97AD0D8E-1924-429C-9966-FD9BD01D4B9F}">
      <dgm:prSet/>
      <dgm:spPr>
        <a:solidFill>
          <a:schemeClr val="accent2"/>
        </a:solidFill>
      </dgm:spPr>
      <dgm:t>
        <a:bodyPr/>
        <a:lstStyle/>
        <a:p>
          <a:r>
            <a:rPr lang="en-US" dirty="0"/>
            <a:t>SENR View</a:t>
          </a:r>
        </a:p>
      </dgm:t>
    </dgm:pt>
    <dgm:pt modelId="{1932FD63-F142-4A5E-B529-40768308CCC3}" type="parTrans" cxnId="{58435CA2-E586-4320-BE9F-6598779513E3}">
      <dgm:prSet/>
      <dgm:spPr/>
      <dgm:t>
        <a:bodyPr/>
        <a:lstStyle/>
        <a:p>
          <a:endParaRPr lang="en-US"/>
        </a:p>
      </dgm:t>
    </dgm:pt>
    <dgm:pt modelId="{A5F9443C-F189-44AE-8905-410871A867BE}" type="sibTrans" cxnId="{58435CA2-E586-4320-BE9F-6598779513E3}">
      <dgm:prSet/>
      <dgm:spPr/>
      <dgm:t>
        <a:bodyPr/>
        <a:lstStyle/>
        <a:p>
          <a:endParaRPr lang="en-US"/>
        </a:p>
      </dgm:t>
    </dgm:pt>
    <dgm:pt modelId="{D637E1BA-22BE-4A44-85E7-6B63DAA09674}">
      <dgm:prSet/>
      <dgm:spPr>
        <a:solidFill>
          <a:schemeClr val="accent2"/>
        </a:solidFill>
      </dgm:spPr>
      <dgm:t>
        <a:bodyPr/>
        <a:lstStyle/>
        <a:p>
          <a:r>
            <a:rPr lang="en-US" dirty="0"/>
            <a:t>Data Collection Certifier</a:t>
          </a:r>
        </a:p>
      </dgm:t>
    </dgm:pt>
    <dgm:pt modelId="{3F89F348-74CA-44E8-82AF-8950E970E9A3}" type="parTrans" cxnId="{47E70DE5-FF67-4EEE-963D-9A63F25F2A65}">
      <dgm:prSet/>
      <dgm:spPr/>
      <dgm:t>
        <a:bodyPr/>
        <a:lstStyle/>
        <a:p>
          <a:endParaRPr lang="en-US"/>
        </a:p>
      </dgm:t>
    </dgm:pt>
    <dgm:pt modelId="{A088AC55-C05F-4B41-AE2E-80586332AE39}" type="sibTrans" cxnId="{47E70DE5-FF67-4EEE-963D-9A63F25F2A65}">
      <dgm:prSet/>
      <dgm:spPr/>
      <dgm:t>
        <a:bodyPr/>
        <a:lstStyle/>
        <a:p>
          <a:endParaRPr lang="en-US"/>
        </a:p>
      </dgm:t>
    </dgm:pt>
    <dgm:pt modelId="{AA9F708A-3F81-495D-B4BF-D081B8A176B7}" type="pres">
      <dgm:prSet presAssocID="{233799B5-32CB-4392-BE04-10D3080FF070}" presName="diagram" presStyleCnt="0">
        <dgm:presLayoutVars>
          <dgm:dir/>
          <dgm:resizeHandles val="exact"/>
        </dgm:presLayoutVars>
      </dgm:prSet>
      <dgm:spPr/>
    </dgm:pt>
    <dgm:pt modelId="{929396B9-3308-4C16-858A-97C308693F34}" type="pres">
      <dgm:prSet presAssocID="{5E395CD0-D66F-4033-8D1C-F814F88D827B}" presName="node" presStyleLbl="node1" presStyleIdx="0" presStyleCnt="6">
        <dgm:presLayoutVars>
          <dgm:bulletEnabled val="1"/>
        </dgm:presLayoutVars>
      </dgm:prSet>
      <dgm:spPr/>
    </dgm:pt>
    <dgm:pt modelId="{3028F373-FFD6-4103-A057-4677684FDBB6}" type="pres">
      <dgm:prSet presAssocID="{11D9662B-676C-42B2-A1DB-BD71682CBDB3}" presName="sibTrans" presStyleCnt="0"/>
      <dgm:spPr/>
    </dgm:pt>
    <dgm:pt modelId="{0B73645D-DEC8-47C9-94AC-EDE7E033D404}" type="pres">
      <dgm:prSet presAssocID="{A2510AA2-2DE5-46F0-BECA-E3CCEE8887B7}" presName="node" presStyleLbl="node1" presStyleIdx="1" presStyleCnt="6">
        <dgm:presLayoutVars>
          <dgm:bulletEnabled val="1"/>
        </dgm:presLayoutVars>
      </dgm:prSet>
      <dgm:spPr/>
    </dgm:pt>
    <dgm:pt modelId="{6C207040-BC6D-497B-A13D-1CF585CE763A}" type="pres">
      <dgm:prSet presAssocID="{5523FC8A-41AE-4BAC-8445-AD68AF4F1373}" presName="sibTrans" presStyleCnt="0"/>
      <dgm:spPr/>
    </dgm:pt>
    <dgm:pt modelId="{1F5BD043-DC2F-4835-9199-5911D38F51AB}" type="pres">
      <dgm:prSet presAssocID="{7CF7C95B-6F57-4C7D-A4EB-A1233011BB32}" presName="node" presStyleLbl="node1" presStyleIdx="2" presStyleCnt="6">
        <dgm:presLayoutVars>
          <dgm:bulletEnabled val="1"/>
        </dgm:presLayoutVars>
      </dgm:prSet>
      <dgm:spPr/>
    </dgm:pt>
    <dgm:pt modelId="{2B684DAD-133C-42B7-BD7E-0795BFC0D212}" type="pres">
      <dgm:prSet presAssocID="{99B2C621-37FE-4381-A614-34C99EC02D95}" presName="sibTrans" presStyleCnt="0"/>
      <dgm:spPr/>
    </dgm:pt>
    <dgm:pt modelId="{4F95FF6E-992F-4CF4-BADE-C7002C2E9707}" type="pres">
      <dgm:prSet presAssocID="{EE4F3AA0-48B9-4E57-BDFA-52A63703E18F}" presName="node" presStyleLbl="node1" presStyleIdx="3" presStyleCnt="6">
        <dgm:presLayoutVars>
          <dgm:bulletEnabled val="1"/>
        </dgm:presLayoutVars>
      </dgm:prSet>
      <dgm:spPr/>
    </dgm:pt>
    <dgm:pt modelId="{873628B1-F37A-4D49-B899-032814F70EE1}" type="pres">
      <dgm:prSet presAssocID="{D2A2593C-8956-4DCD-96C0-2ED9CFF855AA}" presName="sibTrans" presStyleCnt="0"/>
      <dgm:spPr/>
    </dgm:pt>
    <dgm:pt modelId="{E974FBAC-DC95-4436-B859-F9BB36D47367}" type="pres">
      <dgm:prSet presAssocID="{97AD0D8E-1924-429C-9966-FD9BD01D4B9F}" presName="node" presStyleLbl="node1" presStyleIdx="4" presStyleCnt="6">
        <dgm:presLayoutVars>
          <dgm:bulletEnabled val="1"/>
        </dgm:presLayoutVars>
      </dgm:prSet>
      <dgm:spPr/>
    </dgm:pt>
    <dgm:pt modelId="{AD5BC5CA-D311-41E0-A34E-9E6FB5B08C5F}" type="pres">
      <dgm:prSet presAssocID="{A5F9443C-F189-44AE-8905-410871A867BE}" presName="sibTrans" presStyleCnt="0"/>
      <dgm:spPr/>
    </dgm:pt>
    <dgm:pt modelId="{C1934A0D-7FDD-4872-9059-68E3059BE23A}" type="pres">
      <dgm:prSet presAssocID="{D637E1BA-22BE-4A44-85E7-6B63DAA09674}" presName="node" presStyleLbl="node1" presStyleIdx="5" presStyleCnt="6">
        <dgm:presLayoutVars>
          <dgm:bulletEnabled val="1"/>
        </dgm:presLayoutVars>
      </dgm:prSet>
      <dgm:spPr/>
    </dgm:pt>
  </dgm:ptLst>
  <dgm:cxnLst>
    <dgm:cxn modelId="{53F22B08-127F-4834-A8EF-7A28EBB29C9E}" type="presOf" srcId="{7CF7C95B-6F57-4C7D-A4EB-A1233011BB32}" destId="{1F5BD043-DC2F-4835-9199-5911D38F51AB}" srcOrd="0" destOrd="0" presId="urn:microsoft.com/office/officeart/2005/8/layout/default"/>
    <dgm:cxn modelId="{78BF340B-32A4-4E53-80E2-3677286BDC3D}" srcId="{233799B5-32CB-4392-BE04-10D3080FF070}" destId="{7CF7C95B-6F57-4C7D-A4EB-A1233011BB32}" srcOrd="2" destOrd="0" parTransId="{F60D087E-7DC9-4AB1-AF47-11D597AFF875}" sibTransId="{99B2C621-37FE-4381-A614-34C99EC02D95}"/>
    <dgm:cxn modelId="{72029D20-7F15-44A4-9CC6-F2D73A95ABF2}" srcId="{233799B5-32CB-4392-BE04-10D3080FF070}" destId="{A2510AA2-2DE5-46F0-BECA-E3CCEE8887B7}" srcOrd="1" destOrd="0" parTransId="{E6964347-8842-4345-964D-96BC9C610696}" sibTransId="{5523FC8A-41AE-4BAC-8445-AD68AF4F1373}"/>
    <dgm:cxn modelId="{63352352-2A2C-4934-A92A-64C393E9A2CE}" type="presOf" srcId="{D637E1BA-22BE-4A44-85E7-6B63DAA09674}" destId="{C1934A0D-7FDD-4872-9059-68E3059BE23A}" srcOrd="0" destOrd="0" presId="urn:microsoft.com/office/officeart/2005/8/layout/default"/>
    <dgm:cxn modelId="{1D790173-F670-45FC-93C7-91B8CC570EE9}" type="presOf" srcId="{5E395CD0-D66F-4033-8D1C-F814F88D827B}" destId="{929396B9-3308-4C16-858A-97C308693F34}" srcOrd="0" destOrd="0" presId="urn:microsoft.com/office/officeart/2005/8/layout/default"/>
    <dgm:cxn modelId="{B5339B92-F5BD-4735-8D2E-2DE3D1B99A64}" type="presOf" srcId="{EE4F3AA0-48B9-4E57-BDFA-52A63703E18F}" destId="{4F95FF6E-992F-4CF4-BADE-C7002C2E9707}" srcOrd="0" destOrd="0" presId="urn:microsoft.com/office/officeart/2005/8/layout/default"/>
    <dgm:cxn modelId="{43C39C9D-1404-48BF-A949-08FF5E63182A}" type="presOf" srcId="{233799B5-32CB-4392-BE04-10D3080FF070}" destId="{AA9F708A-3F81-495D-B4BF-D081B8A176B7}" srcOrd="0" destOrd="0" presId="urn:microsoft.com/office/officeart/2005/8/layout/default"/>
    <dgm:cxn modelId="{58435CA2-E586-4320-BE9F-6598779513E3}" srcId="{233799B5-32CB-4392-BE04-10D3080FF070}" destId="{97AD0D8E-1924-429C-9966-FD9BD01D4B9F}" srcOrd="4" destOrd="0" parTransId="{1932FD63-F142-4A5E-B529-40768308CCC3}" sibTransId="{A5F9443C-F189-44AE-8905-410871A867BE}"/>
    <dgm:cxn modelId="{6DCAA4AA-1117-49CA-AB56-8BEE78F91ED3}" srcId="{233799B5-32CB-4392-BE04-10D3080FF070}" destId="{5E395CD0-D66F-4033-8D1C-F814F88D827B}" srcOrd="0" destOrd="0" parTransId="{D855AA42-C577-4246-9D55-340EA1024CBE}" sibTransId="{11D9662B-676C-42B2-A1DB-BD71682CBDB3}"/>
    <dgm:cxn modelId="{B087F1BA-232B-4538-9421-B518B41B7030}" srcId="{233799B5-32CB-4392-BE04-10D3080FF070}" destId="{EE4F3AA0-48B9-4E57-BDFA-52A63703E18F}" srcOrd="3" destOrd="0" parTransId="{DAE6C51B-339F-4EC5-8394-79D795F314CE}" sibTransId="{D2A2593C-8956-4DCD-96C0-2ED9CFF855AA}"/>
    <dgm:cxn modelId="{6EFB65C2-F6FA-4799-B3C5-03BE2AD150CC}" type="presOf" srcId="{A2510AA2-2DE5-46F0-BECA-E3CCEE8887B7}" destId="{0B73645D-DEC8-47C9-94AC-EDE7E033D404}" srcOrd="0" destOrd="0" presId="urn:microsoft.com/office/officeart/2005/8/layout/default"/>
    <dgm:cxn modelId="{47E70DE5-FF67-4EEE-963D-9A63F25F2A65}" srcId="{233799B5-32CB-4392-BE04-10D3080FF070}" destId="{D637E1BA-22BE-4A44-85E7-6B63DAA09674}" srcOrd="5" destOrd="0" parTransId="{3F89F348-74CA-44E8-82AF-8950E970E9A3}" sibTransId="{A088AC55-C05F-4B41-AE2E-80586332AE39}"/>
    <dgm:cxn modelId="{4C1E8FFE-1577-4D86-A8D5-6B601B73E8C0}" type="presOf" srcId="{97AD0D8E-1924-429C-9966-FD9BD01D4B9F}" destId="{E974FBAC-DC95-4436-B859-F9BB36D47367}" srcOrd="0" destOrd="0" presId="urn:microsoft.com/office/officeart/2005/8/layout/default"/>
    <dgm:cxn modelId="{D0022219-9FA3-4E40-BFB8-2168A3960161}" type="presParOf" srcId="{AA9F708A-3F81-495D-B4BF-D081B8A176B7}" destId="{929396B9-3308-4C16-858A-97C308693F34}" srcOrd="0" destOrd="0" presId="urn:microsoft.com/office/officeart/2005/8/layout/default"/>
    <dgm:cxn modelId="{E1A62730-43BF-4783-B9DB-D7C77D270B2F}" type="presParOf" srcId="{AA9F708A-3F81-495D-B4BF-D081B8A176B7}" destId="{3028F373-FFD6-4103-A057-4677684FDBB6}" srcOrd="1" destOrd="0" presId="urn:microsoft.com/office/officeart/2005/8/layout/default"/>
    <dgm:cxn modelId="{1C486F66-A9DE-46BB-809B-8184AA4D7E3F}" type="presParOf" srcId="{AA9F708A-3F81-495D-B4BF-D081B8A176B7}" destId="{0B73645D-DEC8-47C9-94AC-EDE7E033D404}" srcOrd="2" destOrd="0" presId="urn:microsoft.com/office/officeart/2005/8/layout/default"/>
    <dgm:cxn modelId="{CEBFEEB8-F66B-49D3-BBD3-B2974251742E}" type="presParOf" srcId="{AA9F708A-3F81-495D-B4BF-D081B8A176B7}" destId="{6C207040-BC6D-497B-A13D-1CF585CE763A}" srcOrd="3" destOrd="0" presId="urn:microsoft.com/office/officeart/2005/8/layout/default"/>
    <dgm:cxn modelId="{79E8D8A6-3A3B-4B9B-8A75-A2E0F4E065A9}" type="presParOf" srcId="{AA9F708A-3F81-495D-B4BF-D081B8A176B7}" destId="{1F5BD043-DC2F-4835-9199-5911D38F51AB}" srcOrd="4" destOrd="0" presId="urn:microsoft.com/office/officeart/2005/8/layout/default"/>
    <dgm:cxn modelId="{3A77CF76-954A-4228-8A42-833534D62A08}" type="presParOf" srcId="{AA9F708A-3F81-495D-B4BF-D081B8A176B7}" destId="{2B684DAD-133C-42B7-BD7E-0795BFC0D212}" srcOrd="5" destOrd="0" presId="urn:microsoft.com/office/officeart/2005/8/layout/default"/>
    <dgm:cxn modelId="{48A8407A-F26D-4BD0-96B6-B6388EA5AB18}" type="presParOf" srcId="{AA9F708A-3F81-495D-B4BF-D081B8A176B7}" destId="{4F95FF6E-992F-4CF4-BADE-C7002C2E9707}" srcOrd="6" destOrd="0" presId="urn:microsoft.com/office/officeart/2005/8/layout/default"/>
    <dgm:cxn modelId="{B20C4165-941F-4309-B958-156B71A017D2}" type="presParOf" srcId="{AA9F708A-3F81-495D-B4BF-D081B8A176B7}" destId="{873628B1-F37A-4D49-B899-032814F70EE1}" srcOrd="7" destOrd="0" presId="urn:microsoft.com/office/officeart/2005/8/layout/default"/>
    <dgm:cxn modelId="{5BDA877F-F317-4908-A28B-D0C89E6D38C3}" type="presParOf" srcId="{AA9F708A-3F81-495D-B4BF-D081B8A176B7}" destId="{E974FBAC-DC95-4436-B859-F9BB36D47367}" srcOrd="8" destOrd="0" presId="urn:microsoft.com/office/officeart/2005/8/layout/default"/>
    <dgm:cxn modelId="{149BA933-4E2B-4A53-8644-F2862B77786A}" type="presParOf" srcId="{AA9F708A-3F81-495D-B4BF-D081B8A176B7}" destId="{AD5BC5CA-D311-41E0-A34E-9E6FB5B08C5F}" srcOrd="9" destOrd="0" presId="urn:microsoft.com/office/officeart/2005/8/layout/default"/>
    <dgm:cxn modelId="{AD852755-5D90-4A3A-A09B-197933620AA5}" type="presParOf" srcId="{AA9F708A-3F81-495D-B4BF-D081B8A176B7}" destId="{C1934A0D-7FDD-4872-9059-68E3059BE23A}"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F30AA8-01F5-4F2E-B322-92B433514CA9}" type="doc">
      <dgm:prSet loTypeId="urn:microsoft.com/office/officeart/2005/8/layout/cycle8" loCatId="cycle" qsTypeId="urn:microsoft.com/office/officeart/2005/8/quickstyle/simple5" qsCatId="simple" csTypeId="urn:microsoft.com/office/officeart/2005/8/colors/colorful1" csCatId="colorful" phldr="1"/>
      <dgm:spPr/>
      <dgm:t>
        <a:bodyPr/>
        <a:lstStyle/>
        <a:p>
          <a:endParaRPr lang="en-US"/>
        </a:p>
      </dgm:t>
    </dgm:pt>
    <dgm:pt modelId="{E852FB81-7370-49E1-BF29-94817682D3E3}">
      <dgm:prSet phldrT="[Text]" phldr="0"/>
      <dgm:spPr/>
      <dgm:t>
        <a:bodyPr/>
        <a:lstStyle/>
        <a:p>
          <a:r>
            <a:rPr lang="en-US"/>
            <a:t>Review Reports</a:t>
          </a:r>
        </a:p>
      </dgm:t>
    </dgm:pt>
    <dgm:pt modelId="{7C6435BB-11D6-4019-953B-CB2198EA3266}" type="parTrans" cxnId="{CA44FE78-5C72-4261-82A5-D8D399E1A005}">
      <dgm:prSet/>
      <dgm:spPr/>
      <dgm:t>
        <a:bodyPr/>
        <a:lstStyle/>
        <a:p>
          <a:endParaRPr lang="en-US"/>
        </a:p>
      </dgm:t>
    </dgm:pt>
    <dgm:pt modelId="{BAB6C921-124F-4C63-AFE3-740DA0E7CCA0}" type="sibTrans" cxnId="{CA44FE78-5C72-4261-82A5-D8D399E1A005}">
      <dgm:prSet/>
      <dgm:spPr/>
      <dgm:t>
        <a:bodyPr/>
        <a:lstStyle/>
        <a:p>
          <a:endParaRPr lang="en-US"/>
        </a:p>
      </dgm:t>
    </dgm:pt>
    <dgm:pt modelId="{3007E211-E289-4B08-929A-8DF6FCCA46E9}">
      <dgm:prSet phldrT="[Text]" phldr="0"/>
      <dgm:spPr/>
      <dgm:t>
        <a:bodyPr/>
        <a:lstStyle/>
        <a:p>
          <a:r>
            <a:rPr lang="en-US"/>
            <a:t>LEA Approval </a:t>
          </a:r>
        </a:p>
      </dgm:t>
    </dgm:pt>
    <dgm:pt modelId="{7BFFBE66-952B-427D-BA0F-ECC21D8422A1}" type="parTrans" cxnId="{ABAEEA6C-4F2E-4569-80C4-0F9566C48E51}">
      <dgm:prSet/>
      <dgm:spPr/>
      <dgm:t>
        <a:bodyPr/>
        <a:lstStyle/>
        <a:p>
          <a:endParaRPr lang="en-US"/>
        </a:p>
      </dgm:t>
    </dgm:pt>
    <dgm:pt modelId="{F6914123-12C5-49DB-88A2-83B44570573C}" type="sibTrans" cxnId="{ABAEEA6C-4F2E-4569-80C4-0F9566C48E51}">
      <dgm:prSet/>
      <dgm:spPr/>
      <dgm:t>
        <a:bodyPr/>
        <a:lstStyle/>
        <a:p>
          <a:endParaRPr lang="en-US"/>
        </a:p>
      </dgm:t>
    </dgm:pt>
    <dgm:pt modelId="{4F9F8997-C05D-493A-9194-495DE62DFB28}">
      <dgm:prSet phldrT="[Text]" phldr="0"/>
      <dgm:spPr/>
      <dgm:t>
        <a:bodyPr/>
        <a:lstStyle/>
        <a:p>
          <a:r>
            <a:rPr lang="en-US"/>
            <a:t>LEA Submission Process</a:t>
          </a:r>
        </a:p>
      </dgm:t>
    </dgm:pt>
    <dgm:pt modelId="{A1B58563-82F5-4114-8075-60DADEFDFF24}" type="parTrans" cxnId="{8131122B-44BE-4271-A0FA-E446C3A67BC5}">
      <dgm:prSet/>
      <dgm:spPr/>
      <dgm:t>
        <a:bodyPr/>
        <a:lstStyle/>
        <a:p>
          <a:endParaRPr lang="en-US"/>
        </a:p>
      </dgm:t>
    </dgm:pt>
    <dgm:pt modelId="{5560A336-2559-49CF-8BCC-7E73186DBE96}" type="sibTrans" cxnId="{8131122B-44BE-4271-A0FA-E446C3A67BC5}">
      <dgm:prSet/>
      <dgm:spPr/>
      <dgm:t>
        <a:bodyPr/>
        <a:lstStyle/>
        <a:p>
          <a:endParaRPr lang="en-US"/>
        </a:p>
      </dgm:t>
    </dgm:pt>
    <dgm:pt modelId="{34866B89-8667-4BED-9449-B703BA09BFDC}">
      <dgm:prSet/>
      <dgm:spPr/>
      <dgm:t>
        <a:bodyPr/>
        <a:lstStyle/>
        <a:p>
          <a:r>
            <a:rPr lang="en-US"/>
            <a:t>CERT Error Correction</a:t>
          </a:r>
        </a:p>
      </dgm:t>
    </dgm:pt>
    <dgm:pt modelId="{B22336DC-14CE-4B59-AFA4-38E87F151A6E}" type="parTrans" cxnId="{6E71E47B-0314-44C7-8D46-EF10A79F635C}">
      <dgm:prSet/>
      <dgm:spPr/>
      <dgm:t>
        <a:bodyPr/>
        <a:lstStyle/>
        <a:p>
          <a:endParaRPr lang="en-US"/>
        </a:p>
      </dgm:t>
    </dgm:pt>
    <dgm:pt modelId="{FBC505A7-97AB-4D13-B7C9-E18206D6777A}" type="sibTrans" cxnId="{6E71E47B-0314-44C7-8D46-EF10A79F635C}">
      <dgm:prSet/>
      <dgm:spPr/>
      <dgm:t>
        <a:bodyPr/>
        <a:lstStyle/>
        <a:p>
          <a:endParaRPr lang="en-US"/>
        </a:p>
      </dgm:t>
    </dgm:pt>
    <dgm:pt modelId="{4612A135-CA64-4573-8F73-D4565601838D}">
      <dgm:prSet phldrT="[Text]" phldr="0"/>
      <dgm:spPr/>
      <dgm:t>
        <a:bodyPr/>
        <a:lstStyle/>
        <a:p>
          <a:r>
            <a:rPr lang="en-US"/>
            <a:t>SELPA Approval</a:t>
          </a:r>
        </a:p>
      </dgm:t>
    </dgm:pt>
    <dgm:pt modelId="{F622DD49-B0FC-48F8-BCF6-B10E36D694FE}" type="parTrans" cxnId="{38A93620-FC07-496B-AC44-EF35FF68ECA5}">
      <dgm:prSet/>
      <dgm:spPr/>
      <dgm:t>
        <a:bodyPr/>
        <a:lstStyle/>
        <a:p>
          <a:endParaRPr lang="en-US"/>
        </a:p>
      </dgm:t>
    </dgm:pt>
    <dgm:pt modelId="{0595738B-19D4-45C4-9D58-FFD2392ACD55}" type="sibTrans" cxnId="{38A93620-FC07-496B-AC44-EF35FF68ECA5}">
      <dgm:prSet/>
      <dgm:spPr/>
      <dgm:t>
        <a:bodyPr/>
        <a:lstStyle/>
        <a:p>
          <a:endParaRPr lang="en-US"/>
        </a:p>
      </dgm:t>
    </dgm:pt>
    <dgm:pt modelId="{C33D3E71-B558-4A99-B3B3-5F8E339B069E}" type="pres">
      <dgm:prSet presAssocID="{54F30AA8-01F5-4F2E-B322-92B433514CA9}" presName="compositeShape" presStyleCnt="0">
        <dgm:presLayoutVars>
          <dgm:chMax val="7"/>
          <dgm:dir/>
          <dgm:resizeHandles val="exact"/>
        </dgm:presLayoutVars>
      </dgm:prSet>
      <dgm:spPr/>
    </dgm:pt>
    <dgm:pt modelId="{A8676204-55DD-4362-902B-ECC0148C5C5D}" type="pres">
      <dgm:prSet presAssocID="{54F30AA8-01F5-4F2E-B322-92B433514CA9}" presName="wedge1" presStyleLbl="node1" presStyleIdx="0" presStyleCnt="5"/>
      <dgm:spPr/>
    </dgm:pt>
    <dgm:pt modelId="{90EC2FF6-C3C6-4426-887B-7FD1E8CD0FA9}" type="pres">
      <dgm:prSet presAssocID="{54F30AA8-01F5-4F2E-B322-92B433514CA9}" presName="dummy1a" presStyleCnt="0"/>
      <dgm:spPr/>
    </dgm:pt>
    <dgm:pt modelId="{0D385816-8CEF-4194-9452-D0046270C228}" type="pres">
      <dgm:prSet presAssocID="{54F30AA8-01F5-4F2E-B322-92B433514CA9}" presName="dummy1b" presStyleCnt="0"/>
      <dgm:spPr/>
    </dgm:pt>
    <dgm:pt modelId="{BF9D8DAD-F18D-43AD-8291-5E4610E27E4A}" type="pres">
      <dgm:prSet presAssocID="{54F30AA8-01F5-4F2E-B322-92B433514CA9}" presName="wedge1Tx" presStyleLbl="node1" presStyleIdx="0" presStyleCnt="5">
        <dgm:presLayoutVars>
          <dgm:chMax val="0"/>
          <dgm:chPref val="0"/>
          <dgm:bulletEnabled val="1"/>
        </dgm:presLayoutVars>
      </dgm:prSet>
      <dgm:spPr/>
    </dgm:pt>
    <dgm:pt modelId="{2045D5C5-D12D-4063-8A66-D6AD310C93C6}" type="pres">
      <dgm:prSet presAssocID="{54F30AA8-01F5-4F2E-B322-92B433514CA9}" presName="wedge2" presStyleLbl="node1" presStyleIdx="1" presStyleCnt="5"/>
      <dgm:spPr/>
    </dgm:pt>
    <dgm:pt modelId="{D4A1AC93-C054-44DF-B4F3-F6661A9BCAB1}" type="pres">
      <dgm:prSet presAssocID="{54F30AA8-01F5-4F2E-B322-92B433514CA9}" presName="dummy2a" presStyleCnt="0"/>
      <dgm:spPr/>
    </dgm:pt>
    <dgm:pt modelId="{7B7D6880-B8F5-400C-963D-A0D14925ADFE}" type="pres">
      <dgm:prSet presAssocID="{54F30AA8-01F5-4F2E-B322-92B433514CA9}" presName="dummy2b" presStyleCnt="0"/>
      <dgm:spPr/>
    </dgm:pt>
    <dgm:pt modelId="{B922FF4D-C5FA-470C-B40F-844E0E8D9494}" type="pres">
      <dgm:prSet presAssocID="{54F30AA8-01F5-4F2E-B322-92B433514CA9}" presName="wedge2Tx" presStyleLbl="node1" presStyleIdx="1" presStyleCnt="5">
        <dgm:presLayoutVars>
          <dgm:chMax val="0"/>
          <dgm:chPref val="0"/>
          <dgm:bulletEnabled val="1"/>
        </dgm:presLayoutVars>
      </dgm:prSet>
      <dgm:spPr/>
    </dgm:pt>
    <dgm:pt modelId="{14FF2F2B-5018-4041-8C50-533FF37B8F17}" type="pres">
      <dgm:prSet presAssocID="{54F30AA8-01F5-4F2E-B322-92B433514CA9}" presName="wedge3" presStyleLbl="node1" presStyleIdx="2" presStyleCnt="5"/>
      <dgm:spPr/>
    </dgm:pt>
    <dgm:pt modelId="{3C60FDBC-7EAC-449B-A36E-F5AC108C837A}" type="pres">
      <dgm:prSet presAssocID="{54F30AA8-01F5-4F2E-B322-92B433514CA9}" presName="dummy3a" presStyleCnt="0"/>
      <dgm:spPr/>
    </dgm:pt>
    <dgm:pt modelId="{A3A72A04-CA03-4EE1-BD9E-0E1DC2DD94D2}" type="pres">
      <dgm:prSet presAssocID="{54F30AA8-01F5-4F2E-B322-92B433514CA9}" presName="dummy3b" presStyleCnt="0"/>
      <dgm:spPr/>
    </dgm:pt>
    <dgm:pt modelId="{6324C158-897A-4809-9198-BB4BB5928C39}" type="pres">
      <dgm:prSet presAssocID="{54F30AA8-01F5-4F2E-B322-92B433514CA9}" presName="wedge3Tx" presStyleLbl="node1" presStyleIdx="2" presStyleCnt="5">
        <dgm:presLayoutVars>
          <dgm:chMax val="0"/>
          <dgm:chPref val="0"/>
          <dgm:bulletEnabled val="1"/>
        </dgm:presLayoutVars>
      </dgm:prSet>
      <dgm:spPr/>
    </dgm:pt>
    <dgm:pt modelId="{09982EA1-75A1-4663-864D-5779B64EDA59}" type="pres">
      <dgm:prSet presAssocID="{54F30AA8-01F5-4F2E-B322-92B433514CA9}" presName="wedge4" presStyleLbl="node1" presStyleIdx="3" presStyleCnt="5"/>
      <dgm:spPr/>
    </dgm:pt>
    <dgm:pt modelId="{B6AB35A2-B7FC-4F1A-B354-EED813AA97D4}" type="pres">
      <dgm:prSet presAssocID="{54F30AA8-01F5-4F2E-B322-92B433514CA9}" presName="dummy4a" presStyleCnt="0"/>
      <dgm:spPr/>
    </dgm:pt>
    <dgm:pt modelId="{8BCF972F-9EF4-4374-8475-2C3AE9CA91C7}" type="pres">
      <dgm:prSet presAssocID="{54F30AA8-01F5-4F2E-B322-92B433514CA9}" presName="dummy4b" presStyleCnt="0"/>
      <dgm:spPr/>
    </dgm:pt>
    <dgm:pt modelId="{89CC18E6-F57C-47A7-926E-166438E2AD50}" type="pres">
      <dgm:prSet presAssocID="{54F30AA8-01F5-4F2E-B322-92B433514CA9}" presName="wedge4Tx" presStyleLbl="node1" presStyleIdx="3" presStyleCnt="5">
        <dgm:presLayoutVars>
          <dgm:chMax val="0"/>
          <dgm:chPref val="0"/>
          <dgm:bulletEnabled val="1"/>
        </dgm:presLayoutVars>
      </dgm:prSet>
      <dgm:spPr/>
    </dgm:pt>
    <dgm:pt modelId="{32919EC5-8A3D-4F1C-9999-6CC3FCC4578C}" type="pres">
      <dgm:prSet presAssocID="{54F30AA8-01F5-4F2E-B322-92B433514CA9}" presName="wedge5" presStyleLbl="node1" presStyleIdx="4" presStyleCnt="5"/>
      <dgm:spPr/>
    </dgm:pt>
    <dgm:pt modelId="{E5D0CA59-36F3-4C2F-B7AE-4D0122007B1C}" type="pres">
      <dgm:prSet presAssocID="{54F30AA8-01F5-4F2E-B322-92B433514CA9}" presName="dummy5a" presStyleCnt="0"/>
      <dgm:spPr/>
    </dgm:pt>
    <dgm:pt modelId="{FA269624-E78C-4CAF-A48A-3EE14AA56BC4}" type="pres">
      <dgm:prSet presAssocID="{54F30AA8-01F5-4F2E-B322-92B433514CA9}" presName="dummy5b" presStyleCnt="0"/>
      <dgm:spPr/>
    </dgm:pt>
    <dgm:pt modelId="{1CB0D669-2962-4136-BEC5-84EF76D32764}" type="pres">
      <dgm:prSet presAssocID="{54F30AA8-01F5-4F2E-B322-92B433514CA9}" presName="wedge5Tx" presStyleLbl="node1" presStyleIdx="4" presStyleCnt="5">
        <dgm:presLayoutVars>
          <dgm:chMax val="0"/>
          <dgm:chPref val="0"/>
          <dgm:bulletEnabled val="1"/>
        </dgm:presLayoutVars>
      </dgm:prSet>
      <dgm:spPr/>
    </dgm:pt>
    <dgm:pt modelId="{1510B7AF-AD9D-4FFF-BB2C-41BB064C808A}" type="pres">
      <dgm:prSet presAssocID="{BAB6C921-124F-4C63-AFE3-740DA0E7CCA0}" presName="arrowWedge1" presStyleLbl="fgSibTrans2D1" presStyleIdx="0" presStyleCnt="5"/>
      <dgm:spPr/>
    </dgm:pt>
    <dgm:pt modelId="{987751DE-4F96-4947-A916-C027ED474C1C}" type="pres">
      <dgm:prSet presAssocID="{F6914123-12C5-49DB-88A2-83B44570573C}" presName="arrowWedge2" presStyleLbl="fgSibTrans2D1" presStyleIdx="1" presStyleCnt="5"/>
      <dgm:spPr/>
    </dgm:pt>
    <dgm:pt modelId="{CDC00664-CF68-46AB-BAB1-60E634B90872}" type="pres">
      <dgm:prSet presAssocID="{0595738B-19D4-45C4-9D58-FFD2392ACD55}" presName="arrowWedge3" presStyleLbl="fgSibTrans2D1" presStyleIdx="2" presStyleCnt="5"/>
      <dgm:spPr/>
    </dgm:pt>
    <dgm:pt modelId="{AB8B1451-2817-4996-856C-0EBF44C4CCF0}" type="pres">
      <dgm:prSet presAssocID="{5560A336-2559-49CF-8BCC-7E73186DBE96}" presName="arrowWedge4" presStyleLbl="fgSibTrans2D1" presStyleIdx="3" presStyleCnt="5"/>
      <dgm:spPr/>
    </dgm:pt>
    <dgm:pt modelId="{A54FB1D3-65CE-4155-9423-10E47D3C6883}" type="pres">
      <dgm:prSet presAssocID="{FBC505A7-97AB-4D13-B7C9-E18206D6777A}" presName="arrowWedge5" presStyleLbl="fgSibTrans2D1" presStyleIdx="4" presStyleCnt="5"/>
      <dgm:spPr/>
    </dgm:pt>
  </dgm:ptLst>
  <dgm:cxnLst>
    <dgm:cxn modelId="{38A93620-FC07-496B-AC44-EF35FF68ECA5}" srcId="{54F30AA8-01F5-4F2E-B322-92B433514CA9}" destId="{4612A135-CA64-4573-8F73-D4565601838D}" srcOrd="2" destOrd="0" parTransId="{F622DD49-B0FC-48F8-BCF6-B10E36D694FE}" sibTransId="{0595738B-19D4-45C4-9D58-FFD2392ACD55}"/>
    <dgm:cxn modelId="{8FDE9A26-554F-4B56-9939-F6FB7921A3BC}" type="presOf" srcId="{4F9F8997-C05D-493A-9194-495DE62DFB28}" destId="{89CC18E6-F57C-47A7-926E-166438E2AD50}" srcOrd="1" destOrd="0" presId="urn:microsoft.com/office/officeart/2005/8/layout/cycle8"/>
    <dgm:cxn modelId="{8131122B-44BE-4271-A0FA-E446C3A67BC5}" srcId="{54F30AA8-01F5-4F2E-B322-92B433514CA9}" destId="{4F9F8997-C05D-493A-9194-495DE62DFB28}" srcOrd="3" destOrd="0" parTransId="{A1B58563-82F5-4114-8075-60DADEFDFF24}" sibTransId="{5560A336-2559-49CF-8BCC-7E73186DBE96}"/>
    <dgm:cxn modelId="{46935D3B-DC40-44E1-8F2F-26C92D1A028F}" type="presOf" srcId="{E852FB81-7370-49E1-BF29-94817682D3E3}" destId="{BF9D8DAD-F18D-43AD-8291-5E4610E27E4A}" srcOrd="1" destOrd="0" presId="urn:microsoft.com/office/officeart/2005/8/layout/cycle8"/>
    <dgm:cxn modelId="{2C0AC364-D469-4992-95DE-8356927E2807}" type="presOf" srcId="{34866B89-8667-4BED-9449-B703BA09BFDC}" destId="{1CB0D669-2962-4136-BEC5-84EF76D32764}" srcOrd="1" destOrd="0" presId="urn:microsoft.com/office/officeart/2005/8/layout/cycle8"/>
    <dgm:cxn modelId="{6D92E56B-F89C-4DCE-98FC-FAEC130F8681}" type="presOf" srcId="{34866B89-8667-4BED-9449-B703BA09BFDC}" destId="{32919EC5-8A3D-4F1C-9999-6CC3FCC4578C}" srcOrd="0" destOrd="0" presId="urn:microsoft.com/office/officeart/2005/8/layout/cycle8"/>
    <dgm:cxn modelId="{ABAEEA6C-4F2E-4569-80C4-0F9566C48E51}" srcId="{54F30AA8-01F5-4F2E-B322-92B433514CA9}" destId="{3007E211-E289-4B08-929A-8DF6FCCA46E9}" srcOrd="1" destOrd="0" parTransId="{7BFFBE66-952B-427D-BA0F-ECC21D8422A1}" sibTransId="{F6914123-12C5-49DB-88A2-83B44570573C}"/>
    <dgm:cxn modelId="{CA44FE78-5C72-4261-82A5-D8D399E1A005}" srcId="{54F30AA8-01F5-4F2E-B322-92B433514CA9}" destId="{E852FB81-7370-49E1-BF29-94817682D3E3}" srcOrd="0" destOrd="0" parTransId="{7C6435BB-11D6-4019-953B-CB2198EA3266}" sibTransId="{BAB6C921-124F-4C63-AFE3-740DA0E7CCA0}"/>
    <dgm:cxn modelId="{610B177A-F1CB-4B89-A510-3C0F68B8F82A}" type="presOf" srcId="{4F9F8997-C05D-493A-9194-495DE62DFB28}" destId="{09982EA1-75A1-4663-864D-5779B64EDA59}" srcOrd="0" destOrd="0" presId="urn:microsoft.com/office/officeart/2005/8/layout/cycle8"/>
    <dgm:cxn modelId="{6E71E47B-0314-44C7-8D46-EF10A79F635C}" srcId="{54F30AA8-01F5-4F2E-B322-92B433514CA9}" destId="{34866B89-8667-4BED-9449-B703BA09BFDC}" srcOrd="4" destOrd="0" parTransId="{B22336DC-14CE-4B59-AFA4-38E87F151A6E}" sibTransId="{FBC505A7-97AB-4D13-B7C9-E18206D6777A}"/>
    <dgm:cxn modelId="{DB6CBB84-3BD9-44D3-9174-5C38F4F133E8}" type="presOf" srcId="{3007E211-E289-4B08-929A-8DF6FCCA46E9}" destId="{B922FF4D-C5FA-470C-B40F-844E0E8D9494}" srcOrd="1" destOrd="0" presId="urn:microsoft.com/office/officeart/2005/8/layout/cycle8"/>
    <dgm:cxn modelId="{8F27428F-F4F2-4C62-A673-913EAF2B5C44}" type="presOf" srcId="{4612A135-CA64-4573-8F73-D4565601838D}" destId="{14FF2F2B-5018-4041-8C50-533FF37B8F17}" srcOrd="0" destOrd="0" presId="urn:microsoft.com/office/officeart/2005/8/layout/cycle8"/>
    <dgm:cxn modelId="{14E6ECA4-E99D-4C23-8EAF-8B9C06F37BFC}" type="presOf" srcId="{3007E211-E289-4B08-929A-8DF6FCCA46E9}" destId="{2045D5C5-D12D-4063-8A66-D6AD310C93C6}" srcOrd="0" destOrd="0" presId="urn:microsoft.com/office/officeart/2005/8/layout/cycle8"/>
    <dgm:cxn modelId="{80281ACD-F3DE-40C4-AA5D-6C43F97904BA}" type="presOf" srcId="{54F30AA8-01F5-4F2E-B322-92B433514CA9}" destId="{C33D3E71-B558-4A99-B3B3-5F8E339B069E}" srcOrd="0" destOrd="0" presId="urn:microsoft.com/office/officeart/2005/8/layout/cycle8"/>
    <dgm:cxn modelId="{7965A0E5-1EB0-470E-8D58-8D40655E9158}" type="presOf" srcId="{E852FB81-7370-49E1-BF29-94817682D3E3}" destId="{A8676204-55DD-4362-902B-ECC0148C5C5D}" srcOrd="0" destOrd="0" presId="urn:microsoft.com/office/officeart/2005/8/layout/cycle8"/>
    <dgm:cxn modelId="{BA922EFE-E169-471A-BC26-761B51873728}" type="presOf" srcId="{4612A135-CA64-4573-8F73-D4565601838D}" destId="{6324C158-897A-4809-9198-BB4BB5928C39}" srcOrd="1" destOrd="0" presId="urn:microsoft.com/office/officeart/2005/8/layout/cycle8"/>
    <dgm:cxn modelId="{B9AD6347-AD34-4048-945E-3B9EB02D34D3}" type="presParOf" srcId="{C33D3E71-B558-4A99-B3B3-5F8E339B069E}" destId="{A8676204-55DD-4362-902B-ECC0148C5C5D}" srcOrd="0" destOrd="0" presId="urn:microsoft.com/office/officeart/2005/8/layout/cycle8"/>
    <dgm:cxn modelId="{AC002CE9-775A-4512-AF8C-936EA247715C}" type="presParOf" srcId="{C33D3E71-B558-4A99-B3B3-5F8E339B069E}" destId="{90EC2FF6-C3C6-4426-887B-7FD1E8CD0FA9}" srcOrd="1" destOrd="0" presId="urn:microsoft.com/office/officeart/2005/8/layout/cycle8"/>
    <dgm:cxn modelId="{B15C2932-6DDD-42C6-B56A-2C42D220C1B6}" type="presParOf" srcId="{C33D3E71-B558-4A99-B3B3-5F8E339B069E}" destId="{0D385816-8CEF-4194-9452-D0046270C228}" srcOrd="2" destOrd="0" presId="urn:microsoft.com/office/officeart/2005/8/layout/cycle8"/>
    <dgm:cxn modelId="{96BE64F5-C97D-47C6-8793-7DF7AC128E0D}" type="presParOf" srcId="{C33D3E71-B558-4A99-B3B3-5F8E339B069E}" destId="{BF9D8DAD-F18D-43AD-8291-5E4610E27E4A}" srcOrd="3" destOrd="0" presId="urn:microsoft.com/office/officeart/2005/8/layout/cycle8"/>
    <dgm:cxn modelId="{9B2E8F28-542A-4B30-BE2D-919B5F8D335A}" type="presParOf" srcId="{C33D3E71-B558-4A99-B3B3-5F8E339B069E}" destId="{2045D5C5-D12D-4063-8A66-D6AD310C93C6}" srcOrd="4" destOrd="0" presId="urn:microsoft.com/office/officeart/2005/8/layout/cycle8"/>
    <dgm:cxn modelId="{63458A58-A35D-40D8-9B63-8CD25AD7A2BC}" type="presParOf" srcId="{C33D3E71-B558-4A99-B3B3-5F8E339B069E}" destId="{D4A1AC93-C054-44DF-B4F3-F6661A9BCAB1}" srcOrd="5" destOrd="0" presId="urn:microsoft.com/office/officeart/2005/8/layout/cycle8"/>
    <dgm:cxn modelId="{40D833A2-E5D5-484C-B2E3-EF1D6E5AEE6B}" type="presParOf" srcId="{C33D3E71-B558-4A99-B3B3-5F8E339B069E}" destId="{7B7D6880-B8F5-400C-963D-A0D14925ADFE}" srcOrd="6" destOrd="0" presId="urn:microsoft.com/office/officeart/2005/8/layout/cycle8"/>
    <dgm:cxn modelId="{EC31EDF2-999D-4FAC-896D-EAB95E3F8D74}" type="presParOf" srcId="{C33D3E71-B558-4A99-B3B3-5F8E339B069E}" destId="{B922FF4D-C5FA-470C-B40F-844E0E8D9494}" srcOrd="7" destOrd="0" presId="urn:microsoft.com/office/officeart/2005/8/layout/cycle8"/>
    <dgm:cxn modelId="{96524EE0-AC33-4F3E-8259-82D3E03E3AB0}" type="presParOf" srcId="{C33D3E71-B558-4A99-B3B3-5F8E339B069E}" destId="{14FF2F2B-5018-4041-8C50-533FF37B8F17}" srcOrd="8" destOrd="0" presId="urn:microsoft.com/office/officeart/2005/8/layout/cycle8"/>
    <dgm:cxn modelId="{DBBCBBEB-D4C4-4FAA-B04C-8A90B552029F}" type="presParOf" srcId="{C33D3E71-B558-4A99-B3B3-5F8E339B069E}" destId="{3C60FDBC-7EAC-449B-A36E-F5AC108C837A}" srcOrd="9" destOrd="0" presId="urn:microsoft.com/office/officeart/2005/8/layout/cycle8"/>
    <dgm:cxn modelId="{D92788A4-FEDC-43A1-A060-D1C5B6DC8614}" type="presParOf" srcId="{C33D3E71-B558-4A99-B3B3-5F8E339B069E}" destId="{A3A72A04-CA03-4EE1-BD9E-0E1DC2DD94D2}" srcOrd="10" destOrd="0" presId="urn:microsoft.com/office/officeart/2005/8/layout/cycle8"/>
    <dgm:cxn modelId="{3D907BB2-99D3-4507-A971-2527B49AC780}" type="presParOf" srcId="{C33D3E71-B558-4A99-B3B3-5F8E339B069E}" destId="{6324C158-897A-4809-9198-BB4BB5928C39}" srcOrd="11" destOrd="0" presId="urn:microsoft.com/office/officeart/2005/8/layout/cycle8"/>
    <dgm:cxn modelId="{4D41AEC5-8377-43BD-B341-BCED71FA00CA}" type="presParOf" srcId="{C33D3E71-B558-4A99-B3B3-5F8E339B069E}" destId="{09982EA1-75A1-4663-864D-5779B64EDA59}" srcOrd="12" destOrd="0" presId="urn:microsoft.com/office/officeart/2005/8/layout/cycle8"/>
    <dgm:cxn modelId="{3C11CBFE-9BED-440C-83DD-F1F45FF5A942}" type="presParOf" srcId="{C33D3E71-B558-4A99-B3B3-5F8E339B069E}" destId="{B6AB35A2-B7FC-4F1A-B354-EED813AA97D4}" srcOrd="13" destOrd="0" presId="urn:microsoft.com/office/officeart/2005/8/layout/cycle8"/>
    <dgm:cxn modelId="{DB909C42-B93A-470C-AB17-D7D2B37DF74D}" type="presParOf" srcId="{C33D3E71-B558-4A99-B3B3-5F8E339B069E}" destId="{8BCF972F-9EF4-4374-8475-2C3AE9CA91C7}" srcOrd="14" destOrd="0" presId="urn:microsoft.com/office/officeart/2005/8/layout/cycle8"/>
    <dgm:cxn modelId="{61925B83-9C93-44FE-BB47-FBA76DBA7CD0}" type="presParOf" srcId="{C33D3E71-B558-4A99-B3B3-5F8E339B069E}" destId="{89CC18E6-F57C-47A7-926E-166438E2AD50}" srcOrd="15" destOrd="0" presId="urn:microsoft.com/office/officeart/2005/8/layout/cycle8"/>
    <dgm:cxn modelId="{A2200900-81D4-4C0E-885F-C219EA3523C6}" type="presParOf" srcId="{C33D3E71-B558-4A99-B3B3-5F8E339B069E}" destId="{32919EC5-8A3D-4F1C-9999-6CC3FCC4578C}" srcOrd="16" destOrd="0" presId="urn:microsoft.com/office/officeart/2005/8/layout/cycle8"/>
    <dgm:cxn modelId="{726E1FE3-6740-44FF-BC35-88709B13E8A1}" type="presParOf" srcId="{C33D3E71-B558-4A99-B3B3-5F8E339B069E}" destId="{E5D0CA59-36F3-4C2F-B7AE-4D0122007B1C}" srcOrd="17" destOrd="0" presId="urn:microsoft.com/office/officeart/2005/8/layout/cycle8"/>
    <dgm:cxn modelId="{5975CA18-2D89-40CD-8F42-4789D2A88CFD}" type="presParOf" srcId="{C33D3E71-B558-4A99-B3B3-5F8E339B069E}" destId="{FA269624-E78C-4CAF-A48A-3EE14AA56BC4}" srcOrd="18" destOrd="0" presId="urn:microsoft.com/office/officeart/2005/8/layout/cycle8"/>
    <dgm:cxn modelId="{08480C45-55AD-4C05-86B5-F6C94A8A3A75}" type="presParOf" srcId="{C33D3E71-B558-4A99-B3B3-5F8E339B069E}" destId="{1CB0D669-2962-4136-BEC5-84EF76D32764}" srcOrd="19" destOrd="0" presId="urn:microsoft.com/office/officeart/2005/8/layout/cycle8"/>
    <dgm:cxn modelId="{77C66B33-4964-4A61-B9B3-E46F435E10B4}" type="presParOf" srcId="{C33D3E71-B558-4A99-B3B3-5F8E339B069E}" destId="{1510B7AF-AD9D-4FFF-BB2C-41BB064C808A}" srcOrd="20" destOrd="0" presId="urn:microsoft.com/office/officeart/2005/8/layout/cycle8"/>
    <dgm:cxn modelId="{DD13E68E-1532-4C17-A4A9-CAA66B8DB85A}" type="presParOf" srcId="{C33D3E71-B558-4A99-B3B3-5F8E339B069E}" destId="{987751DE-4F96-4947-A916-C027ED474C1C}" srcOrd="21" destOrd="0" presId="urn:microsoft.com/office/officeart/2005/8/layout/cycle8"/>
    <dgm:cxn modelId="{AFCEAF94-FFEC-4B8B-B83F-B2A44641B3F3}" type="presParOf" srcId="{C33D3E71-B558-4A99-B3B3-5F8E339B069E}" destId="{CDC00664-CF68-46AB-BAB1-60E634B90872}" srcOrd="22" destOrd="0" presId="urn:microsoft.com/office/officeart/2005/8/layout/cycle8"/>
    <dgm:cxn modelId="{1F3EAAF5-E01A-409A-B7C8-B16E492FF3B0}" type="presParOf" srcId="{C33D3E71-B558-4A99-B3B3-5F8E339B069E}" destId="{AB8B1451-2817-4996-856C-0EBF44C4CCF0}" srcOrd="23" destOrd="0" presId="urn:microsoft.com/office/officeart/2005/8/layout/cycle8"/>
    <dgm:cxn modelId="{07523E53-DEE5-4C83-AB34-788F759ECD56}" type="presParOf" srcId="{C33D3E71-B558-4A99-B3B3-5F8E339B069E}" destId="{A54FB1D3-65CE-4155-9423-10E47D3C6883}"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618AB715-26CB-42F6-A400-AEBCED27021F}">
      <dgm:prSet phldrT="[Text]" custT="1"/>
      <dgm:spPr>
        <a:xfrm>
          <a:off x="12771" y="1724469"/>
          <a:ext cx="2952995" cy="1371234"/>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16.14</a:t>
          </a:r>
        </a:p>
        <a:p>
          <a:pPr algn="ctr">
            <a:buNone/>
          </a:pPr>
          <a:r>
            <a:rPr lang="en-US" sz="1100" b="0" i="0" dirty="0">
              <a:solidFill>
                <a:srgbClr val="FCFCFC"/>
              </a:solidFill>
              <a:latin typeface="Tahoma"/>
              <a:ea typeface="+mn-ea"/>
              <a:cs typeface="+mn-cs"/>
            </a:rPr>
            <a:t>Students with Disabilities - Plan Student list (EOY4)</a:t>
          </a:r>
          <a:endParaRPr lang="en-US" sz="1100" b="1" dirty="0">
            <a:solidFill>
              <a:srgbClr val="FCFCFC"/>
            </a:solidFill>
            <a:latin typeface="Tahoma"/>
            <a:ea typeface="+mn-ea"/>
            <a:cs typeface="+mn-cs"/>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65DFE607-E516-4EF1-B26B-63D83C9A45C2}">
      <dgm:prSet phldrT="[Text]" custT="1"/>
      <dgm:spPr>
        <a:xfrm>
          <a:off x="0" y="1108"/>
          <a:ext cx="3008057" cy="1176286"/>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16.12</a:t>
          </a:r>
        </a:p>
        <a:p>
          <a:pPr algn="ctr">
            <a:buNone/>
          </a:pPr>
          <a:r>
            <a:rPr lang="en-US" sz="1100" b="0" i="0" dirty="0">
              <a:solidFill>
                <a:srgbClr val="FCFCFC"/>
              </a:solidFill>
              <a:latin typeface="Tahoma"/>
              <a:ea typeface="+mn-ea"/>
              <a:cs typeface="+mn-cs"/>
            </a:rPr>
            <a:t>Students with Disabilities - Education Plan by Disability (EOY4)</a:t>
          </a:r>
          <a:endParaRPr lang="en-US" sz="1100" b="1" dirty="0">
            <a:solidFill>
              <a:srgbClr val="FCFCFC"/>
            </a:solidFill>
            <a:latin typeface="Tahoma"/>
            <a:ea typeface="+mn-ea"/>
            <a:cs typeface="+mn-cs"/>
          </a:endParaRPr>
        </a:p>
      </dgm:t>
    </dgm:pt>
    <dgm:pt modelId="{6F14C79A-D01B-4919-9237-830E8B2282DB}" type="parTrans" cxnId="{24DC3E9B-620D-4CBA-9986-183F84F0C02D}">
      <dgm:prSet/>
      <dgm:spPr/>
      <dgm:t>
        <a:bodyPr/>
        <a:lstStyle/>
        <a:p>
          <a:pPr algn="ctr"/>
          <a:endParaRPr lang="en-US"/>
        </a:p>
      </dgm:t>
    </dgm:pt>
    <dgm:pt modelId="{4A78DEC3-8AFE-40B5-B6BA-4271C2F23579}" type="sibTrans" cxnId="{24DC3E9B-620D-4CBA-9986-183F84F0C02D}">
      <dgm:prSet/>
      <dgm:spPr>
        <a:xfrm rot="5427864">
          <a:off x="1291884" y="1142404"/>
          <a:ext cx="410319" cy="61705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a:solidFill>
              <a:srgbClr val="FCFCFC"/>
            </a:solidFill>
            <a:latin typeface="Tahoma"/>
            <a:ea typeface="+mn-ea"/>
            <a:cs typeface="+mn-cs"/>
          </a:endParaRPr>
        </a:p>
      </dgm:t>
    </dgm:pt>
    <dgm:pt modelId="{211891FC-EFAE-46AD-9DC9-A4A552035450}" type="pres">
      <dgm:prSet presAssocID="{5854CFED-34C8-49A9-840D-CFD044C71F75}" presName="linearFlow" presStyleCnt="0">
        <dgm:presLayoutVars>
          <dgm:resizeHandles val="exact"/>
        </dgm:presLayoutVars>
      </dgm:prSet>
      <dgm:spPr/>
    </dgm:pt>
    <dgm:pt modelId="{F13199EE-B487-414E-A92D-50682D2BE8C5}" type="pres">
      <dgm:prSet presAssocID="{65DFE607-E516-4EF1-B26B-63D83C9A45C2}" presName="node" presStyleLbl="node1" presStyleIdx="0" presStyleCnt="2" custScaleX="121882" custScaleY="85783">
        <dgm:presLayoutVars>
          <dgm:bulletEnabled val="1"/>
        </dgm:presLayoutVars>
      </dgm:prSet>
      <dgm:spPr/>
    </dgm:pt>
    <dgm:pt modelId="{D2E56A04-ECD8-4AE5-9EFF-73E0DE553F5A}" type="pres">
      <dgm:prSet presAssocID="{4A78DEC3-8AFE-40B5-B6BA-4271C2F23579}" presName="sibTrans" presStyleLbl="sibTrans2D1" presStyleIdx="0" presStyleCnt="1"/>
      <dgm:spPr/>
    </dgm:pt>
    <dgm:pt modelId="{1A9D38A6-CB87-4475-8189-6DF6B16B2BA7}" type="pres">
      <dgm:prSet presAssocID="{4A78DEC3-8AFE-40B5-B6BA-4271C2F23579}" presName="connectorText" presStyleLbl="sibTrans2D1" presStyleIdx="0" presStyleCnt="1"/>
      <dgm:spPr/>
    </dgm:pt>
    <dgm:pt modelId="{556CCBC0-C6B8-4630-A5FD-DC9190D6B239}" type="pres">
      <dgm:prSet presAssocID="{618AB715-26CB-42F6-A400-AEBCED27021F}" presName="node" presStyleLbl="node1" presStyleIdx="1" presStyleCnt="2" custScaleX="119651" custLinFactNeighborX="-598" custLinFactNeighborY="-20207">
        <dgm:presLayoutVars>
          <dgm:bulletEnabled val="1"/>
        </dgm:presLayoutVars>
      </dgm:prSet>
      <dgm:spPr/>
    </dgm:pt>
  </dgm:ptLst>
  <dgm:cxnLst>
    <dgm:cxn modelId="{297F120F-43F2-4E20-BF26-D9B7C526C19A}" type="presOf" srcId="{618AB715-26CB-42F6-A400-AEBCED27021F}" destId="{556CCBC0-C6B8-4630-A5FD-DC9190D6B239}" srcOrd="0" destOrd="0" presId="urn:microsoft.com/office/officeart/2005/8/layout/process2"/>
    <dgm:cxn modelId="{36243810-DB43-47D9-97C6-D3F0DBF611B8}" type="presOf" srcId="{65DFE607-E516-4EF1-B26B-63D83C9A45C2}" destId="{F13199EE-B487-414E-A92D-50682D2BE8C5}"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24DC3E9B-620D-4CBA-9986-183F84F0C02D}" srcId="{5854CFED-34C8-49A9-840D-CFD044C71F75}" destId="{65DFE607-E516-4EF1-B26B-63D83C9A45C2}" srcOrd="0" destOrd="0" parTransId="{6F14C79A-D01B-4919-9237-830E8B2282DB}" sibTransId="{4A78DEC3-8AFE-40B5-B6BA-4271C2F23579}"/>
    <dgm:cxn modelId="{DEE5789E-7926-41EB-A583-177BE32C38DB}" type="presOf" srcId="{4A78DEC3-8AFE-40B5-B6BA-4271C2F23579}" destId="{1A9D38A6-CB87-4475-8189-6DF6B16B2BA7}" srcOrd="1" destOrd="0" presId="urn:microsoft.com/office/officeart/2005/8/layout/process2"/>
    <dgm:cxn modelId="{1C1239A9-0E7D-4DF4-91A3-021940BAB3F3}" type="presOf" srcId="{5854CFED-34C8-49A9-840D-CFD044C71F75}" destId="{211891FC-EFAE-46AD-9DC9-A4A552035450}" srcOrd="0" destOrd="0" presId="urn:microsoft.com/office/officeart/2005/8/layout/process2"/>
    <dgm:cxn modelId="{4088B2E9-2BE5-4807-A842-80DC29AB945D}" type="presOf" srcId="{4A78DEC3-8AFE-40B5-B6BA-4271C2F23579}" destId="{D2E56A04-ECD8-4AE5-9EFF-73E0DE553F5A}" srcOrd="0" destOrd="0" presId="urn:microsoft.com/office/officeart/2005/8/layout/process2"/>
    <dgm:cxn modelId="{B5C00E73-0BED-4684-BF08-EED9DB0DB26C}" type="presParOf" srcId="{211891FC-EFAE-46AD-9DC9-A4A552035450}" destId="{F13199EE-B487-414E-A92D-50682D2BE8C5}" srcOrd="0" destOrd="0" presId="urn:microsoft.com/office/officeart/2005/8/layout/process2"/>
    <dgm:cxn modelId="{DD4092DF-A527-464E-8B3E-ED63805F65ED}" type="presParOf" srcId="{211891FC-EFAE-46AD-9DC9-A4A552035450}" destId="{D2E56A04-ECD8-4AE5-9EFF-73E0DE553F5A}" srcOrd="1" destOrd="0" presId="urn:microsoft.com/office/officeart/2005/8/layout/process2"/>
    <dgm:cxn modelId="{81E3880D-F3FF-492D-8083-0E65CC0FA413}" type="presParOf" srcId="{D2E56A04-ECD8-4AE5-9EFF-73E0DE553F5A}" destId="{1A9D38A6-CB87-4475-8189-6DF6B16B2BA7}" srcOrd="0" destOrd="0" presId="urn:microsoft.com/office/officeart/2005/8/layout/process2"/>
    <dgm:cxn modelId="{47628C8E-3CC1-4B1A-8B58-EC1F50F66A2F}" type="presParOf" srcId="{211891FC-EFAE-46AD-9DC9-A4A552035450}" destId="{556CCBC0-C6B8-4630-A5FD-DC9190D6B239}" srcOrd="2"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3008057" cy="1381856"/>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16.22</a:t>
          </a:r>
        </a:p>
        <a:p>
          <a:pPr algn="ctr">
            <a:buNone/>
          </a:pPr>
          <a:r>
            <a:rPr lang="en-US" sz="1100" b="0" i="0" dirty="0">
              <a:solidFill>
                <a:srgbClr val="FCFCFC"/>
              </a:solidFill>
              <a:latin typeface="Tahoma"/>
              <a:ea typeface="+mn-ea"/>
              <a:cs typeface="+mn-cs"/>
            </a:rPr>
            <a:t>Students with Disabilities - Non- Participating Status Report – Count (EOY4)</a:t>
          </a:r>
          <a:endParaRPr lang="en-US" sz="1100" b="0" dirty="0">
            <a:solidFill>
              <a:srgbClr val="FCFCFC"/>
            </a:solidFill>
            <a:latin typeface="Tahoma"/>
            <a:ea typeface="+mn-ea"/>
            <a:cs typeface="+mn-cs"/>
          </a:endParaRPr>
        </a:p>
      </dgm:t>
    </dgm:pt>
    <dgm:pt modelId="{D67661EB-63E2-4113-918D-067E0CB6DEA0}" type="parTrans" cxnId="{3956EF6A-CBEA-4396-B66B-F77BCCE2CA67}">
      <dgm:prSet/>
      <dgm:spPr/>
      <dgm:t>
        <a:bodyPr/>
        <a:lstStyle/>
        <a:p>
          <a:pPr algn="ctr"/>
          <a:endParaRPr lang="en-US"/>
        </a:p>
      </dgm:t>
    </dgm:pt>
    <dgm:pt modelId="{0F8C27DA-6DC1-4259-A2A3-54F9208C20BB}" type="sibTrans" cxnId="{3956EF6A-CBEA-4396-B66B-F77BCCE2CA67}">
      <dgm:prSet/>
      <dgm:spPr>
        <a:xfrm rot="5400000">
          <a:off x="1244614" y="1416825"/>
          <a:ext cx="518828" cy="62183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a:solidFill>
              <a:srgbClr val="FCFCFC"/>
            </a:solidFill>
            <a:latin typeface="Tahoma"/>
            <a:ea typeface="+mn-ea"/>
            <a:cs typeface="+mn-cs"/>
          </a:endParaRPr>
        </a:p>
      </dgm:t>
    </dgm:pt>
    <dgm:pt modelId="{618AB715-26CB-42F6-A400-AEBCED27021F}">
      <dgm:prSet phldrT="[Text]" custT="1"/>
      <dgm:spPr>
        <a:xfrm>
          <a:off x="0" y="2073628"/>
          <a:ext cx="3008057" cy="1381856"/>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16.23</a:t>
          </a:r>
        </a:p>
        <a:p>
          <a:pPr algn="ctr">
            <a:buNone/>
          </a:pPr>
          <a:r>
            <a:rPr lang="en-US" sz="1100" b="0" i="0" dirty="0">
              <a:solidFill>
                <a:srgbClr val="FCFCFC"/>
              </a:solidFill>
              <a:latin typeface="Tahoma"/>
              <a:ea typeface="+mn-ea"/>
              <a:cs typeface="+mn-cs"/>
            </a:rPr>
            <a:t>Students with Disabilities - Non- Participating Status Report - Student Details (EOY4)</a:t>
          </a:r>
          <a:endParaRPr lang="en-US" sz="1100" b="0" dirty="0">
            <a:solidFill>
              <a:srgbClr val="FCFCFC"/>
            </a:solidFill>
            <a:latin typeface="Tahoma"/>
            <a:ea typeface="+mn-ea"/>
            <a:cs typeface="+mn-cs"/>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1239"/>
          <a:ext cx="2685873" cy="1267748"/>
        </a:xfrm>
        <a:prstGeom prst="roundRect">
          <a:avLst>
            <a:gd name="adj" fmla="val 10000"/>
          </a:avLst>
        </a:prstGeom>
        <a:solidFill>
          <a:srgbClr val="555FAD"/>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buNone/>
          </a:pPr>
          <a:r>
            <a:rPr lang="en-US" sz="1400" b="1" dirty="0">
              <a:solidFill>
                <a:srgbClr val="FCFCFC"/>
              </a:solidFill>
              <a:latin typeface="Tahoma"/>
              <a:ea typeface="+mn-ea"/>
              <a:cs typeface="+mn-cs"/>
            </a:rPr>
            <a:t>Report 16.13</a:t>
          </a:r>
        </a:p>
        <a:p>
          <a:pPr>
            <a:buNone/>
          </a:pPr>
          <a:r>
            <a:rPr lang="en-US" sz="1100" b="0" i="0" dirty="0">
              <a:solidFill>
                <a:srgbClr val="FCFCFC"/>
              </a:solidFill>
              <a:latin typeface="Tahoma"/>
              <a:ea typeface="+mn-ea"/>
              <a:cs typeface="+mn-cs"/>
            </a:rPr>
            <a:t>Students with Disabilities - Federal Setting Count (EOY4)</a:t>
          </a:r>
          <a:endParaRPr lang="en-US" sz="1100" b="1" dirty="0">
            <a:solidFill>
              <a:srgbClr val="FCFCFC"/>
            </a:solidFill>
            <a:latin typeface="Tahoma"/>
            <a:ea typeface="+mn-ea"/>
            <a:cs typeface="+mn-cs"/>
          </a:endParaRP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B24A6D86-BE89-4D36-B590-F050F907F2C5}" type="pres">
      <dgm:prSet presAssocID="{5854CFED-34C8-49A9-840D-CFD044C71F75}" presName="linearFlow" presStyleCnt="0">
        <dgm:presLayoutVars>
          <dgm:resizeHandles val="exact"/>
        </dgm:presLayoutVars>
      </dgm:prSet>
      <dgm:spPr/>
    </dgm:pt>
    <dgm:pt modelId="{D8BB488C-20CF-4A86-B97D-BAA8430440D1}" type="pres">
      <dgm:prSet presAssocID="{B9516B90-F720-467C-9D0A-343B150499FC}" presName="node" presStyleLbl="node1" presStyleIdx="0" presStyleCnt="1" custScaleX="135802" custLinFactY="100000" custLinFactNeighborX="66548" custLinFactNeighborY="113057">
        <dgm:presLayoutVars>
          <dgm:bulletEnabled val="1"/>
        </dgm:presLayoutVars>
      </dgm:prSet>
      <dgm:spPr/>
    </dgm:pt>
  </dgm:ptLst>
  <dgm:cxnLst>
    <dgm:cxn modelId="{FD322E15-4C24-426E-B9A2-D201AAF1797B}" type="presOf" srcId="{B9516B90-F720-467C-9D0A-343B150499FC}" destId="{D8BB488C-20CF-4A86-B97D-BAA8430440D1}" srcOrd="0" destOrd="0" presId="urn:microsoft.com/office/officeart/2005/8/layout/process2"/>
    <dgm:cxn modelId="{EFBBD917-4D36-4C22-A6D6-AA784CD9B6FB}" type="presOf" srcId="{5854CFED-34C8-49A9-840D-CFD044C71F75}" destId="{B24A6D86-BE89-4D36-B590-F050F907F2C5}" srcOrd="0" destOrd="0" presId="urn:microsoft.com/office/officeart/2005/8/layout/process2"/>
    <dgm:cxn modelId="{3956EF6A-CBEA-4396-B66B-F77BCCE2CA67}" srcId="{5854CFED-34C8-49A9-840D-CFD044C71F75}" destId="{B9516B90-F720-467C-9D0A-343B150499FC}" srcOrd="0" destOrd="0" parTransId="{D67661EB-63E2-4113-918D-067E0CB6DEA0}" sibTransId="{0F8C27DA-6DC1-4259-A2A3-54F9208C20BB}"/>
    <dgm:cxn modelId="{5DF46A69-33CF-416A-A569-48B3CF7FBA2C}" type="presParOf" srcId="{B24A6D86-BE89-4D36-B590-F050F907F2C5}" destId="{D8BB488C-20CF-4A86-B97D-BAA8430440D1}" srcOrd="0" destOrd="0" presId="urn:microsoft.com/office/officeart/2005/8/layout/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3469641" cy="1151229"/>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17.3</a:t>
          </a:r>
        </a:p>
        <a:p>
          <a:pPr algn="ctr">
            <a:buNone/>
          </a:pPr>
          <a:r>
            <a:rPr lang="en-US" sz="1200" b="0" i="0" dirty="0">
              <a:solidFill>
                <a:srgbClr val="FCFCFC"/>
              </a:solidFill>
              <a:latin typeface="Tahoma"/>
              <a:ea typeface="+mn-ea"/>
              <a:cs typeface="+mn-cs"/>
            </a:rPr>
            <a:t>Postsecondary Survey Outcome for SWDs - Count</a:t>
          </a:r>
          <a:endParaRPr lang="en-US" sz="1200" b="1" dirty="0">
            <a:solidFill>
              <a:srgbClr val="FCFCFC"/>
            </a:solidFill>
            <a:latin typeface="Tahoma"/>
            <a:ea typeface="+mn-ea"/>
            <a:cs typeface="+mn-cs"/>
          </a:endParaRPr>
        </a:p>
      </dgm:t>
    </dgm:pt>
    <dgm:pt modelId="{D67661EB-63E2-4113-918D-067E0CB6DEA0}" type="parTrans" cxnId="{3956EF6A-CBEA-4396-B66B-F77BCCE2CA67}">
      <dgm:prSet/>
      <dgm:spPr/>
      <dgm:t>
        <a:bodyPr/>
        <a:lstStyle/>
        <a:p>
          <a:pPr algn="ctr"/>
          <a:endParaRPr lang="en-US"/>
        </a:p>
      </dgm:t>
    </dgm:pt>
    <dgm:pt modelId="{0F8C27DA-6DC1-4259-A2A3-54F9208C20BB}" type="sibTrans" cxnId="{3956EF6A-CBEA-4396-B66B-F77BCCE2CA67}">
      <dgm:prSet/>
      <dgm:spPr>
        <a:xfrm rot="5400000">
          <a:off x="1474070" y="1186458"/>
          <a:ext cx="521500" cy="624875"/>
        </a:xfrm>
        <a:prstGeom prst="rightArrow">
          <a:avLst>
            <a:gd name="adj1" fmla="val 60000"/>
            <a:gd name="adj2" fmla="val 50000"/>
          </a:avLst>
        </a:prstGeom>
        <a:solidFill>
          <a:srgbClr val="FF715B">
            <a:hueOff val="0"/>
            <a:satOff val="0"/>
            <a:lumOff val="0"/>
            <a:alphaOff val="0"/>
          </a:srgbClr>
        </a:solidFill>
        <a:ln>
          <a:noFill/>
        </a:ln>
        <a:effectLst/>
      </dgm:spPr>
      <dgm:t>
        <a:bodyPr/>
        <a:lstStyle/>
        <a:p>
          <a:pPr algn="ctr">
            <a:buNone/>
          </a:pPr>
          <a:endParaRPr lang="en-US">
            <a:solidFill>
              <a:srgbClr val="FCFCFC"/>
            </a:solidFill>
            <a:latin typeface="Tahoma"/>
            <a:ea typeface="+mn-ea"/>
            <a:cs typeface="+mn-cs"/>
          </a:endParaRPr>
        </a:p>
      </dgm:t>
    </dgm:pt>
    <dgm:pt modelId="{618AB715-26CB-42F6-A400-AEBCED27021F}">
      <dgm:prSet phldrT="[Text]" custT="1"/>
      <dgm:spPr>
        <a:xfrm>
          <a:off x="0" y="1846562"/>
          <a:ext cx="3469641" cy="1388612"/>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gm:spPr>
      <dgm:t>
        <a:bodyPr/>
        <a:lstStyle/>
        <a:p>
          <a:pPr algn="ctr">
            <a:buNone/>
          </a:pPr>
          <a:r>
            <a:rPr lang="en-US" sz="1400" b="1" dirty="0">
              <a:solidFill>
                <a:srgbClr val="FCFCFC"/>
              </a:solidFill>
              <a:latin typeface="Tahoma"/>
              <a:ea typeface="+mn-ea"/>
              <a:cs typeface="+mn-cs"/>
            </a:rPr>
            <a:t>Report 17.4</a:t>
          </a:r>
        </a:p>
        <a:p>
          <a:pPr algn="ctr">
            <a:buNone/>
          </a:pPr>
          <a:r>
            <a:rPr lang="en-US" sz="1200" b="0" i="0" dirty="0">
              <a:solidFill>
                <a:srgbClr val="FCFCFC"/>
              </a:solidFill>
              <a:latin typeface="Tahoma"/>
              <a:ea typeface="+mn-ea"/>
              <a:cs typeface="+mn-cs"/>
            </a:rPr>
            <a:t>Postsecondary Survey Outcome for SWDs - Student List</a:t>
          </a:r>
          <a:endParaRPr lang="en-US" sz="1200" b="1" dirty="0">
            <a:solidFill>
              <a:srgbClr val="FCFCFC"/>
            </a:solidFill>
            <a:latin typeface="Tahoma"/>
            <a:ea typeface="+mn-ea"/>
            <a:cs typeface="+mn-cs"/>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39492" custScaleY="82905" custLinFactNeighborX="-1081" custLinFactNeighborY="-11901">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39492"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a:effectLst>
      <a:outerShdw blurRad="63500" algn="ctr" rotWithShape="0">
        <a:prstClr val="black">
          <a:alpha val="40000"/>
        </a:prstClr>
      </a:outerShdw>
    </a:effect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1024302"/>
          <a:ext cx="2135655" cy="596051"/>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lumMod val="75000"/>
                  <a:lumOff val="25000"/>
                </a:schemeClr>
              </a:solidFill>
              <a:latin typeface="Arial Black"/>
            </a:rPr>
            <a:t>Introduction</a:t>
          </a:r>
          <a:endParaRPr lang="en-US" sz="1900" kern="1200" dirty="0">
            <a:solidFill>
              <a:schemeClr val="tx1">
                <a:lumMod val="75000"/>
                <a:lumOff val="25000"/>
              </a:schemeClr>
            </a:solidFill>
          </a:endParaRPr>
        </a:p>
      </dsp:txBody>
      <dsp:txXfrm>
        <a:off x="17458" y="1041760"/>
        <a:ext cx="2100739" cy="561135"/>
      </dsp:txXfrm>
    </dsp:sp>
    <dsp:sp modelId="{590E7029-C9B2-481B-BA5A-2C3C0C1970E7}">
      <dsp:nvSpPr>
        <dsp:cNvPr id="0" name=""/>
        <dsp:cNvSpPr/>
      </dsp:nvSpPr>
      <dsp:spPr>
        <a:xfrm>
          <a:off x="213565" y="1620354"/>
          <a:ext cx="216511" cy="493547"/>
        </a:xfrm>
        <a:custGeom>
          <a:avLst/>
          <a:gdLst/>
          <a:ahLst/>
          <a:cxnLst/>
          <a:rect l="0" t="0" r="0" b="0"/>
          <a:pathLst>
            <a:path>
              <a:moveTo>
                <a:pt x="0" y="0"/>
              </a:moveTo>
              <a:lnTo>
                <a:pt x="0" y="493547"/>
              </a:lnTo>
              <a:lnTo>
                <a:pt x="216511" y="493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30076" y="1817983"/>
          <a:ext cx="1780119" cy="59183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altLang="en-US" sz="1600" b="0" kern="1200" dirty="0">
              <a:solidFill>
                <a:schemeClr val="tx1">
                  <a:lumMod val="75000"/>
                  <a:lumOff val="25000"/>
                </a:schemeClr>
              </a:solidFill>
            </a:rPr>
            <a:t>System Overview</a:t>
          </a:r>
          <a:endParaRPr lang="en-US" sz="1600" b="0" kern="1200" dirty="0">
            <a:solidFill>
              <a:schemeClr val="tx1">
                <a:lumMod val="75000"/>
                <a:lumOff val="25000"/>
              </a:schemeClr>
            </a:solidFill>
          </a:endParaRPr>
        </a:p>
      </dsp:txBody>
      <dsp:txXfrm>
        <a:off x="447410" y="1835317"/>
        <a:ext cx="1745451" cy="557167"/>
      </dsp:txXfrm>
    </dsp:sp>
    <dsp:sp modelId="{71131542-811F-4B34-B30B-97386FCA3A31}">
      <dsp:nvSpPr>
        <dsp:cNvPr id="0" name=""/>
        <dsp:cNvSpPr/>
      </dsp:nvSpPr>
      <dsp:spPr>
        <a:xfrm>
          <a:off x="213565" y="1620354"/>
          <a:ext cx="217513" cy="1198394"/>
        </a:xfrm>
        <a:custGeom>
          <a:avLst/>
          <a:gdLst/>
          <a:ahLst/>
          <a:cxnLst/>
          <a:rect l="0" t="0" r="0" b="0"/>
          <a:pathLst>
            <a:path>
              <a:moveTo>
                <a:pt x="0" y="0"/>
              </a:moveTo>
              <a:lnTo>
                <a:pt x="0" y="1198394"/>
              </a:lnTo>
              <a:lnTo>
                <a:pt x="217513" y="11983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431079" y="2514553"/>
          <a:ext cx="1794857"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75000"/>
                  <a:lumOff val="25000"/>
                </a:schemeClr>
              </a:solidFill>
              <a:latin typeface="+mn-lt"/>
            </a:rPr>
            <a:t>Data Privacy</a:t>
          </a:r>
          <a:endParaRPr lang="en-US" sz="1600" b="0" kern="1200" dirty="0">
            <a:solidFill>
              <a:schemeClr val="tx1">
                <a:lumMod val="75000"/>
                <a:lumOff val="25000"/>
              </a:schemeClr>
            </a:solidFill>
          </a:endParaRPr>
        </a:p>
      </dsp:txBody>
      <dsp:txXfrm>
        <a:off x="448898" y="2532372"/>
        <a:ext cx="1759219" cy="572751"/>
      </dsp:txXfrm>
    </dsp:sp>
    <dsp:sp modelId="{2A107175-FE0D-48E9-B1E6-F78A8861E760}">
      <dsp:nvSpPr>
        <dsp:cNvPr id="0" name=""/>
        <dsp:cNvSpPr/>
      </dsp:nvSpPr>
      <dsp:spPr>
        <a:xfrm>
          <a:off x="2443798" y="1022471"/>
          <a:ext cx="1930615"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lumMod val="75000"/>
                  <a:lumOff val="25000"/>
                </a:schemeClr>
              </a:solidFill>
              <a:latin typeface="Arial Black"/>
            </a:rPr>
            <a:t>Basics</a:t>
          </a:r>
          <a:endParaRPr lang="en-US" sz="1900" kern="1200" dirty="0">
            <a:solidFill>
              <a:schemeClr val="tx1">
                <a:lumMod val="75000"/>
                <a:lumOff val="25000"/>
              </a:schemeClr>
            </a:solidFill>
          </a:endParaRPr>
        </a:p>
      </dsp:txBody>
      <dsp:txXfrm>
        <a:off x="2461617" y="1040290"/>
        <a:ext cx="1894977" cy="572751"/>
      </dsp:txXfrm>
    </dsp:sp>
    <dsp:sp modelId="{F5C8E4DE-47F2-D641-A048-18660726E6C2}">
      <dsp:nvSpPr>
        <dsp:cNvPr id="0" name=""/>
        <dsp:cNvSpPr/>
      </dsp:nvSpPr>
      <dsp:spPr>
        <a:xfrm>
          <a:off x="2636860" y="1630861"/>
          <a:ext cx="193061" cy="456292"/>
        </a:xfrm>
        <a:custGeom>
          <a:avLst/>
          <a:gdLst/>
          <a:ahLst/>
          <a:cxnLst/>
          <a:rect l="0" t="0" r="0" b="0"/>
          <a:pathLst>
            <a:path>
              <a:moveTo>
                <a:pt x="0" y="0"/>
              </a:moveTo>
              <a:lnTo>
                <a:pt x="0" y="456292"/>
              </a:lnTo>
              <a:lnTo>
                <a:pt x="193061"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2829921" y="1782958"/>
          <a:ext cx="17137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rPr>
            <a:t>CALPADS Basics</a:t>
          </a:r>
        </a:p>
      </dsp:txBody>
      <dsp:txXfrm>
        <a:off x="2847740" y="1800777"/>
        <a:ext cx="1678133" cy="572751"/>
      </dsp:txXfrm>
    </dsp:sp>
    <dsp:sp modelId="{EB91547C-B25F-134E-91E4-FC75225187FE}">
      <dsp:nvSpPr>
        <dsp:cNvPr id="0" name=""/>
        <dsp:cNvSpPr/>
      </dsp:nvSpPr>
      <dsp:spPr>
        <a:xfrm>
          <a:off x="2636860" y="1630861"/>
          <a:ext cx="193061" cy="1216779"/>
        </a:xfrm>
        <a:custGeom>
          <a:avLst/>
          <a:gdLst/>
          <a:ahLst/>
          <a:cxnLst/>
          <a:rect l="0" t="0" r="0" b="0"/>
          <a:pathLst>
            <a:path>
              <a:moveTo>
                <a:pt x="0" y="0"/>
              </a:moveTo>
              <a:lnTo>
                <a:pt x="0" y="1216779"/>
              </a:lnTo>
              <a:lnTo>
                <a:pt x="193061" y="12167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43B3E2-F1B3-304B-91EB-353625664808}">
      <dsp:nvSpPr>
        <dsp:cNvPr id="0" name=""/>
        <dsp:cNvSpPr/>
      </dsp:nvSpPr>
      <dsp:spPr>
        <a:xfrm>
          <a:off x="2829921" y="2543446"/>
          <a:ext cx="17122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rPr>
            <a:t>CALPADS Basics (SELPA)</a:t>
          </a:r>
        </a:p>
      </dsp:txBody>
      <dsp:txXfrm>
        <a:off x="2847740" y="2561265"/>
        <a:ext cx="1676633" cy="572751"/>
      </dsp:txXfrm>
    </dsp:sp>
    <dsp:sp modelId="{9FE2BB90-3871-4567-AEC8-D740C8B1162E}">
      <dsp:nvSpPr>
        <dsp:cNvPr id="0" name=""/>
        <dsp:cNvSpPr/>
      </dsp:nvSpPr>
      <dsp:spPr>
        <a:xfrm>
          <a:off x="4678609" y="1022471"/>
          <a:ext cx="1928973"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lumMod val="75000"/>
                  <a:lumOff val="25000"/>
                </a:schemeClr>
              </a:solidFill>
            </a:rPr>
            <a:t>Data Population</a:t>
          </a:r>
        </a:p>
      </dsp:txBody>
      <dsp:txXfrm>
        <a:off x="4696428" y="1040290"/>
        <a:ext cx="1893335" cy="572751"/>
      </dsp:txXfrm>
    </dsp:sp>
    <dsp:sp modelId="{76FC1566-7BD6-408D-B551-8DE3303DCB94}">
      <dsp:nvSpPr>
        <dsp:cNvPr id="0" name=""/>
        <dsp:cNvSpPr/>
      </dsp:nvSpPr>
      <dsp:spPr>
        <a:xfrm>
          <a:off x="4871506" y="1630861"/>
          <a:ext cx="192897" cy="483983"/>
        </a:xfrm>
        <a:custGeom>
          <a:avLst/>
          <a:gdLst/>
          <a:ahLst/>
          <a:cxnLst/>
          <a:rect l="0" t="0" r="0" b="0"/>
          <a:pathLst>
            <a:path>
              <a:moveTo>
                <a:pt x="0" y="0"/>
              </a:moveTo>
              <a:lnTo>
                <a:pt x="0" y="483983"/>
              </a:lnTo>
              <a:lnTo>
                <a:pt x="192897" y="483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064403" y="1704713"/>
          <a:ext cx="1563824" cy="820261"/>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75000"/>
                  <a:lumOff val="25000"/>
                </a:schemeClr>
              </a:solidFill>
            </a:rPr>
            <a:t>Submission: Data Population</a:t>
          </a:r>
        </a:p>
      </dsp:txBody>
      <dsp:txXfrm>
        <a:off x="5088428" y="1728738"/>
        <a:ext cx="1515774" cy="772211"/>
      </dsp:txXfrm>
    </dsp:sp>
    <dsp:sp modelId="{5F4FE63E-D045-4FE0-BED7-AC233FA05BC5}">
      <dsp:nvSpPr>
        <dsp:cNvPr id="0" name=""/>
        <dsp:cNvSpPr/>
      </dsp:nvSpPr>
      <dsp:spPr>
        <a:xfrm>
          <a:off x="4871506" y="1630861"/>
          <a:ext cx="192897" cy="1456342"/>
        </a:xfrm>
        <a:custGeom>
          <a:avLst/>
          <a:gdLst/>
          <a:ahLst/>
          <a:cxnLst/>
          <a:rect l="0" t="0" r="0" b="0"/>
          <a:pathLst>
            <a:path>
              <a:moveTo>
                <a:pt x="0" y="0"/>
              </a:moveTo>
              <a:lnTo>
                <a:pt x="0" y="1456342"/>
              </a:lnTo>
              <a:lnTo>
                <a:pt x="192897" y="1456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064403" y="2677073"/>
          <a:ext cx="1563824" cy="8202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rPr>
            <a:t>File Type: Data Population</a:t>
          </a:r>
        </a:p>
      </dsp:txBody>
      <dsp:txXfrm>
        <a:off x="5088428" y="2701098"/>
        <a:ext cx="1515774" cy="772211"/>
      </dsp:txXfrm>
    </dsp:sp>
    <dsp:sp modelId="{5FE69C41-8302-4ED9-B1A7-D79F37FF95A6}">
      <dsp:nvSpPr>
        <dsp:cNvPr id="0" name=""/>
        <dsp:cNvSpPr/>
      </dsp:nvSpPr>
      <dsp:spPr>
        <a:xfrm>
          <a:off x="6911777" y="1022471"/>
          <a:ext cx="2164724" cy="608389"/>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lumMod val="75000"/>
                  <a:lumOff val="25000"/>
                </a:schemeClr>
              </a:solidFill>
            </a:rPr>
            <a:t>Data Collections</a:t>
          </a:r>
        </a:p>
      </dsp:txBody>
      <dsp:txXfrm>
        <a:off x="6929596" y="1040290"/>
        <a:ext cx="2129086" cy="572751"/>
      </dsp:txXfrm>
    </dsp:sp>
    <dsp:sp modelId="{28202B14-6AC1-4BB3-9DAE-4338390CA4B2}">
      <dsp:nvSpPr>
        <dsp:cNvPr id="0" name=""/>
        <dsp:cNvSpPr/>
      </dsp:nvSpPr>
      <dsp:spPr>
        <a:xfrm>
          <a:off x="7128249" y="1630861"/>
          <a:ext cx="216472" cy="518113"/>
        </a:xfrm>
        <a:custGeom>
          <a:avLst/>
          <a:gdLst/>
          <a:ahLst/>
          <a:cxnLst/>
          <a:rect l="0" t="0" r="0" b="0"/>
          <a:pathLst>
            <a:path>
              <a:moveTo>
                <a:pt x="0" y="0"/>
              </a:moveTo>
              <a:lnTo>
                <a:pt x="0" y="518113"/>
              </a:lnTo>
              <a:lnTo>
                <a:pt x="216472" y="518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44722" y="1782958"/>
          <a:ext cx="1795509" cy="732032"/>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rPr>
            <a:t>Fall 1-2 Reporting and Certification</a:t>
          </a:r>
        </a:p>
      </dsp:txBody>
      <dsp:txXfrm>
        <a:off x="7366162" y="1804398"/>
        <a:ext cx="1752629" cy="689152"/>
      </dsp:txXfrm>
    </dsp:sp>
    <dsp:sp modelId="{DF13BE71-12D8-4C6D-98B0-E887EFA96535}">
      <dsp:nvSpPr>
        <dsp:cNvPr id="0" name=""/>
        <dsp:cNvSpPr/>
      </dsp:nvSpPr>
      <dsp:spPr>
        <a:xfrm>
          <a:off x="7128249" y="1630861"/>
          <a:ext cx="216472" cy="1450997"/>
        </a:xfrm>
        <a:custGeom>
          <a:avLst/>
          <a:gdLst/>
          <a:ahLst/>
          <a:cxnLst/>
          <a:rect l="0" t="0" r="0" b="0"/>
          <a:pathLst>
            <a:path>
              <a:moveTo>
                <a:pt x="0" y="0"/>
              </a:moveTo>
              <a:lnTo>
                <a:pt x="0" y="1450997"/>
              </a:lnTo>
              <a:lnTo>
                <a:pt x="216472" y="14509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44722" y="2667089"/>
          <a:ext cx="1857896" cy="829539"/>
        </a:xfrm>
        <a:prstGeom prst="roundRect">
          <a:avLst>
            <a:gd name="adj" fmla="val 10000"/>
          </a:avLst>
        </a:prstGeom>
        <a:solidFill>
          <a:schemeClr val="accent2">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rPr>
            <a:t>EOY 1-4 Reporting and Certification</a:t>
          </a:r>
        </a:p>
      </dsp:txBody>
      <dsp:txXfrm>
        <a:off x="7369018" y="2691385"/>
        <a:ext cx="1809304" cy="780947"/>
      </dsp:txXfrm>
    </dsp:sp>
    <dsp:sp modelId="{3909728C-C39F-3649-970B-EC4820128263}">
      <dsp:nvSpPr>
        <dsp:cNvPr id="0" name=""/>
        <dsp:cNvSpPr/>
      </dsp:nvSpPr>
      <dsp:spPr>
        <a:xfrm>
          <a:off x="7128249" y="1630861"/>
          <a:ext cx="216472" cy="2322059"/>
        </a:xfrm>
        <a:custGeom>
          <a:avLst/>
          <a:gdLst/>
          <a:ahLst/>
          <a:cxnLst/>
          <a:rect l="0" t="0" r="0" b="0"/>
          <a:pathLst>
            <a:path>
              <a:moveTo>
                <a:pt x="0" y="0"/>
              </a:moveTo>
              <a:lnTo>
                <a:pt x="0" y="2322059"/>
              </a:lnTo>
              <a:lnTo>
                <a:pt x="216472" y="23220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5644B-06D1-734B-8F6F-2AFD77F73C8D}">
      <dsp:nvSpPr>
        <dsp:cNvPr id="0" name=""/>
        <dsp:cNvSpPr/>
      </dsp:nvSpPr>
      <dsp:spPr>
        <a:xfrm>
          <a:off x="7344722" y="3648726"/>
          <a:ext cx="1857682"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rPr>
            <a:t>4 Year Cohort</a:t>
          </a:r>
        </a:p>
      </dsp:txBody>
      <dsp:txXfrm>
        <a:off x="7362541" y="3666545"/>
        <a:ext cx="1822044" cy="572751"/>
      </dsp:txXfrm>
    </dsp:sp>
    <dsp:sp modelId="{BA2FC38C-5A59-41BB-B2FE-C9C8C019FE92}">
      <dsp:nvSpPr>
        <dsp:cNvPr id="0" name=""/>
        <dsp:cNvSpPr/>
      </dsp:nvSpPr>
      <dsp:spPr>
        <a:xfrm>
          <a:off x="9380696" y="1022471"/>
          <a:ext cx="1863133" cy="608389"/>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lumMod val="75000"/>
                  <a:lumOff val="25000"/>
                </a:schemeClr>
              </a:solidFill>
            </a:rPr>
            <a:t>Skill Building</a:t>
          </a:r>
        </a:p>
      </dsp:txBody>
      <dsp:txXfrm>
        <a:off x="9398515" y="1040290"/>
        <a:ext cx="1827495" cy="572751"/>
      </dsp:txXfrm>
    </dsp:sp>
    <dsp:sp modelId="{BA3C272B-145C-4833-A8A5-4153CCFEF045}">
      <dsp:nvSpPr>
        <dsp:cNvPr id="0" name=""/>
        <dsp:cNvSpPr/>
      </dsp:nvSpPr>
      <dsp:spPr>
        <a:xfrm>
          <a:off x="9567009" y="1630861"/>
          <a:ext cx="186313" cy="456292"/>
        </a:xfrm>
        <a:custGeom>
          <a:avLst/>
          <a:gdLst/>
          <a:ahLst/>
          <a:cxnLst/>
          <a:rect l="0" t="0" r="0" b="0"/>
          <a:pathLst>
            <a:path>
              <a:moveTo>
                <a:pt x="0" y="0"/>
              </a:moveTo>
              <a:lnTo>
                <a:pt x="0" y="456292"/>
              </a:lnTo>
              <a:lnTo>
                <a:pt x="186313"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753323" y="1782958"/>
          <a:ext cx="1582728"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75000"/>
                  <a:lumOff val="25000"/>
                </a:schemeClr>
              </a:solidFill>
            </a:rPr>
            <a:t>Skill Building</a:t>
          </a:r>
        </a:p>
      </dsp:txBody>
      <dsp:txXfrm>
        <a:off x="9771142" y="1800777"/>
        <a:ext cx="1547090" cy="5727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1087737" cy="718980"/>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FCFCFC"/>
              </a:solidFill>
              <a:latin typeface="Tahoma"/>
              <a:ea typeface="+mn-ea"/>
              <a:cs typeface="+mn-cs"/>
            </a:rPr>
            <a:t>Aggregate Report</a:t>
          </a:r>
        </a:p>
      </dsp:txBody>
      <dsp:txXfrm>
        <a:off x="21058" y="21058"/>
        <a:ext cx="1045621" cy="676864"/>
      </dsp:txXfrm>
    </dsp:sp>
    <dsp:sp modelId="{55E936AE-85A7-4293-9E90-3F423240A182}">
      <dsp:nvSpPr>
        <dsp:cNvPr id="0" name=""/>
        <dsp:cNvSpPr/>
      </dsp:nvSpPr>
      <dsp:spPr>
        <a:xfrm rot="5400000">
          <a:off x="408895" y="737174"/>
          <a:ext cx="269946" cy="323541"/>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CFCFC"/>
            </a:solidFill>
            <a:latin typeface="Tahoma"/>
            <a:ea typeface="+mn-ea"/>
            <a:cs typeface="+mn-cs"/>
          </a:endParaRPr>
        </a:p>
      </dsp:txBody>
      <dsp:txXfrm rot="-5400000">
        <a:off x="446806" y="763971"/>
        <a:ext cx="194125" cy="188962"/>
      </dsp:txXfrm>
    </dsp:sp>
    <dsp:sp modelId="{0430A618-02C7-4E49-9EAE-E05EC2371766}">
      <dsp:nvSpPr>
        <dsp:cNvPr id="0" name=""/>
        <dsp:cNvSpPr/>
      </dsp:nvSpPr>
      <dsp:spPr>
        <a:xfrm>
          <a:off x="0" y="1078909"/>
          <a:ext cx="1087737" cy="718980"/>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FCFCFC"/>
              </a:solidFill>
              <a:latin typeface="Tahoma"/>
              <a:ea typeface="+mn-ea"/>
              <a:cs typeface="+mn-cs"/>
            </a:rPr>
            <a:t>Supporting Report</a:t>
          </a:r>
        </a:p>
      </dsp:txBody>
      <dsp:txXfrm>
        <a:off x="21058" y="1099967"/>
        <a:ext cx="1045621" cy="6768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49499-ADA5-4488-A8EA-639D0DF89978}">
      <dsp:nvSpPr>
        <dsp:cNvPr id="0" name=""/>
        <dsp:cNvSpPr/>
      </dsp:nvSpPr>
      <dsp:spPr>
        <a:xfrm>
          <a:off x="0" y="0"/>
          <a:ext cx="8690340" cy="3105459"/>
        </a:xfrm>
        <a:prstGeom prst="rightArrow">
          <a:avLst/>
        </a:prstGeom>
        <a:solidFill>
          <a:schemeClr val="bg1">
            <a:alpha val="50000"/>
          </a:schemeClr>
        </a:solidFill>
        <a:ln>
          <a:noFill/>
        </a:ln>
        <a:effectLst/>
      </dsp:spPr>
      <dsp:style>
        <a:lnRef idx="0">
          <a:scrgbClr r="0" g="0" b="0"/>
        </a:lnRef>
        <a:fillRef idx="1">
          <a:scrgbClr r="0" g="0" b="0"/>
        </a:fillRef>
        <a:effectRef idx="0">
          <a:scrgbClr r="0" g="0" b="0"/>
        </a:effectRef>
        <a:fontRef idx="minor"/>
      </dsp:style>
    </dsp:sp>
    <dsp:sp modelId="{89A2E5F4-BCD4-4E31-A5B3-3353C0117F8D}">
      <dsp:nvSpPr>
        <dsp:cNvPr id="0" name=""/>
        <dsp:cNvSpPr/>
      </dsp:nvSpPr>
      <dsp:spPr>
        <a:xfrm>
          <a:off x="0" y="942730"/>
          <a:ext cx="1768161"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Snapshot </a:t>
          </a:r>
        </a:p>
        <a:p>
          <a:pPr marL="0" lvl="0" indent="0" algn="ctr" defTabSz="800100">
            <a:lnSpc>
              <a:spcPct val="90000"/>
            </a:lnSpc>
            <a:spcBef>
              <a:spcPct val="0"/>
            </a:spcBef>
            <a:spcAft>
              <a:spcPct val="35000"/>
            </a:spcAft>
            <a:buNone/>
          </a:pPr>
          <a:r>
            <a:rPr lang="en-US" sz="1800" kern="1200" dirty="0"/>
            <a:t>starts</a:t>
          </a:r>
        </a:p>
        <a:p>
          <a:pPr marL="0" lvl="0" indent="0" algn="ctr" defTabSz="800100">
            <a:lnSpc>
              <a:spcPct val="90000"/>
            </a:lnSpc>
            <a:spcBef>
              <a:spcPct val="0"/>
            </a:spcBef>
            <a:spcAft>
              <a:spcPct val="35000"/>
            </a:spcAft>
            <a:buNone/>
          </a:pPr>
          <a:r>
            <a:rPr lang="en-US" sz="1800" kern="1200" dirty="0"/>
            <a:t>May 6, 2025</a:t>
          </a:r>
        </a:p>
      </dsp:txBody>
      <dsp:txXfrm>
        <a:off x="60638" y="1003368"/>
        <a:ext cx="1646885" cy="1120908"/>
      </dsp:txXfrm>
    </dsp:sp>
    <dsp:sp modelId="{8FA5EE87-B6F2-45C2-A454-199D108D489A}">
      <dsp:nvSpPr>
        <dsp:cNvPr id="0" name=""/>
        <dsp:cNvSpPr/>
      </dsp:nvSpPr>
      <dsp:spPr>
        <a:xfrm>
          <a:off x="1901828" y="963264"/>
          <a:ext cx="2032649"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Error Free &amp; Review Reports July 11, 2025</a:t>
          </a:r>
        </a:p>
      </dsp:txBody>
      <dsp:txXfrm>
        <a:off x="1962466" y="1023902"/>
        <a:ext cx="1911373" cy="1120908"/>
      </dsp:txXfrm>
    </dsp:sp>
    <dsp:sp modelId="{E6501237-9603-43D2-8C01-5D20CFC9EEF0}">
      <dsp:nvSpPr>
        <dsp:cNvPr id="0" name=""/>
        <dsp:cNvSpPr/>
      </dsp:nvSpPr>
      <dsp:spPr>
        <a:xfrm>
          <a:off x="4145836" y="963264"/>
          <a:ext cx="1730476"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Certification Deadline</a:t>
          </a:r>
        </a:p>
        <a:p>
          <a:pPr marL="0" lvl="0" indent="0" algn="ctr" defTabSz="800100">
            <a:lnSpc>
              <a:spcPct val="90000"/>
            </a:lnSpc>
            <a:spcBef>
              <a:spcPct val="0"/>
            </a:spcBef>
            <a:spcAft>
              <a:spcPct val="35000"/>
            </a:spcAft>
            <a:buNone/>
          </a:pPr>
          <a:r>
            <a:rPr lang="en-US" sz="1700" kern="1200" dirty="0"/>
            <a:t>July 25, 2025</a:t>
          </a:r>
        </a:p>
      </dsp:txBody>
      <dsp:txXfrm>
        <a:off x="4206474" y="1023902"/>
        <a:ext cx="1609200" cy="1120908"/>
      </dsp:txXfrm>
    </dsp:sp>
    <dsp:sp modelId="{BF698A55-7A8D-48EB-9C81-96AC0675F1BD}">
      <dsp:nvSpPr>
        <dsp:cNvPr id="0" name=""/>
        <dsp:cNvSpPr/>
      </dsp:nvSpPr>
      <dsp:spPr>
        <a:xfrm>
          <a:off x="6016248" y="952606"/>
          <a:ext cx="2216909" cy="1219998"/>
        </a:xfrm>
        <a:prstGeom prst="roundRect">
          <a:avLst/>
        </a:prstGeom>
        <a:solidFill>
          <a:srgbClr val="FF715B"/>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a:t>
          </a:r>
          <a:r>
            <a:rPr lang="en-US" sz="1800" kern="1200" dirty="0">
              <a:solidFill>
                <a:srgbClr val="FFFFFF"/>
              </a:solidFill>
            </a:rPr>
            <a:t>Amendment Window Deadline August 8, 2025 </a:t>
          </a:r>
        </a:p>
      </dsp:txBody>
      <dsp:txXfrm>
        <a:off x="6075803" y="1012161"/>
        <a:ext cx="2097799" cy="11008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1E23C-257E-4CAC-B3F5-66881DF993AF}">
      <dsp:nvSpPr>
        <dsp:cNvPr id="0" name=""/>
        <dsp:cNvSpPr/>
      </dsp:nvSpPr>
      <dsp:spPr>
        <a:xfrm>
          <a:off x="41671" y="842"/>
          <a:ext cx="1640829" cy="9844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EOY 4 Reports</a:t>
          </a:r>
          <a:endParaRPr lang="en-US" sz="2000" kern="1200" dirty="0"/>
        </a:p>
      </dsp:txBody>
      <dsp:txXfrm>
        <a:off x="41671" y="842"/>
        <a:ext cx="1640829" cy="984497"/>
      </dsp:txXfrm>
    </dsp:sp>
    <dsp:sp modelId="{9AD52586-7677-455A-887F-2F2C919ED5E1}">
      <dsp:nvSpPr>
        <dsp:cNvPr id="0" name=""/>
        <dsp:cNvSpPr/>
      </dsp:nvSpPr>
      <dsp:spPr>
        <a:xfrm>
          <a:off x="1846584" y="842"/>
          <a:ext cx="1640829" cy="9844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Data Collection Certifier</a:t>
          </a:r>
        </a:p>
      </dsp:txBody>
      <dsp:txXfrm>
        <a:off x="1846584" y="842"/>
        <a:ext cx="1640829" cy="984497"/>
      </dsp:txXfrm>
    </dsp:sp>
    <dsp:sp modelId="{0B73645D-DEC8-47C9-94AC-EDE7E033D404}">
      <dsp:nvSpPr>
        <dsp:cNvPr id="0" name=""/>
        <dsp:cNvSpPr/>
      </dsp:nvSpPr>
      <dsp:spPr>
        <a:xfrm>
          <a:off x="3651497" y="842"/>
          <a:ext cx="1640829" cy="9844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SENR </a:t>
          </a:r>
        </a:p>
      </dsp:txBody>
      <dsp:txXfrm>
        <a:off x="3651497" y="842"/>
        <a:ext cx="1640829" cy="984497"/>
      </dsp:txXfrm>
    </dsp:sp>
    <dsp:sp modelId="{1F5BD043-DC2F-4835-9199-5911D38F51AB}">
      <dsp:nvSpPr>
        <dsp:cNvPr id="0" name=""/>
        <dsp:cNvSpPr/>
      </dsp:nvSpPr>
      <dsp:spPr>
        <a:xfrm>
          <a:off x="41671" y="1149423"/>
          <a:ext cx="1640829" cy="9844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SINF</a:t>
          </a:r>
        </a:p>
      </dsp:txBody>
      <dsp:txXfrm>
        <a:off x="41671" y="1149423"/>
        <a:ext cx="1640829" cy="984497"/>
      </dsp:txXfrm>
    </dsp:sp>
    <dsp:sp modelId="{F7284861-9CA5-4016-9F61-BDB3B28D9FCD}">
      <dsp:nvSpPr>
        <dsp:cNvPr id="0" name=""/>
        <dsp:cNvSpPr/>
      </dsp:nvSpPr>
      <dsp:spPr>
        <a:xfrm>
          <a:off x="1846584" y="1149423"/>
          <a:ext cx="1640829" cy="9844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SELA</a:t>
          </a:r>
        </a:p>
      </dsp:txBody>
      <dsp:txXfrm>
        <a:off x="1846584" y="1149423"/>
        <a:ext cx="1640829" cy="984497"/>
      </dsp:txXfrm>
    </dsp:sp>
    <dsp:sp modelId="{D0C840BF-6272-4623-BB9B-1253CAC15561}">
      <dsp:nvSpPr>
        <dsp:cNvPr id="0" name=""/>
        <dsp:cNvSpPr/>
      </dsp:nvSpPr>
      <dsp:spPr>
        <a:xfrm>
          <a:off x="3651497" y="1149423"/>
          <a:ext cx="1640829" cy="9844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SPRG</a:t>
          </a:r>
        </a:p>
      </dsp:txBody>
      <dsp:txXfrm>
        <a:off x="3651497" y="1149423"/>
        <a:ext cx="1640829" cy="984497"/>
      </dsp:txXfrm>
    </dsp:sp>
    <dsp:sp modelId="{368D87B2-9D8B-46D6-A1D2-4B826A9F1A8C}">
      <dsp:nvSpPr>
        <dsp:cNvPr id="0" name=""/>
        <dsp:cNvSpPr/>
      </dsp:nvSpPr>
      <dsp:spPr>
        <a:xfrm>
          <a:off x="944128" y="2298004"/>
          <a:ext cx="1640829" cy="984497"/>
        </a:xfrm>
        <a:prstGeom prst="rect">
          <a:avLst/>
        </a:prstGeom>
        <a:solidFill>
          <a:srgbClr val="555F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SPED</a:t>
          </a:r>
        </a:p>
      </dsp:txBody>
      <dsp:txXfrm>
        <a:off x="944128" y="2298004"/>
        <a:ext cx="1640829" cy="984497"/>
      </dsp:txXfrm>
    </dsp:sp>
    <dsp:sp modelId="{DE470B09-78F8-4DDC-BF32-A33EDCA637BD}">
      <dsp:nvSpPr>
        <dsp:cNvPr id="0" name=""/>
        <dsp:cNvSpPr/>
      </dsp:nvSpPr>
      <dsp:spPr>
        <a:xfrm>
          <a:off x="2749040" y="2298004"/>
          <a:ext cx="1640829" cy="984497"/>
        </a:xfrm>
        <a:prstGeom prst="rect">
          <a:avLst/>
        </a:prstGeom>
        <a:solidFill>
          <a:srgbClr val="555F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PSTS</a:t>
          </a:r>
        </a:p>
      </dsp:txBody>
      <dsp:txXfrm>
        <a:off x="2749040" y="2298004"/>
        <a:ext cx="1640829" cy="9844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396B9-3308-4C16-858A-97C308693F34}">
      <dsp:nvSpPr>
        <dsp:cNvPr id="0" name=""/>
        <dsp:cNvSpPr/>
      </dsp:nvSpPr>
      <dsp:spPr>
        <a:xfrm>
          <a:off x="263364" y="1465"/>
          <a:ext cx="1433391" cy="86003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EOY 4 Reports</a:t>
          </a:r>
        </a:p>
      </dsp:txBody>
      <dsp:txXfrm>
        <a:off x="263364" y="1465"/>
        <a:ext cx="1433391" cy="860034"/>
      </dsp:txXfrm>
    </dsp:sp>
    <dsp:sp modelId="{0B73645D-DEC8-47C9-94AC-EDE7E033D404}">
      <dsp:nvSpPr>
        <dsp:cNvPr id="0" name=""/>
        <dsp:cNvSpPr/>
      </dsp:nvSpPr>
      <dsp:spPr>
        <a:xfrm>
          <a:off x="1840094" y="1465"/>
          <a:ext cx="1433391" cy="86003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SPED</a:t>
          </a:r>
        </a:p>
      </dsp:txBody>
      <dsp:txXfrm>
        <a:off x="1840094" y="1465"/>
        <a:ext cx="1433391" cy="860034"/>
      </dsp:txXfrm>
    </dsp:sp>
    <dsp:sp modelId="{1F5BD043-DC2F-4835-9199-5911D38F51AB}">
      <dsp:nvSpPr>
        <dsp:cNvPr id="0" name=""/>
        <dsp:cNvSpPr/>
      </dsp:nvSpPr>
      <dsp:spPr>
        <a:xfrm>
          <a:off x="263364" y="1004839"/>
          <a:ext cx="1433391" cy="86003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PSTS</a:t>
          </a:r>
        </a:p>
      </dsp:txBody>
      <dsp:txXfrm>
        <a:off x="263364" y="1004839"/>
        <a:ext cx="1433391" cy="860034"/>
      </dsp:txXfrm>
    </dsp:sp>
    <dsp:sp modelId="{4F95FF6E-992F-4CF4-BADE-C7002C2E9707}">
      <dsp:nvSpPr>
        <dsp:cNvPr id="0" name=""/>
        <dsp:cNvSpPr/>
      </dsp:nvSpPr>
      <dsp:spPr>
        <a:xfrm>
          <a:off x="1840094" y="1004839"/>
          <a:ext cx="1433391" cy="86003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SSID SEARCH</a:t>
          </a:r>
        </a:p>
      </dsp:txBody>
      <dsp:txXfrm>
        <a:off x="1840094" y="1004839"/>
        <a:ext cx="1433391" cy="860034"/>
      </dsp:txXfrm>
    </dsp:sp>
    <dsp:sp modelId="{E974FBAC-DC95-4436-B859-F9BB36D47367}">
      <dsp:nvSpPr>
        <dsp:cNvPr id="0" name=""/>
        <dsp:cNvSpPr/>
      </dsp:nvSpPr>
      <dsp:spPr>
        <a:xfrm>
          <a:off x="263364" y="2008213"/>
          <a:ext cx="1433391" cy="86003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SENR View</a:t>
          </a:r>
        </a:p>
      </dsp:txBody>
      <dsp:txXfrm>
        <a:off x="263364" y="2008213"/>
        <a:ext cx="1433391" cy="860034"/>
      </dsp:txXfrm>
    </dsp:sp>
    <dsp:sp modelId="{C1934A0D-7FDD-4872-9059-68E3059BE23A}">
      <dsp:nvSpPr>
        <dsp:cNvPr id="0" name=""/>
        <dsp:cNvSpPr/>
      </dsp:nvSpPr>
      <dsp:spPr>
        <a:xfrm>
          <a:off x="1840094" y="2008213"/>
          <a:ext cx="1433391" cy="86003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Data Collection Certifier</a:t>
          </a:r>
        </a:p>
      </dsp:txBody>
      <dsp:txXfrm>
        <a:off x="1840094" y="2008213"/>
        <a:ext cx="1433391" cy="8600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76204-55DD-4362-902B-ECC0148C5C5D}">
      <dsp:nvSpPr>
        <dsp:cNvPr id="0" name=""/>
        <dsp:cNvSpPr/>
      </dsp:nvSpPr>
      <dsp:spPr>
        <a:xfrm>
          <a:off x="1289124" y="262914"/>
          <a:ext cx="3567824" cy="3567824"/>
        </a:xfrm>
        <a:prstGeom prst="pie">
          <a:avLst>
            <a:gd name="adj1" fmla="val 16200000"/>
            <a:gd name="adj2" fmla="val 2052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Review Reports</a:t>
          </a:r>
        </a:p>
      </dsp:txBody>
      <dsp:txXfrm>
        <a:off x="3150339" y="862648"/>
        <a:ext cx="1146800" cy="764533"/>
      </dsp:txXfrm>
    </dsp:sp>
    <dsp:sp modelId="{2045D5C5-D12D-4063-8A66-D6AD310C93C6}">
      <dsp:nvSpPr>
        <dsp:cNvPr id="0" name=""/>
        <dsp:cNvSpPr/>
      </dsp:nvSpPr>
      <dsp:spPr>
        <a:xfrm>
          <a:off x="1319706" y="358056"/>
          <a:ext cx="3567824" cy="3567824"/>
        </a:xfrm>
        <a:prstGeom prst="pie">
          <a:avLst>
            <a:gd name="adj1" fmla="val 20520000"/>
            <a:gd name="adj2" fmla="val 324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LEA Approval </a:t>
          </a:r>
        </a:p>
      </dsp:txBody>
      <dsp:txXfrm>
        <a:off x="3617554" y="1988212"/>
        <a:ext cx="1061852" cy="849482"/>
      </dsp:txXfrm>
    </dsp:sp>
    <dsp:sp modelId="{14FF2F2B-5018-4041-8C50-533FF37B8F17}">
      <dsp:nvSpPr>
        <dsp:cNvPr id="0" name=""/>
        <dsp:cNvSpPr/>
      </dsp:nvSpPr>
      <dsp:spPr>
        <a:xfrm>
          <a:off x="1239005" y="416670"/>
          <a:ext cx="3567824" cy="3567824"/>
        </a:xfrm>
        <a:prstGeom prst="pie">
          <a:avLst>
            <a:gd name="adj1" fmla="val 3240000"/>
            <a:gd name="adj2" fmla="val 756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SELPA Approval</a:t>
          </a:r>
        </a:p>
      </dsp:txBody>
      <dsp:txXfrm>
        <a:off x="2513228" y="2922642"/>
        <a:ext cx="1019378" cy="934430"/>
      </dsp:txXfrm>
    </dsp:sp>
    <dsp:sp modelId="{09982EA1-75A1-4663-864D-5779B64EDA59}">
      <dsp:nvSpPr>
        <dsp:cNvPr id="0" name=""/>
        <dsp:cNvSpPr/>
      </dsp:nvSpPr>
      <dsp:spPr>
        <a:xfrm>
          <a:off x="1158304" y="358056"/>
          <a:ext cx="3567824" cy="3567824"/>
        </a:xfrm>
        <a:prstGeom prst="pie">
          <a:avLst>
            <a:gd name="adj1" fmla="val 7560000"/>
            <a:gd name="adj2" fmla="val 1188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LEA Submission Process</a:t>
          </a:r>
        </a:p>
      </dsp:txBody>
      <dsp:txXfrm>
        <a:off x="1366427" y="1988212"/>
        <a:ext cx="1061852" cy="849482"/>
      </dsp:txXfrm>
    </dsp:sp>
    <dsp:sp modelId="{32919EC5-8A3D-4F1C-9999-6CC3FCC4578C}">
      <dsp:nvSpPr>
        <dsp:cNvPr id="0" name=""/>
        <dsp:cNvSpPr/>
      </dsp:nvSpPr>
      <dsp:spPr>
        <a:xfrm>
          <a:off x="1188885" y="262914"/>
          <a:ext cx="3567824" cy="3567824"/>
        </a:xfrm>
        <a:prstGeom prst="pie">
          <a:avLst>
            <a:gd name="adj1" fmla="val 11880000"/>
            <a:gd name="adj2" fmla="val 162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CERT Error Correction</a:t>
          </a:r>
        </a:p>
      </dsp:txBody>
      <dsp:txXfrm>
        <a:off x="1748694" y="862648"/>
        <a:ext cx="1146800" cy="764533"/>
      </dsp:txXfrm>
    </dsp:sp>
    <dsp:sp modelId="{1510B7AF-AD9D-4FFF-BB2C-41BB064C808A}">
      <dsp:nvSpPr>
        <dsp:cNvPr id="0" name=""/>
        <dsp:cNvSpPr/>
      </dsp:nvSpPr>
      <dsp:spPr>
        <a:xfrm>
          <a:off x="1068091" y="42049"/>
          <a:ext cx="4009555" cy="4009555"/>
        </a:xfrm>
        <a:prstGeom prst="circularArrow">
          <a:avLst>
            <a:gd name="adj1" fmla="val 5085"/>
            <a:gd name="adj2" fmla="val 327528"/>
            <a:gd name="adj3" fmla="val 20192361"/>
            <a:gd name="adj4" fmla="val 16200324"/>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87751DE-4F96-4947-A916-C027ED474C1C}">
      <dsp:nvSpPr>
        <dsp:cNvPr id="0" name=""/>
        <dsp:cNvSpPr/>
      </dsp:nvSpPr>
      <dsp:spPr>
        <a:xfrm>
          <a:off x="1099087" y="137160"/>
          <a:ext cx="4009555" cy="4009555"/>
        </a:xfrm>
        <a:prstGeom prst="circularArrow">
          <a:avLst>
            <a:gd name="adj1" fmla="val 5085"/>
            <a:gd name="adj2" fmla="val 327528"/>
            <a:gd name="adj3" fmla="val 2912753"/>
            <a:gd name="adj4" fmla="val 20519953"/>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C00664-CF68-46AB-BAB1-60E634B90872}">
      <dsp:nvSpPr>
        <dsp:cNvPr id="0" name=""/>
        <dsp:cNvSpPr/>
      </dsp:nvSpPr>
      <dsp:spPr>
        <a:xfrm>
          <a:off x="1018139" y="195953"/>
          <a:ext cx="4009555" cy="4009555"/>
        </a:xfrm>
        <a:prstGeom prst="circularArrow">
          <a:avLst>
            <a:gd name="adj1" fmla="val 5085"/>
            <a:gd name="adj2" fmla="val 327528"/>
            <a:gd name="adj3" fmla="val 7232777"/>
            <a:gd name="adj4" fmla="val 3239695"/>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B8B1451-2817-4996-856C-0EBF44C4CCF0}">
      <dsp:nvSpPr>
        <dsp:cNvPr id="0" name=""/>
        <dsp:cNvSpPr/>
      </dsp:nvSpPr>
      <dsp:spPr>
        <a:xfrm>
          <a:off x="937192" y="137160"/>
          <a:ext cx="4009555" cy="4009555"/>
        </a:xfrm>
        <a:prstGeom prst="circularArrow">
          <a:avLst>
            <a:gd name="adj1" fmla="val 5085"/>
            <a:gd name="adj2" fmla="val 327528"/>
            <a:gd name="adj3" fmla="val 11552519"/>
            <a:gd name="adj4" fmla="val 7559718"/>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54FB1D3-65CE-4155-9423-10E47D3C6883}">
      <dsp:nvSpPr>
        <dsp:cNvPr id="0" name=""/>
        <dsp:cNvSpPr/>
      </dsp:nvSpPr>
      <dsp:spPr>
        <a:xfrm>
          <a:off x="968188" y="42049"/>
          <a:ext cx="4009555" cy="4009555"/>
        </a:xfrm>
        <a:prstGeom prst="circularArrow">
          <a:avLst>
            <a:gd name="adj1" fmla="val 5085"/>
            <a:gd name="adj2" fmla="val 327528"/>
            <a:gd name="adj3" fmla="val 15872148"/>
            <a:gd name="adj4" fmla="val 11880111"/>
            <a:gd name="adj5" fmla="val 5932"/>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199EE-B487-414E-A92D-50682D2BE8C5}">
      <dsp:nvSpPr>
        <dsp:cNvPr id="0" name=""/>
        <dsp:cNvSpPr/>
      </dsp:nvSpPr>
      <dsp:spPr>
        <a:xfrm>
          <a:off x="0" y="1791"/>
          <a:ext cx="2005371" cy="783425"/>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16.12</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Education Plan by Disability (EOY4)</a:t>
          </a:r>
          <a:endParaRPr lang="en-US" sz="1100" b="1" kern="1200" dirty="0">
            <a:solidFill>
              <a:srgbClr val="FCFCFC"/>
            </a:solidFill>
            <a:latin typeface="Tahoma"/>
            <a:ea typeface="+mn-ea"/>
            <a:cs typeface="+mn-cs"/>
          </a:endParaRPr>
        </a:p>
      </dsp:txBody>
      <dsp:txXfrm>
        <a:off x="22946" y="24737"/>
        <a:ext cx="1959479" cy="737533"/>
      </dsp:txXfrm>
    </dsp:sp>
    <dsp:sp modelId="{D2E56A04-ECD8-4AE5-9EFF-73E0DE553F5A}">
      <dsp:nvSpPr>
        <dsp:cNvPr id="0" name=""/>
        <dsp:cNvSpPr/>
      </dsp:nvSpPr>
      <dsp:spPr>
        <a:xfrm rot="5427891">
          <a:off x="861389" y="761912"/>
          <a:ext cx="273279" cy="410968"/>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rgbClr val="FCFCFC"/>
            </a:solidFill>
            <a:latin typeface="Tahoma"/>
            <a:ea typeface="+mn-ea"/>
            <a:cs typeface="+mn-cs"/>
          </a:endParaRPr>
        </a:p>
      </dsp:txBody>
      <dsp:txXfrm rot="-5400000">
        <a:off x="875072" y="830757"/>
        <a:ext cx="246580" cy="191295"/>
      </dsp:txXfrm>
    </dsp:sp>
    <dsp:sp modelId="{556CCBC0-C6B8-4630-A5FD-DC9190D6B239}">
      <dsp:nvSpPr>
        <dsp:cNvPr id="0" name=""/>
        <dsp:cNvSpPr/>
      </dsp:nvSpPr>
      <dsp:spPr>
        <a:xfrm>
          <a:off x="8514" y="1149576"/>
          <a:ext cx="1968663" cy="913263"/>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16.14</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Plan Student list (EOY4)</a:t>
          </a:r>
          <a:endParaRPr lang="en-US" sz="1100" b="1" kern="1200" dirty="0">
            <a:solidFill>
              <a:srgbClr val="FCFCFC"/>
            </a:solidFill>
            <a:latin typeface="Tahoma"/>
            <a:ea typeface="+mn-ea"/>
            <a:cs typeface="+mn-cs"/>
          </a:endParaRPr>
        </a:p>
      </dsp:txBody>
      <dsp:txXfrm>
        <a:off x="35263" y="1176325"/>
        <a:ext cx="1915165" cy="8597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2005371" cy="920338"/>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16.22</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Non- Participating Status Report – Count (EOY4)</a:t>
          </a:r>
          <a:endParaRPr lang="en-US" sz="1100" b="0" kern="1200" dirty="0">
            <a:solidFill>
              <a:srgbClr val="FCFCFC"/>
            </a:solidFill>
            <a:latin typeface="Tahoma"/>
            <a:ea typeface="+mn-ea"/>
            <a:cs typeface="+mn-cs"/>
          </a:endParaRPr>
        </a:p>
      </dsp:txBody>
      <dsp:txXfrm>
        <a:off x="26956" y="26956"/>
        <a:ext cx="1951459" cy="866426"/>
      </dsp:txXfrm>
    </dsp:sp>
    <dsp:sp modelId="{55E936AE-85A7-4293-9E90-3F423240A182}">
      <dsp:nvSpPr>
        <dsp:cNvPr id="0" name=""/>
        <dsp:cNvSpPr/>
      </dsp:nvSpPr>
      <dsp:spPr>
        <a:xfrm rot="5400000">
          <a:off x="829489" y="944189"/>
          <a:ext cx="346391" cy="414152"/>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solidFill>
              <a:srgbClr val="FCFCFC"/>
            </a:solidFill>
            <a:latin typeface="Tahoma"/>
            <a:ea typeface="+mn-ea"/>
            <a:cs typeface="+mn-cs"/>
          </a:endParaRPr>
        </a:p>
      </dsp:txBody>
      <dsp:txXfrm rot="-5400000">
        <a:off x="878439" y="978070"/>
        <a:ext cx="248492" cy="242474"/>
      </dsp:txXfrm>
    </dsp:sp>
    <dsp:sp modelId="{0430A618-02C7-4E49-9EAE-E05EC2371766}">
      <dsp:nvSpPr>
        <dsp:cNvPr id="0" name=""/>
        <dsp:cNvSpPr/>
      </dsp:nvSpPr>
      <dsp:spPr>
        <a:xfrm>
          <a:off x="0" y="1382193"/>
          <a:ext cx="2005371" cy="920338"/>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16.23</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Non- Participating Status Report - Student Details (EOY4)</a:t>
          </a:r>
          <a:endParaRPr lang="en-US" sz="1100" b="0" kern="1200" dirty="0">
            <a:solidFill>
              <a:srgbClr val="FCFCFC"/>
            </a:solidFill>
            <a:latin typeface="Tahoma"/>
            <a:ea typeface="+mn-ea"/>
            <a:cs typeface="+mn-cs"/>
          </a:endParaRPr>
        </a:p>
      </dsp:txBody>
      <dsp:txXfrm>
        <a:off x="26956" y="1409149"/>
        <a:ext cx="1951459" cy="8664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B488C-20CF-4A86-B97D-BAA8430440D1}">
      <dsp:nvSpPr>
        <dsp:cNvPr id="0" name=""/>
        <dsp:cNvSpPr/>
      </dsp:nvSpPr>
      <dsp:spPr>
        <a:xfrm>
          <a:off x="0" y="1651"/>
          <a:ext cx="1790582" cy="844340"/>
        </a:xfrm>
        <a:prstGeom prst="roundRect">
          <a:avLst>
            <a:gd name="adj" fmla="val 10000"/>
          </a:avLst>
        </a:prstGeom>
        <a:solidFill>
          <a:srgbClr val="555FAD"/>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16.13</a:t>
          </a:r>
        </a:p>
        <a:p>
          <a:pPr marL="0" lvl="0" indent="0" algn="ctr" defTabSz="622300">
            <a:lnSpc>
              <a:spcPct val="90000"/>
            </a:lnSpc>
            <a:spcBef>
              <a:spcPct val="0"/>
            </a:spcBef>
            <a:spcAft>
              <a:spcPct val="35000"/>
            </a:spcAft>
            <a:buNone/>
          </a:pPr>
          <a:r>
            <a:rPr lang="en-US" sz="1100" b="0" i="0" kern="1200" dirty="0">
              <a:solidFill>
                <a:srgbClr val="FCFCFC"/>
              </a:solidFill>
              <a:latin typeface="Tahoma"/>
              <a:ea typeface="+mn-ea"/>
              <a:cs typeface="+mn-cs"/>
            </a:rPr>
            <a:t>Students with Disabilities - Federal Setting Count (EOY4)</a:t>
          </a:r>
          <a:endParaRPr lang="en-US" sz="1100" b="1" kern="1200" dirty="0">
            <a:solidFill>
              <a:srgbClr val="FCFCFC"/>
            </a:solidFill>
            <a:latin typeface="Tahoma"/>
            <a:ea typeface="+mn-ea"/>
            <a:cs typeface="+mn-cs"/>
          </a:endParaRPr>
        </a:p>
      </dsp:txBody>
      <dsp:txXfrm>
        <a:off x="24730" y="26381"/>
        <a:ext cx="1741122" cy="7948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2313094" cy="767486"/>
        </a:xfrm>
        <a:prstGeom prst="roundRect">
          <a:avLst>
            <a:gd name="adj" fmla="val 10000"/>
          </a:avLst>
        </a:prstGeom>
        <a:solidFill>
          <a:srgbClr val="FF715B">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17.3</a:t>
          </a:r>
        </a:p>
        <a:p>
          <a:pPr marL="0" lvl="0" indent="0" algn="ctr" defTabSz="622300">
            <a:lnSpc>
              <a:spcPct val="90000"/>
            </a:lnSpc>
            <a:spcBef>
              <a:spcPct val="0"/>
            </a:spcBef>
            <a:spcAft>
              <a:spcPct val="35000"/>
            </a:spcAft>
            <a:buNone/>
          </a:pPr>
          <a:r>
            <a:rPr lang="en-US" sz="1200" b="0" i="0" kern="1200" dirty="0">
              <a:solidFill>
                <a:srgbClr val="FCFCFC"/>
              </a:solidFill>
              <a:latin typeface="Tahoma"/>
              <a:ea typeface="+mn-ea"/>
              <a:cs typeface="+mn-cs"/>
            </a:rPr>
            <a:t>Postsecondary Survey Outcome for SWDs - Count</a:t>
          </a:r>
          <a:endParaRPr lang="en-US" sz="1200" b="1" kern="1200" dirty="0">
            <a:solidFill>
              <a:srgbClr val="FCFCFC"/>
            </a:solidFill>
            <a:latin typeface="Tahoma"/>
            <a:ea typeface="+mn-ea"/>
            <a:cs typeface="+mn-cs"/>
          </a:endParaRPr>
        </a:p>
      </dsp:txBody>
      <dsp:txXfrm>
        <a:off x="22479" y="22479"/>
        <a:ext cx="2268136" cy="722528"/>
      </dsp:txXfrm>
    </dsp:sp>
    <dsp:sp modelId="{55E936AE-85A7-4293-9E90-3F423240A182}">
      <dsp:nvSpPr>
        <dsp:cNvPr id="0" name=""/>
        <dsp:cNvSpPr/>
      </dsp:nvSpPr>
      <dsp:spPr>
        <a:xfrm rot="5400000">
          <a:off x="982713" y="790972"/>
          <a:ext cx="347666" cy="416583"/>
        </a:xfrm>
        <a:prstGeom prst="rightArrow">
          <a:avLst>
            <a:gd name="adj1" fmla="val 60000"/>
            <a:gd name="adj2" fmla="val 50000"/>
          </a:avLst>
        </a:prstGeom>
        <a:solidFill>
          <a:srgbClr val="FF715B">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solidFill>
              <a:srgbClr val="FCFCFC"/>
            </a:solidFill>
            <a:latin typeface="Tahoma"/>
            <a:ea typeface="+mn-ea"/>
            <a:cs typeface="+mn-cs"/>
          </a:endParaRPr>
        </a:p>
      </dsp:txBody>
      <dsp:txXfrm rot="-5400000">
        <a:off x="1031572" y="825430"/>
        <a:ext cx="249949" cy="243366"/>
      </dsp:txXfrm>
    </dsp:sp>
    <dsp:sp modelId="{0430A618-02C7-4E49-9EAE-E05EC2371766}">
      <dsp:nvSpPr>
        <dsp:cNvPr id="0" name=""/>
        <dsp:cNvSpPr/>
      </dsp:nvSpPr>
      <dsp:spPr>
        <a:xfrm>
          <a:off x="0" y="1231041"/>
          <a:ext cx="2313094" cy="925741"/>
        </a:xfrm>
        <a:prstGeom prst="roundRect">
          <a:avLst>
            <a:gd name="adj" fmla="val 10000"/>
          </a:avLst>
        </a:prstGeom>
        <a:solidFill>
          <a:srgbClr val="555FAD">
            <a:hueOff val="0"/>
            <a:satOff val="0"/>
            <a:lumOff val="0"/>
            <a:alphaOff val="0"/>
          </a:srgbClr>
        </a:solidFill>
        <a:ln w="12700" cap="flat" cmpd="sng" algn="ctr">
          <a:solidFill>
            <a:srgbClr val="FCFCFC">
              <a:hueOff val="0"/>
              <a:satOff val="0"/>
              <a:lumOff val="0"/>
              <a:alphaOff val="0"/>
            </a:srgb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CFCFC"/>
              </a:solidFill>
              <a:latin typeface="Tahoma"/>
              <a:ea typeface="+mn-ea"/>
              <a:cs typeface="+mn-cs"/>
            </a:rPr>
            <a:t>Report 17.4</a:t>
          </a:r>
        </a:p>
        <a:p>
          <a:pPr marL="0" lvl="0" indent="0" algn="ctr" defTabSz="622300">
            <a:lnSpc>
              <a:spcPct val="90000"/>
            </a:lnSpc>
            <a:spcBef>
              <a:spcPct val="0"/>
            </a:spcBef>
            <a:spcAft>
              <a:spcPct val="35000"/>
            </a:spcAft>
            <a:buNone/>
          </a:pPr>
          <a:r>
            <a:rPr lang="en-US" sz="1200" b="0" i="0" kern="1200" dirty="0">
              <a:solidFill>
                <a:srgbClr val="FCFCFC"/>
              </a:solidFill>
              <a:latin typeface="Tahoma"/>
              <a:ea typeface="+mn-ea"/>
              <a:cs typeface="+mn-cs"/>
            </a:rPr>
            <a:t>Postsecondary Survey Outcome for SWDs - Student List</a:t>
          </a:r>
          <a:endParaRPr lang="en-US" sz="1200" b="1" kern="1200" dirty="0">
            <a:solidFill>
              <a:srgbClr val="FCFCFC"/>
            </a:solidFill>
            <a:latin typeface="Tahoma"/>
            <a:ea typeface="+mn-ea"/>
            <a:cs typeface="+mn-cs"/>
          </a:endParaRPr>
        </a:p>
      </dsp:txBody>
      <dsp:txXfrm>
        <a:off x="27114" y="1258155"/>
        <a:ext cx="2258866" cy="87151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DD51EFA-6533-45C3-8394-23FFC04F750D}" type="datetimeFigureOut">
              <a:rPr lang="en-US" smtClean="0"/>
              <a:t>4/23/2025</a:t>
            </a:fld>
            <a:endParaRPr lang="en-US"/>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A9E2DD4-2E30-4434-A427-2EC50491079F}" type="slidenum">
              <a:rPr lang="en-US" smtClean="0"/>
              <a:t>‹#›</a:t>
            </a:fld>
            <a:endParaRPr lang="en-US"/>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7B4C180-10CF-422C-B717-65F1B78C7EB7}" type="datetimeFigureOut">
              <a:rPr lang="en-US" noProof="0" smtClean="0"/>
              <a:t>4/23/2025</a:t>
            </a:fld>
            <a:endParaRPr lang="en-US" noProof="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8375C1-7C5C-42A2-80F2-05631BB3764E}" type="slidenum">
              <a:rPr lang="en-US" noProof="0" smtClean="0"/>
              <a:t>‹#›</a:t>
            </a:fld>
            <a:endParaRPr lang="en-US" noProof="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nam11.safelinks.protection.outlook.com/?url=https%3A%2F%2Fmlist.cde.ca.gov%2Ft%2F1964154%2F16657854%2F2307%2F2%2F&amp;data=05%7C02%7CKPagulayan%40fcmat.org%7C4189082d26e746e9006b08dc6fb2ef35%7C5ff75693951a4de884ddd5b1b044b035%7C0%7C0%7C638508061527847490%7CUnknown%7CTWFpbGZsb3d8eyJWIjoiMC4wLjAwMDAiLCJQIjoiV2luMzIiLCJBTiI6Ik1haWwiLCJXVCI6Mn0%3D%7C0%7C%7C%7C&amp;sdata=aA5yYn%2BAHe2C3%2FZY24yhJIIqggg8NcrpRXmckQQb6Qc%3D&amp;reserved=0"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Welcome to End of Year 4 Reporting and Certification, Special Education. </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a:t>
            </a:fld>
            <a:endParaRPr lang="en-US" noProof="0"/>
          </a:p>
        </p:txBody>
      </p:sp>
    </p:spTree>
    <p:extLst>
      <p:ext uri="{BB962C8B-B14F-4D97-AF65-F5344CB8AC3E}">
        <p14:creationId xmlns:p14="http://schemas.microsoft.com/office/powerpoint/2010/main" val="8753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75000"/>
                    <a:lumOff val="25000"/>
                  </a:prstClr>
                </a:solidFill>
                <a:latin typeface="Tahoma"/>
              </a:rPr>
              <a:t>Use the gap period to continuously update student profile data for testing requirements, monitor SPED students, internally prepare/ validate EOY related data in your SIS and submit available data to CALPADS</a:t>
            </a:r>
            <a:endParaRPr kumimoji="0" lang="en-US" sz="120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94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633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12</a:t>
            </a:fld>
            <a:endParaRPr lang="en-US" noProof="0"/>
          </a:p>
        </p:txBody>
      </p:sp>
    </p:spTree>
    <p:extLst>
      <p:ext uri="{BB962C8B-B14F-4D97-AF65-F5344CB8AC3E}">
        <p14:creationId xmlns:p14="http://schemas.microsoft.com/office/powerpoint/2010/main" val="2674163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LEAs should also be aware that there are excellent reference documents available to download for guidance on different aspects of CALPADS reporting.  Another skill required for successful submissions that we did not mention was data literacy. Even though you as a SIS data coordinator is not expected to submit special education data, you need to be able to understand the submission and communicate with your SEDS data coordinator and the SELPA. Understanding and communicating the data and the information is provides is data literacy. The CALPADS training and system documentation will help improve your data literacy.</a:t>
            </a:r>
            <a:endParaRPr lang="en-US" altLang="en-US" sz="11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Arial" panose="020B0604020202020204" pitchFamily="34" charset="0"/>
                <a:ea typeface="+mn-ea"/>
                <a:cs typeface="Arial" panose="020B0604020202020204" pitchFamily="34" charset="0"/>
              </a:rPr>
              <a:t>Getting started let us look at a few places to find information that will assist in data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latin typeface="Arial" panose="020B0604020202020204" pitchFamily="34" charset="0"/>
              <a:ea typeface="+mn-ea"/>
              <a:cs typeface="Arial" panose="020B0604020202020204" pitchFamily="34" charset="0"/>
            </a:endParaRPr>
          </a:p>
          <a:p>
            <a:r>
              <a:rPr lang="en-US" sz="1100" b="1" dirty="0"/>
              <a:t>Documentation</a:t>
            </a:r>
            <a:endParaRPr lang="en-US" sz="1100" dirty="0"/>
          </a:p>
          <a:p>
            <a:pPr marL="171450" indent="-171450">
              <a:buFont typeface="Arial" panose="020B0604020202020204" pitchFamily="34" charset="0"/>
              <a:buChar char="•"/>
            </a:pPr>
            <a:r>
              <a:rPr lang="en-US" sz="1100" dirty="0"/>
              <a:t>User Manual</a:t>
            </a:r>
          </a:p>
          <a:p>
            <a:pPr marL="171450" indent="-171450">
              <a:buFont typeface="Arial" panose="020B0604020202020204" pitchFamily="34" charset="0"/>
              <a:buChar char="•"/>
            </a:pPr>
            <a:r>
              <a:rPr lang="en-US" sz="1100" dirty="0"/>
              <a:t>CALPADS Code Sets</a:t>
            </a:r>
          </a:p>
          <a:p>
            <a:pPr marL="171450" indent="-171450">
              <a:buFont typeface="Arial" panose="020B0604020202020204" pitchFamily="34" charset="0"/>
              <a:buChar char="•"/>
            </a:pPr>
            <a:r>
              <a:rPr lang="en-US" sz="1100" dirty="0"/>
              <a:t>File Specifications Form</a:t>
            </a:r>
          </a:p>
          <a:p>
            <a:pPr marL="171450" indent="-171450">
              <a:buFont typeface="Arial" panose="020B0604020202020204" pitchFamily="34" charset="0"/>
              <a:buChar char="•"/>
            </a:pPr>
            <a:r>
              <a:rPr lang="en-US" sz="1100" dirty="0"/>
              <a:t>Error List</a:t>
            </a:r>
          </a:p>
          <a:p>
            <a:pPr marL="171450" indent="-171450">
              <a:buFont typeface="Arial" panose="020B0604020202020204" pitchFamily="34" charset="0"/>
              <a:buChar char="•"/>
            </a:pPr>
            <a:r>
              <a:rPr lang="en-US" sz="1100" dirty="0"/>
              <a:t>Data Guide</a:t>
            </a:r>
          </a:p>
          <a:p>
            <a:pPr marL="171450" indent="-171450">
              <a:buFont typeface="Arial" panose="020B0604020202020204" pitchFamily="34" charset="0"/>
              <a:buChar char="•"/>
            </a:pPr>
            <a:r>
              <a:rPr lang="en-US" sz="1100" dirty="0"/>
              <a:t>Valid Code Combinations</a:t>
            </a:r>
          </a:p>
          <a:p>
            <a:pPr marL="0" indent="0">
              <a:buFont typeface="Arial" panose="020B0604020202020204" pitchFamily="34" charset="0"/>
              <a:buNone/>
            </a:pPr>
            <a:endParaRPr lang="en-US" sz="1100" dirty="0"/>
          </a:p>
          <a:p>
            <a:r>
              <a:rPr lang="en-US" sz="1100" dirty="0"/>
              <a:t>Every submission requires some planning to be successful. EOY typically requires more planning because of the size of the data collection and limited staff availability.  Here are some questions that need to be answered prior to the start of your EOY submission.</a:t>
            </a:r>
          </a:p>
          <a:p>
            <a:pPr marL="285750" indent="-285750">
              <a:buFont typeface="Arial" panose="020B0604020202020204" pitchFamily="34" charset="0"/>
              <a:buChar char="•"/>
            </a:pPr>
            <a:r>
              <a:rPr lang="en-US" sz="1100" dirty="0"/>
              <a:t>Where do I find information about the data collection?</a:t>
            </a:r>
          </a:p>
          <a:p>
            <a:pPr marL="285750" indent="-285750">
              <a:buFont typeface="Arial" panose="020B0604020202020204" pitchFamily="34" charset="0"/>
              <a:buChar char="•"/>
            </a:pPr>
            <a:r>
              <a:rPr lang="en-US" sz="1100" dirty="0"/>
              <a:t>Where are the key dates and submission timeline located?</a:t>
            </a:r>
          </a:p>
          <a:p>
            <a:pPr marL="285750" indent="-285750">
              <a:buFont typeface="Arial" panose="020B0604020202020204" pitchFamily="34" charset="0"/>
              <a:buChar char="•"/>
            </a:pPr>
            <a:r>
              <a:rPr lang="en-US" sz="1100" dirty="0"/>
              <a:t>How can I audit or track the tasks involved for completion?</a:t>
            </a:r>
          </a:p>
          <a:p>
            <a:pPr marL="285750" indent="-285750">
              <a:buFont typeface="Arial" panose="020B0604020202020204" pitchFamily="34" charset="0"/>
              <a:buChar char="•"/>
            </a:pPr>
            <a:endParaRPr lang="en-US" sz="1100" dirty="0"/>
          </a:p>
          <a:p>
            <a:pPr marL="0" indent="0">
              <a:buFont typeface="Arial" panose="020B0604020202020204" pitchFamily="34" charset="0"/>
              <a:buNone/>
            </a:pPr>
            <a:r>
              <a:rPr lang="en-US" sz="1100" dirty="0"/>
              <a:t>It is important to know which  resources that provide this information and have a referential understanding of the contents. You should know which document to go to when researching, not specifically recalling the answer.</a:t>
            </a:r>
          </a:p>
          <a:p>
            <a:pPr marL="0" indent="0">
              <a:buFont typeface="Arial" panose="020B0604020202020204" pitchFamily="34" charset="0"/>
              <a:buNone/>
            </a:pPr>
            <a:endParaRPr lang="en-US" sz="1100" b="1" dirty="0"/>
          </a:p>
          <a:p>
            <a:pPr marL="0" indent="0">
              <a:buFont typeface="Arial" panose="020B0604020202020204" pitchFamily="34" charset="0"/>
              <a:buNone/>
            </a:pPr>
            <a:r>
              <a:rPr lang="en-US" sz="1100" b="1" dirty="0"/>
              <a:t>Instructions for the presenter:</a:t>
            </a:r>
          </a:p>
          <a:p>
            <a:pPr marL="171450" indent="-171450">
              <a:buFont typeface="Arial" panose="020B0604020202020204" pitchFamily="34" charset="0"/>
              <a:buChar char="•"/>
            </a:pPr>
            <a:r>
              <a:rPr lang="en-US" sz="1100" dirty="0"/>
              <a:t>Introduce the CALPADS system documents page and the CALPADS User Manual</a:t>
            </a:r>
          </a:p>
          <a:p>
            <a:pPr marL="171450" indent="-171450">
              <a:buFont typeface="Arial" panose="020B0604020202020204" pitchFamily="34" charset="0"/>
              <a:buChar char="•"/>
            </a:pPr>
            <a:r>
              <a:rPr lang="en-US" sz="1100" dirty="0"/>
              <a:t>Show the EOY 3 details in the CFS (docx)</a:t>
            </a:r>
          </a:p>
          <a:p>
            <a:pPr marL="171450" indent="-171450">
              <a:buFont typeface="Arial" panose="020B0604020202020204" pitchFamily="34" charset="0"/>
              <a:buChar char="•"/>
            </a:pPr>
            <a:r>
              <a:rPr lang="en-US" sz="1100" dirty="0"/>
              <a:t>Show the EOY timeline in the CALPADS Calendar</a:t>
            </a:r>
          </a:p>
          <a:p>
            <a:pPr marL="171450" indent="-171450">
              <a:buFont typeface="Arial" panose="020B0604020202020204" pitchFamily="34" charset="0"/>
              <a:buChar char="•"/>
            </a:pPr>
            <a:r>
              <a:rPr lang="en-US" sz="1100" dirty="0"/>
              <a:t>Highlight the EOY Roadmap</a:t>
            </a:r>
          </a:p>
          <a:p>
            <a:pPr marL="171450" indent="-171450">
              <a:buFont typeface="Arial" panose="020B0604020202020204" pitchFamily="34" charset="0"/>
              <a:buChar char="•"/>
            </a:pPr>
            <a:r>
              <a:rPr lang="en-US" sz="1100" dirty="0"/>
              <a:t>Walk through the EOY checklist</a:t>
            </a:r>
          </a:p>
          <a:p>
            <a:endParaRPr lang="en-US" sz="1100" dirty="0"/>
          </a:p>
          <a:p>
            <a:pPr marL="0" indent="0">
              <a:buFont typeface="Arial" panose="020B0604020202020204" pitchFamily="34" charset="0"/>
              <a:buNone/>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Arial" panose="020B0604020202020204" pitchFamily="34" charset="0"/>
              <a:cs typeface="Arial" panose="020B0604020202020204" pitchFamily="34" charset="0"/>
            </a:endParaRPr>
          </a:p>
          <a:p>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Arial" panose="020B0604020202020204" pitchFamily="34" charset="0"/>
              <a:cs typeface="Arial" panose="020B0604020202020204" pitchFamily="34" charset="0"/>
            </a:endParaRPr>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67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The Postsecondary submission is for </a:t>
            </a:r>
            <a:r>
              <a:rPr lang="en-US" sz="1200" dirty="0">
                <a:solidFill>
                  <a:schemeClr val="bg1"/>
                </a:solidFill>
              </a:rPr>
              <a:t>students who were CTE pathway completers at any time during high school.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772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11949d043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11949d043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ea typeface="Calibri"/>
                <a:cs typeface="Calibri"/>
              </a:rPr>
              <a:t>*SWDS Effective Start Date only needs to overlap with the SENR Enrollment Start Date if the SWDS Status = Eligible and Participating (1)</a:t>
            </a:r>
          </a:p>
          <a:p>
            <a:endParaRPr lang="en-US">
              <a:ea typeface="Calibri"/>
              <a:cs typeface="Calibri"/>
            </a:endParaRPr>
          </a:p>
          <a:p>
            <a:r>
              <a:rPr lang="en-US">
                <a:ea typeface="Calibri"/>
                <a:cs typeface="Calibri"/>
              </a:rPr>
              <a:t>*MEET record does not have to be reported by the current LEA. As long as a current meet record reflecting the correct status overlaps the SWDS effective date, it should be valid. LEA do not need to report their own MMET record if current record is still relevant.</a:t>
            </a:r>
            <a:endParaRPr lang="en-US"/>
          </a:p>
        </p:txBody>
      </p:sp>
    </p:spTree>
    <p:extLst>
      <p:ext uri="{BB962C8B-B14F-4D97-AF65-F5344CB8AC3E}">
        <p14:creationId xmlns:p14="http://schemas.microsoft.com/office/powerpoint/2010/main" val="3088840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If LEA submits a SWDS record with a Status of “Eligible and Participating”, student must have a Student Enrollment record at same LEA where the SWDS Status Start Date falls within the Enrollment Start and Exit Dates. Other statuses do not require a SENR. Typically, the only time an LEA would submit a status of Eligible and Participating is after a student is initially evaluated or if they exit then re-enter special education.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Once an INITIAL meeting is held, a SWDS record is expected. MEET records with Pending as of Date populated do NOT require SWDS record. The Meeting Activity -  Evaluation Type Code must correspond with the PLAN record’s Special Education Plan Type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Student must have a Student Enrollment record with Enrollment Start and Exit Dates that overlap the Plan Effective Start Date at the same LEA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must have SERV records with same SSID, Reporting LEA, SELPA, and Plan Effective Date</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16</a:t>
            </a:fld>
            <a:endParaRPr lang="en-US" noProof="0"/>
          </a:p>
        </p:txBody>
      </p:sp>
    </p:spTree>
    <p:extLst>
      <p:ext uri="{BB962C8B-B14F-4D97-AF65-F5344CB8AC3E}">
        <p14:creationId xmlns:p14="http://schemas.microsoft.com/office/powerpoint/2010/main" val="2269817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Students with Disabilities Status helps identify students who have been evaluated for special education throughout the year and provides a reason for nonparticipation of services.  The SWDS  provides data relevant to the Child Find legal requirement under the Individuals with Disabilities Education Act (IDEA), that mandates LEAs to identify, locate, and evaluate all children with disabilities, birth through age 21, who are suspected of having disabilities. Also, the nonparticipation reason data is required by IDEA as exit information for students with disabilities is needed for many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17</a:t>
            </a:fld>
            <a:endParaRPr lang="en-US" noProof="0"/>
          </a:p>
        </p:txBody>
      </p:sp>
    </p:spTree>
    <p:extLst>
      <p:ext uri="{BB962C8B-B14F-4D97-AF65-F5344CB8AC3E}">
        <p14:creationId xmlns:p14="http://schemas.microsoft.com/office/powerpoint/2010/main" val="1486606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Special Education Status Effective Start Date is the date when a student's special education status became effective in California. For students who are being initially evaluated, this would be the date a determination was made. </a:t>
            </a:r>
          </a:p>
          <a:p>
            <a:pPr marL="171450" indent="-171450">
              <a:buFont typeface="Arial" panose="020B0604020202020204" pitchFamily="34" charset="0"/>
              <a:buChar char="•"/>
            </a:pPr>
            <a:r>
              <a:rPr lang="en-US" sz="1100" dirty="0"/>
              <a:t>For students whose status is changing, it would be the date the  student's status changed. </a:t>
            </a:r>
          </a:p>
          <a:p>
            <a:pPr marL="171450" indent="-171450">
              <a:buFont typeface="Arial" panose="020B0604020202020204" pitchFamily="34" charset="0"/>
              <a:buChar char="•"/>
            </a:pPr>
            <a:r>
              <a:rPr lang="en-US" sz="1100" dirty="0"/>
              <a:t>For students who are identified as eligible outside of CA and then transfer in, this would be the date the student first entered a CA public school. </a:t>
            </a:r>
          </a:p>
          <a:p>
            <a:pPr marL="171450" indent="-171450">
              <a:buFont typeface="Arial" panose="020B0604020202020204" pitchFamily="34" charset="0"/>
              <a:buChar char="•"/>
            </a:pPr>
            <a:r>
              <a:rPr lang="en-US" sz="1100" dirty="0"/>
              <a:t>For students who were determined eligible in CA, left out of state and were exited from special education out of state, then come back to CA, this would be date the student's exit status was recorded in CA.</a:t>
            </a:r>
          </a:p>
          <a:p>
            <a:endParaRPr lang="en-US" sz="1100" dirty="0"/>
          </a:p>
          <a:p>
            <a:r>
              <a:rPr lang="en-US" sz="1100" dirty="0"/>
              <a:t>The Special Education Status Code is a code value representing the status of a student's eligibility for special education. The Special Education Status Code and Non-Participation Code must be a valid combination as defined in the CALPADS Valid Code Combinations document. The Students must not be enrolled on the Special Education status Effective start date if Special Education Status Code = Eligible and Not Enrolled</a:t>
            </a:r>
          </a:p>
          <a:p>
            <a:endParaRPr lang="en-US" sz="1100" dirty="0"/>
          </a:p>
          <a:p>
            <a:r>
              <a:rPr lang="en-US" sz="1100" dirty="0"/>
              <a:t>The Non-Participation Reason Code A coded value representing the reason a student who was evaluated and is not participating in special education.</a:t>
            </a:r>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164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787BA-ECF6-F7F0-6476-B05D63D23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BF6DC-7495-1FD5-69FC-9301450F1B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13C54B-81F1-EE42-15BE-E1A3587C58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Students with Disabilities Status helps identify students who have been evaluated for special education throughout the year and provides a reason for nonparticipation of services.  The SWDS  provides data relevant to the Child Find legal requirement under the Individuals with Disabilities Education Act (IDEA), that mandates LEAs to identify, locate, and evaluate all children with disabilities, birth through age 21, who are suspected of having disabilities.</a:t>
            </a:r>
          </a:p>
        </p:txBody>
      </p:sp>
      <p:sp>
        <p:nvSpPr>
          <p:cNvPr id="4" name="Slide Number Placeholder 3">
            <a:extLst>
              <a:ext uri="{FF2B5EF4-FFF2-40B4-BE49-F238E27FC236}">
                <a16:creationId xmlns:a16="http://schemas.microsoft.com/office/drawing/2014/main" id="{B7631850-53ED-65A3-FEDE-E099A24C46F8}"/>
              </a:ext>
            </a:extLst>
          </p:cNvPr>
          <p:cNvSpPr>
            <a:spLocks noGrp="1"/>
          </p:cNvSpPr>
          <p:nvPr>
            <p:ph type="sldNum" sz="quarter" idx="5"/>
          </p:nvPr>
        </p:nvSpPr>
        <p:spPr/>
        <p:txBody>
          <a:bodyPr/>
          <a:lstStyle/>
          <a:p>
            <a:fld id="{168375C1-7C5C-42A2-80F2-05631BB3764E}" type="slidenum">
              <a:rPr lang="en-US" noProof="0" smtClean="0"/>
              <a:t>19</a:t>
            </a:fld>
            <a:endParaRPr lang="en-US" noProof="0"/>
          </a:p>
        </p:txBody>
      </p:sp>
    </p:spTree>
    <p:extLst>
      <p:ext uri="{BB962C8B-B14F-4D97-AF65-F5344CB8AC3E}">
        <p14:creationId xmlns:p14="http://schemas.microsoft.com/office/powerpoint/2010/main" val="4101038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CSIS training model is designed to be segmented to provide organization of specific topics and concise delivery. We aim to provide focused trainings with relevant information and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ptos" panose="020B0004020202020204" pitchFamily="34" charset="0"/>
            </a:endParaRPr>
          </a:p>
          <a:p>
            <a:pPr>
              <a:defRPr/>
            </a:pPr>
            <a:r>
              <a:rPr lang="en-US" b="0" i="0" u="none" strike="noStrike" dirty="0">
                <a:solidFill>
                  <a:srgbClr val="212121"/>
                </a:solidFill>
                <a:effectLst/>
                <a:latin typeface="Aptos"/>
              </a:rPr>
              <a:t>- This slide reflects the CALPADS course catalog.</a:t>
            </a:r>
            <a:r>
              <a:rPr lang="en-US" dirty="0">
                <a:solidFill>
                  <a:srgbClr val="212121"/>
                </a:solidFill>
                <a:latin typeface="Aptos"/>
              </a:rPr>
              <a:t> </a:t>
            </a:r>
            <a:r>
              <a:rPr lang="en-US" b="0" i="0" u="none" strike="noStrike" dirty="0">
                <a:solidFill>
                  <a:srgbClr val="212121"/>
                </a:solidFill>
                <a:effectLst/>
                <a:latin typeface="Aptos"/>
              </a:rPr>
              <a:t> In the top we have the various Subject Areas and their respective Programs shown below each one. </a:t>
            </a:r>
            <a:r>
              <a:rPr lang="en-US" b="1" dirty="0"/>
              <a:t>The first three skill areas contain programs that are the prerequisite for the Data Collection programs and the EOY-4 Reporting &amp; Certification is part of the EOY 1-4 Reporting and Certification program, which you are attending today.  </a:t>
            </a:r>
            <a:r>
              <a:rPr lang="en-US" dirty="0"/>
              <a:t>We also have the Skill Building program consisting of courses which are available in self-paced format.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04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Special Education Meeting Date is the date of the Individualized Family Service Plan (IFSP), Individualized Education Program (IEP), or Individual Service Plan (ISP) team meeting to review the initial evaluation, Annual Education or Service Plan Meeting, or eligibility re-evaluation to determine eligibility for special education services. The date captured in this field is used to determine whether or not statutorily required meetings for the student are being held in a timely manner.</a:t>
            </a:r>
          </a:p>
          <a:p>
            <a:endParaRPr lang="en-US" sz="1100" dirty="0"/>
          </a:p>
          <a:p>
            <a:r>
              <a:rPr lang="en-US" sz="1100" dirty="0"/>
              <a:t>The Meeting Activity -  Evaluation Type Code is a  coded value representing the type of special education evaluation being conducted during a special education meeting - Initial Part B Evaluation, Initial Part C Evaluation, or Re-evaluation of eligibility. If no evaluation occurred during a meeting, this field should be left blank.</a:t>
            </a:r>
          </a:p>
          <a:p>
            <a:endParaRPr lang="en-US" sz="1100" dirty="0"/>
          </a:p>
          <a:p>
            <a:r>
              <a:rPr lang="en-US" sz="1100" dirty="0"/>
              <a:t>The Evaluation  Outcome Code is a coded value representing the outcome of a student's special education eligibility evaluation.</a:t>
            </a:r>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25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Special Education Plan records provide data to ensure that students with disabilities </a:t>
            </a:r>
            <a:r>
              <a:rPr lang="en-US" b="0" i="0" dirty="0">
                <a:solidFill>
                  <a:srgbClr val="000000"/>
                </a:solidFill>
                <a:effectLst/>
                <a:latin typeface="Arial" panose="020B0604020202020204" pitchFamily="34" charset="0"/>
              </a:rPr>
              <a:t>have a timely transition from one program to the next or have a well-developed IEP</a:t>
            </a:r>
            <a:r>
              <a:rPr lang="en-US" dirty="0">
                <a:solidFill>
                  <a:srgbClr val="000000"/>
                </a:solidFill>
                <a:latin typeface="Arial" panose="020B0604020202020204" pitchFamily="34" charset="0"/>
              </a:rPr>
              <a:t>s</a:t>
            </a:r>
            <a:r>
              <a:rPr lang="en-US" b="0" i="0" dirty="0">
                <a:solidFill>
                  <a:srgbClr val="000000"/>
                </a:solidFill>
                <a:effectLst/>
                <a:latin typeface="Arial" panose="020B0604020202020204" pitchFamily="34" charset="0"/>
              </a:rPr>
              <a:t> that help them transition from high school to adulthood.</a:t>
            </a:r>
            <a:r>
              <a:rPr lang="en-US" b="0" i="0" dirty="0">
                <a:solidFill>
                  <a:schemeClr val="tx1"/>
                </a:solidFill>
                <a:effectLst/>
                <a:latin typeface="+mn-lt"/>
              </a:rPr>
              <a:t> </a:t>
            </a:r>
            <a:r>
              <a:rPr lang="en-US" b="0" i="0" dirty="0">
                <a:solidFill>
                  <a:srgbClr val="000000"/>
                </a:solidFill>
                <a:effectLst/>
                <a:latin typeface="Helvetica Neue"/>
              </a:rPr>
              <a:t>The State Performance Plan Indicators (SPPI) that provided data for the Annual Performance Report (APR) that is derived form the Special Education Plan records reported in the CALPADS End of year EOY 4 data submission are:</a:t>
            </a:r>
          </a:p>
          <a:p>
            <a:endParaRPr lang="en-US" b="0" i="0" dirty="0">
              <a:solidFill>
                <a:srgbClr val="000000"/>
              </a:solidFill>
              <a:effectLst/>
              <a:latin typeface="Helvetica Neue"/>
            </a:endParaRPr>
          </a:p>
          <a:p>
            <a:r>
              <a:rPr lang="en-US" dirty="0"/>
              <a:t>Indicator 12: Early Childhood Transition</a:t>
            </a:r>
          </a:p>
          <a:p>
            <a:r>
              <a:rPr lang="en-US" dirty="0"/>
              <a:t>Measures whether children transitioning from early intervention programs (such as Part C services for infants and toddlers) to preschool special education services (Part B) have a timely transition by their third birthday. It ensures that there’s no gap in services when a child moves from one program to the next.</a:t>
            </a:r>
          </a:p>
          <a:p>
            <a:endParaRPr lang="en-US" dirty="0"/>
          </a:p>
          <a:p>
            <a:r>
              <a:rPr lang="en-US" dirty="0"/>
              <a:t>Indicator 13: Secondary Transition</a:t>
            </a:r>
          </a:p>
          <a:p>
            <a:r>
              <a:rPr lang="en-US" dirty="0"/>
              <a:t>Examines whether students with disabilities aged 16 and older have a well-developed Individualized Education Program (IEP) that includes goals and services to help them transition from high school to adulthood. This includes preparing for higher education, employment, and/or independent living.</a:t>
            </a:r>
          </a:p>
          <a:p>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21</a:t>
            </a:fld>
            <a:endParaRPr lang="en-US" noProof="0"/>
          </a:p>
        </p:txBody>
      </p:sp>
    </p:spTree>
    <p:extLst>
      <p:ext uri="{BB962C8B-B14F-4D97-AF65-F5344CB8AC3E}">
        <p14:creationId xmlns:p14="http://schemas.microsoft.com/office/powerpoint/2010/main" val="3710401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Special Education Plan Type Code is a coded value representing the type of special education plan by which the student is receiving special education services, Individualized Education Program (IEP), Individual Family Service Plan (IFSP), or an Individual Service Plan (ISP), or other code as appropriate.</a:t>
            </a:r>
          </a:p>
          <a:p>
            <a:endParaRPr lang="en-US" sz="1100" dirty="0"/>
          </a:p>
          <a:p>
            <a:r>
              <a:rPr lang="en-US" sz="1100" dirty="0"/>
              <a:t>The Special Education Plan Effective Start Date is the date that a student's special education plan: Individual Family Service Plan (IFSP), Individualized Education Program (IEP), or Individual Service Plan (ISP) became effective. Anytime a student's special education plan either changes (including any plan amendments) or is re-affirmed, LEAs would submit a new PLAN record with a new Special Education Plan Effective Start Date.</a:t>
            </a:r>
          </a:p>
          <a:p>
            <a:endParaRPr lang="en-US" sz="1100" dirty="0"/>
          </a:p>
          <a:p>
            <a:r>
              <a:rPr lang="en-US" sz="1100" dirty="0"/>
              <a:t>The Disability 1 Code is a coded value representing the category of a student's primary disability. A disability means the student has qualified for services under one of the 13 eligibility categories in the IDEA and needs special education or related services.</a:t>
            </a:r>
          </a:p>
          <a:p>
            <a:endParaRPr lang="en-US" sz="1100" dirty="0"/>
          </a:p>
          <a:p>
            <a:r>
              <a:rPr lang="en-US" sz="1100" dirty="0"/>
              <a:t>The Special Education Program Setting Code is a coded value representing the special education program setting in which the student is receiving or has received the majority of special education and related services according to the student's Individual Family Service Plan (IFSP), Individualized Education Program (IEP), or Individual Service Plan (ISP).</a:t>
            </a:r>
          </a:p>
          <a:p>
            <a:endParaRPr lang="en-US" sz="1100" dirty="0"/>
          </a:p>
          <a:p>
            <a:r>
              <a:rPr lang="en-US" sz="1100" dirty="0"/>
              <a:t>The General Education Participation Percentage A numerical value representing the percentage of time a student with disabilities participates in general education. </a:t>
            </a:r>
          </a:p>
          <a:p>
            <a:endParaRPr lang="en-US" sz="1100" dirty="0"/>
          </a:p>
          <a:p>
            <a:r>
              <a:rPr lang="en-US" sz="1600" b="0" i="0" dirty="0">
                <a:solidFill>
                  <a:srgbClr val="000000"/>
                </a:solidFill>
                <a:effectLst/>
                <a:latin typeface="Helvetica Neue"/>
              </a:rPr>
              <a:t>State Performance Plan (SPP)/Annual Performance Report (APR) information: https://www.cde.ca.gov/sp/se/fp/sppapr-overviewfeedback.asp#:~:text=The%20SPP%20is%20the%20overall,compliance%20indicators%20and%20performance%20indicators.</a:t>
            </a:r>
            <a:endParaRPr lang="en-US" sz="1100" dirty="0"/>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981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student is enrolled with a LEA and the student has a Special Education Status of  “Eligible and Participating”, CALPADS requires that the LEA submit a Special Education Plan (PLAN) and associated Student Services (SERV) records. The Student’s enrollment start and end dates must overlap the PLAN and SERV Effective Start Dates. There is an exception for PLAN and SERV records with Effective Dates that that fall between June 1 and August 31 annually to account for students whose enrollments are not open during the summer.</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23</a:t>
            </a:fld>
            <a:endParaRPr lang="en-US" noProof="0"/>
          </a:p>
        </p:txBody>
      </p:sp>
    </p:spTree>
    <p:extLst>
      <p:ext uri="{BB962C8B-B14F-4D97-AF65-F5344CB8AC3E}">
        <p14:creationId xmlns:p14="http://schemas.microsoft.com/office/powerpoint/2010/main" val="1345033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Special Education Service Code is a coded value representing a special education service or related service received by the student, regardless of which agency pays for the service. There is no limit on how many services the student or infant can receive. For students receiving a duplicate service, a separate provider must be entered.</a:t>
            </a:r>
          </a:p>
          <a:p>
            <a:endParaRPr lang="en-US" sz="1100" dirty="0"/>
          </a:p>
          <a:p>
            <a:r>
              <a:rPr lang="en-US" sz="1100" dirty="0"/>
              <a:t>The Special Education Service Provider Code is a coded value representing the provider of the service in the Special Education Service Code field.</a:t>
            </a:r>
          </a:p>
          <a:p>
            <a:endParaRPr lang="en-US" sz="1100" dirty="0"/>
          </a:p>
          <a:p>
            <a:r>
              <a:rPr lang="en-US" sz="1100" dirty="0"/>
              <a:t>The Special Education Service Location Code is a  coded value representing the location where the student receives the service entered in the Special Education Service Code field, for each service reported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892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EOY 4 Postsecondary Status records provides data for the State Performance Plan Indicator 14: Post-School Outcomes.</a:t>
            </a:r>
          </a:p>
          <a:p>
            <a:r>
              <a:rPr lang="en-US" dirty="0"/>
              <a:t>Monitors outcomes of students with disabilities one year after leaving high school. It examines whether these students are enrolled in higher education, have competitive employment, or are in some other form of education or training.</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25</a:t>
            </a:fld>
            <a:endParaRPr lang="en-US" noProof="0"/>
          </a:p>
        </p:txBody>
      </p:sp>
    </p:spTree>
    <p:extLst>
      <p:ext uri="{BB962C8B-B14F-4D97-AF65-F5344CB8AC3E}">
        <p14:creationId xmlns:p14="http://schemas.microsoft.com/office/powerpoint/2010/main" val="845361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5093C-FF4F-C1E5-78F4-6726A1FF67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B7647-DCC9-8CDD-4A32-025FE42F16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26C5A-B50C-AC64-895C-ED7DC5BC648E}"/>
              </a:ext>
            </a:extLst>
          </p:cNvPr>
          <p:cNvSpPr>
            <a:spLocks noGrp="1"/>
          </p:cNvSpPr>
          <p:nvPr>
            <p:ph type="body" idx="1"/>
          </p:nvPr>
        </p:nvSpPr>
        <p:spPr/>
        <p:txBody>
          <a:bodyPr/>
          <a:lstStyle/>
          <a:p>
            <a:pPr algn="l"/>
            <a:r>
              <a:rPr lang="en-US" b="0" i="0">
                <a:solidFill>
                  <a:srgbClr val="000000"/>
                </a:solidFill>
                <a:effectLst/>
                <a:latin typeface="Helvetica Neue"/>
              </a:rPr>
              <a:t>Instructions for presenter:</a:t>
            </a:r>
          </a:p>
          <a:p>
            <a:pPr algn="l"/>
            <a:r>
              <a:rPr lang="en-US" b="0" i="0">
                <a:solidFill>
                  <a:srgbClr val="000000"/>
                </a:solidFill>
                <a:effectLst/>
                <a:latin typeface="Helvetica Neue"/>
              </a:rPr>
              <a:t>Got to Flash #203 Reporting Postsecondary Status (PSTS) File in End-of-Year 4 for Special Education in 2020-21. https://www.cde.ca.gov/ds/sp/cl/calpadsupdflash203.asp and to the PSTS DP, https://www.youtube.com/watch?v=-96LrPQNFwg&amp;list=PLsnFpLOXpp4L9MlVjpW9tANzckYJ8PwQT.</a:t>
            </a:r>
          </a:p>
          <a:p>
            <a:pPr algn="l"/>
            <a:endParaRPr lang="en-US" b="0" i="0">
              <a:solidFill>
                <a:srgbClr val="000000"/>
              </a:solidFill>
              <a:effectLst/>
              <a:latin typeface="Helvetica Neue"/>
            </a:endParaRPr>
          </a:p>
          <a:p>
            <a:pPr algn="l"/>
            <a:r>
              <a:rPr lang="en-US" b="0" i="0">
                <a:solidFill>
                  <a:srgbClr val="000000"/>
                </a:solidFill>
                <a:effectLst/>
                <a:latin typeface="Helvetica Neue"/>
              </a:rPr>
              <a:t>The Postsecondary Status (PSTS) file is used by LEAs to submit postsecondary outcome data to CALPADS for students who have exited secondary education in the prior school year. In End-of-Year (EOY) 4, outcomes are collected for students with disabilities (SWD) who exited secondary education in the prior year. LEAs are required to survey SWD who exited secondary education in 2019−20 with one of the following exit or school completion status codes:</a:t>
            </a:r>
          </a:p>
          <a:p>
            <a:pPr algn="l"/>
            <a:r>
              <a:rPr lang="en-US" b="1" i="0">
                <a:solidFill>
                  <a:srgbClr val="000000"/>
                </a:solidFill>
                <a:effectLst/>
                <a:latin typeface="Helvetica Neue"/>
              </a:rPr>
              <a:t>School Completion Status Code</a:t>
            </a:r>
          </a:p>
          <a:p>
            <a:pPr algn="l">
              <a:buFont typeface="Arial" panose="020B0604020202020204" pitchFamily="34" charset="0"/>
              <a:buChar char="•"/>
            </a:pPr>
            <a:r>
              <a:rPr lang="en-US" b="0" i="0">
                <a:solidFill>
                  <a:srgbClr val="000000"/>
                </a:solidFill>
                <a:effectLst/>
                <a:latin typeface="Helvetica Neue"/>
              </a:rPr>
              <a:t>Graduated, standard High School (HS) diploma (100)</a:t>
            </a:r>
          </a:p>
          <a:p>
            <a:pPr algn="l">
              <a:buFont typeface="Arial" panose="020B0604020202020204" pitchFamily="34" charset="0"/>
              <a:buChar char="•"/>
            </a:pPr>
            <a:r>
              <a:rPr lang="en-US" b="0" i="0">
                <a:solidFill>
                  <a:srgbClr val="000000"/>
                </a:solidFill>
                <a:effectLst/>
                <a:latin typeface="Helvetica Neue"/>
              </a:rPr>
              <a:t>Students with Disabilities Certification of Completion (120)</a:t>
            </a:r>
          </a:p>
          <a:p>
            <a:pPr algn="l">
              <a:buFont typeface="Arial" panose="020B0604020202020204" pitchFamily="34" charset="0"/>
              <a:buChar char="•"/>
            </a:pPr>
            <a:r>
              <a:rPr lang="en-US" b="0" i="0">
                <a:solidFill>
                  <a:srgbClr val="000000"/>
                </a:solidFill>
                <a:effectLst/>
                <a:latin typeface="Helvetica Neue"/>
              </a:rPr>
              <a:t>Adult Ed High School Diploma (250)</a:t>
            </a:r>
          </a:p>
          <a:p>
            <a:pPr algn="l">
              <a:buFont typeface="Arial" panose="020B0604020202020204" pitchFamily="34" charset="0"/>
              <a:buChar char="•"/>
            </a:pPr>
            <a:r>
              <a:rPr lang="en-US" b="0" i="0">
                <a:solidFill>
                  <a:srgbClr val="000000"/>
                </a:solidFill>
                <a:effectLst/>
                <a:latin typeface="Helvetica Neue"/>
              </a:rPr>
              <a:t>Received a High School Equivalency Certificate (and no standard diploma) (320)</a:t>
            </a:r>
          </a:p>
          <a:p>
            <a:pPr algn="l">
              <a:buFont typeface="Arial" panose="020B0604020202020204" pitchFamily="34" charset="0"/>
              <a:buChar char="•"/>
            </a:pPr>
            <a:r>
              <a:rPr lang="en-US" b="0" i="0">
                <a:solidFill>
                  <a:srgbClr val="000000"/>
                </a:solidFill>
                <a:effectLst/>
                <a:latin typeface="Helvetica Neue"/>
              </a:rPr>
              <a:t>Passed California High School Proficiency Exam (CHSPE) (and no standard diploma) (330)</a:t>
            </a:r>
          </a:p>
          <a:p>
            <a:pPr algn="l">
              <a:buFont typeface="Arial" panose="020B0604020202020204" pitchFamily="34" charset="0"/>
              <a:buChar char="•"/>
            </a:pPr>
            <a:r>
              <a:rPr lang="en-US" b="0" i="0">
                <a:solidFill>
                  <a:srgbClr val="000000"/>
                </a:solidFill>
                <a:effectLst/>
                <a:latin typeface="Helvetica Neue"/>
              </a:rPr>
              <a:t>Completed grade 12 without completing graduation requirements, not grad (360)</a:t>
            </a:r>
          </a:p>
          <a:p>
            <a:pPr algn="l"/>
            <a:r>
              <a:rPr lang="en-US" b="1" i="0">
                <a:solidFill>
                  <a:srgbClr val="000000"/>
                </a:solidFill>
                <a:effectLst/>
                <a:latin typeface="Helvetica Neue"/>
              </a:rPr>
              <a:t>Or alternatively, if a student exits using one of the following exit reasons:</a:t>
            </a:r>
          </a:p>
          <a:p>
            <a:pPr algn="l">
              <a:buFont typeface="Arial" panose="020B0604020202020204" pitchFamily="34" charset="0"/>
              <a:buChar char="•"/>
            </a:pPr>
            <a:r>
              <a:rPr lang="en-US" b="0" i="0">
                <a:solidFill>
                  <a:srgbClr val="000000"/>
                </a:solidFill>
                <a:effectLst/>
                <a:latin typeface="Helvetica Neue"/>
              </a:rPr>
              <a:t>No known Enrollment – Truant (E140)</a:t>
            </a:r>
          </a:p>
          <a:p>
            <a:pPr algn="l">
              <a:buFont typeface="Arial" panose="020B0604020202020204" pitchFamily="34" charset="0"/>
              <a:buChar char="•"/>
            </a:pPr>
            <a:r>
              <a:rPr lang="en-US" b="0" i="0">
                <a:solidFill>
                  <a:srgbClr val="000000"/>
                </a:solidFill>
                <a:effectLst/>
                <a:latin typeface="Helvetica Neue"/>
              </a:rPr>
              <a:t>Prior completion of Special Education (E125)</a:t>
            </a:r>
          </a:p>
          <a:p>
            <a:pPr algn="l">
              <a:buFont typeface="Arial" panose="020B0604020202020204" pitchFamily="34" charset="0"/>
              <a:buChar char="•"/>
            </a:pPr>
            <a:r>
              <a:rPr lang="en-US" b="0" i="0">
                <a:solidFill>
                  <a:srgbClr val="000000"/>
                </a:solidFill>
                <a:effectLst/>
                <a:latin typeface="Helvetica Neue"/>
              </a:rPr>
              <a:t>Expelled No known Enrollment (E300)</a:t>
            </a:r>
          </a:p>
          <a:p>
            <a:pPr algn="l">
              <a:buFont typeface="Arial" panose="020B0604020202020204" pitchFamily="34" charset="0"/>
              <a:buChar char="•"/>
            </a:pPr>
            <a:r>
              <a:rPr lang="en-US" b="0" i="0">
                <a:solidFill>
                  <a:srgbClr val="000000"/>
                </a:solidFill>
                <a:effectLst/>
                <a:latin typeface="Helvetica Neue"/>
              </a:rPr>
              <a:t>Other or Unknown (E400)</a:t>
            </a:r>
          </a:p>
          <a:p>
            <a:pPr algn="l">
              <a:buFont typeface="Arial" panose="020B0604020202020204" pitchFamily="34" charset="0"/>
              <a:buChar char="•"/>
            </a:pPr>
            <a:r>
              <a:rPr lang="en-US" b="0" i="0">
                <a:solidFill>
                  <a:srgbClr val="000000"/>
                </a:solidFill>
                <a:effectLst/>
                <a:latin typeface="Helvetica Neue"/>
              </a:rPr>
              <a:t>Medical Reasons (E410)</a:t>
            </a:r>
          </a:p>
          <a:p>
            <a:pPr algn="l">
              <a:buFont typeface="Arial" panose="020B0604020202020204" pitchFamily="34" charset="0"/>
              <a:buChar char="•"/>
            </a:pPr>
            <a:r>
              <a:rPr lang="en-US" b="0" i="0">
                <a:solidFill>
                  <a:srgbClr val="000000"/>
                </a:solidFill>
                <a:effectLst/>
                <a:latin typeface="Helvetica Neue"/>
              </a:rPr>
              <a:t>Transferred to College (T280)</a:t>
            </a:r>
          </a:p>
          <a:p>
            <a:pPr algn="l"/>
            <a:endParaRPr lang="en-US"/>
          </a:p>
        </p:txBody>
      </p:sp>
      <p:sp>
        <p:nvSpPr>
          <p:cNvPr id="4" name="Slide Number Placeholder 3">
            <a:extLst>
              <a:ext uri="{FF2B5EF4-FFF2-40B4-BE49-F238E27FC236}">
                <a16:creationId xmlns:a16="http://schemas.microsoft.com/office/drawing/2014/main" id="{0D123530-FD0C-DB0F-D396-6F8A23508A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531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spcAft>
                <a:spcPts val="1200"/>
              </a:spcAft>
              <a:buNone/>
            </a:pPr>
            <a:r>
              <a:rPr lang="en-US" sz="1200" dirty="0"/>
              <a:t>LEAs should only submit Postsecondary Status (PSTS) records for students with disabilities with Education Plan Type 100 (IEP) who exited secondary education in the prior year. The key data fields are the:</a:t>
            </a:r>
            <a:endParaRPr lang="en-US" dirty="0"/>
          </a:p>
          <a:p>
            <a:pPr marL="171450" indent="-171450">
              <a:buFont typeface="Arial" panose="020B0604020202020204" pitchFamily="34" charset="0"/>
              <a:buChar char="•"/>
            </a:pPr>
            <a:r>
              <a:rPr lang="en-US" dirty="0"/>
              <a:t>Education Program Participation Type Code: indicates the program completed requiring a survey ( SPED, CTE CPA). For EOY 4 only submit Education Program Participation Type Code 30 (Special Education).</a:t>
            </a:r>
          </a:p>
          <a:p>
            <a:pPr marL="171450" indent="-171450">
              <a:buFont typeface="Arial" panose="020B0604020202020204" pitchFamily="34" charset="0"/>
              <a:buChar char="•"/>
            </a:pPr>
            <a:r>
              <a:rPr lang="en-US" dirty="0"/>
              <a:t>Postsecondary Status Code: A coded value representing the student's postsecondary outcome. Multiple outcomes require multiple records.</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27</a:t>
            </a:fld>
            <a:endParaRPr lang="en-US" noProof="0"/>
          </a:p>
        </p:txBody>
      </p:sp>
    </p:spTree>
    <p:extLst>
      <p:ext uri="{BB962C8B-B14F-4D97-AF65-F5344CB8AC3E}">
        <p14:creationId xmlns:p14="http://schemas.microsoft.com/office/powerpoint/2010/main" val="1605462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what how SIS data coordinators contribute to EOY 4.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436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quick look at the CALPADS data source used in Compliance Monitoring (CIM) reports by the </a:t>
            </a:r>
            <a:r>
              <a:rPr lang="en-US" b="0" i="0" dirty="0">
                <a:solidFill>
                  <a:srgbClr val="012F45"/>
                </a:solidFill>
                <a:effectLst/>
                <a:latin typeface="regular-font"/>
              </a:rPr>
              <a:t>California Special Education Technical Assistance Network (CALTAN). The California Special Education Technical Assistance Network (</a:t>
            </a:r>
            <a:r>
              <a:rPr lang="en-US" b="0" i="0" dirty="0" err="1">
                <a:solidFill>
                  <a:srgbClr val="012F45"/>
                </a:solidFill>
                <a:effectLst/>
                <a:latin typeface="regular-font"/>
              </a:rPr>
              <a:t>CalTAN</a:t>
            </a:r>
            <a:r>
              <a:rPr lang="en-US" b="0" i="0" dirty="0">
                <a:solidFill>
                  <a:srgbClr val="012F45"/>
                </a:solidFill>
                <a:effectLst/>
                <a:latin typeface="regular-font"/>
              </a:rPr>
              <a:t>) is developed in association with California’s Statewide System of Support and funded by the California Department of Education.</a:t>
            </a:r>
          </a:p>
          <a:p>
            <a:endParaRPr lang="en-US" b="0" i="0" dirty="0">
              <a:solidFill>
                <a:srgbClr val="012F45"/>
              </a:solidFill>
              <a:effectLst/>
              <a:latin typeface="regular-font"/>
            </a:endParaRPr>
          </a:p>
          <a:p>
            <a:r>
              <a:rPr lang="en-US" b="0" i="0" dirty="0">
                <a:solidFill>
                  <a:srgbClr val="012F45"/>
                </a:solidFill>
                <a:effectLst/>
                <a:latin typeface="regular-font"/>
              </a:rPr>
              <a:t>The Special Education monitoring framework uses a tiered system that differentiates the level of monitoring and technical assistance supports for each local educational agency (LEA) based on data analyses and to determine the LEA’s need for support and intervention.</a:t>
            </a:r>
          </a:p>
          <a:p>
            <a:endParaRPr lang="en-US" b="0" i="0" dirty="0">
              <a:solidFill>
                <a:srgbClr val="012F45"/>
              </a:solidFill>
              <a:effectLst/>
              <a:latin typeface="regular-font"/>
            </a:endParaRPr>
          </a:p>
          <a:p>
            <a:r>
              <a:rPr lang="en-US" dirty="0"/>
              <a:t>https://caltan.info/</a:t>
            </a:r>
          </a:p>
          <a:p>
            <a:endParaRPr lang="en-US" dirty="0"/>
          </a:p>
          <a:p>
            <a:r>
              <a:rPr lang="en-US" dirty="0"/>
              <a:t>What we hope to make evident with this table is how much of our students with disabilities data comes from the SIS rather than the SEDS.</a:t>
            </a:r>
          </a:p>
          <a:p>
            <a:endParaRPr lang="en-US" dirty="0"/>
          </a:p>
          <a:p>
            <a:r>
              <a:rPr lang="en-US" dirty="0"/>
              <a:t>Link to table: https://caltan.info/resource/calpads-data-files-needed</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29</a:t>
            </a:fld>
            <a:endParaRPr lang="en-US" noProof="0"/>
          </a:p>
        </p:txBody>
      </p:sp>
    </p:spTree>
    <p:extLst>
      <p:ext uri="{BB962C8B-B14F-4D97-AF65-F5344CB8AC3E}">
        <p14:creationId xmlns:p14="http://schemas.microsoft.com/office/powerpoint/2010/main" val="899286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intended for provide LEA data coordinators who submit data to CALPADS. Both Student Information System (SIS) and Special Education System (SEDS) may benefit from today’s training.</a:t>
            </a:r>
          </a:p>
        </p:txBody>
      </p:sp>
      <p:sp>
        <p:nvSpPr>
          <p:cNvPr id="4" name="Slide Number Placeholder 3"/>
          <p:cNvSpPr>
            <a:spLocks noGrp="1"/>
          </p:cNvSpPr>
          <p:nvPr>
            <p:ph type="sldNum" sz="quarter" idx="10"/>
          </p:nvPr>
        </p:nvSpPr>
        <p:spPr/>
        <p:txBody>
          <a:bodyPr/>
          <a:lstStyle/>
          <a:p>
            <a:fld id="{6B2E4CFC-E8F4-4244-9FA9-02C9B2239340}" type="slidenum">
              <a:rPr lang="en-US" smtClean="0"/>
              <a:pPr/>
              <a:t>3</a:t>
            </a:fld>
            <a:endParaRPr lang="en-US"/>
          </a:p>
        </p:txBody>
      </p:sp>
    </p:spTree>
    <p:extLst>
      <p:ext uri="{BB962C8B-B14F-4D97-AF65-F5344CB8AC3E}">
        <p14:creationId xmlns:p14="http://schemas.microsoft.com/office/powerpoint/2010/main" val="1923619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 that provides the majority of special education instruction and related services is responsible for submitting all data to CALPADS including special education data. This is almost always where the student attends school, if the student is enrolled and attending.</a:t>
            </a:r>
          </a:p>
          <a:p>
            <a:r>
              <a:rPr lang="en-US" dirty="0"/>
              <a:t>Students not subject to compulsory education law and not attending school, then the reporting LEA generally provides Special Education services.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30</a:t>
            </a:fld>
            <a:endParaRPr lang="en-US" noProof="0"/>
          </a:p>
        </p:txBody>
      </p:sp>
    </p:spTree>
    <p:extLst>
      <p:ext uri="{BB962C8B-B14F-4D97-AF65-F5344CB8AC3E}">
        <p14:creationId xmlns:p14="http://schemas.microsoft.com/office/powerpoint/2010/main" val="3014218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11949d043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11949d043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The Reporting LEA is responsible for reporting special education data to CALPADS. This is the Reporting LEA is where the student “attends school” or </a:t>
            </a:r>
            <a:r>
              <a:rPr lang="en-US" sz="1200" i="1">
                <a:solidFill>
                  <a:srgbClr val="000000"/>
                </a:solidFill>
                <a:effectLst/>
                <a:latin typeface="Arial" panose="020B0604020202020204" pitchFamily="34" charset="0"/>
                <a:ea typeface="Calibri" panose="020F0502020204030204" pitchFamily="34" charset="0"/>
                <a:cs typeface="Arial" panose="020B0604020202020204" pitchFamily="34" charset="0"/>
              </a:rPr>
              <a:t>receives the majority of their instruction.</a:t>
            </a: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Student with Disabilities (</a:t>
            </a:r>
            <a:r>
              <a:rPr lang="en-US" sz="1200">
                <a:effectLst/>
                <a:latin typeface="Arial" panose="020B0604020202020204" pitchFamily="34" charset="0"/>
                <a:ea typeface="Times New Roman" panose="02020603050405020304" pitchFamily="18" charset="0"/>
                <a:cs typeface="Times New Roman" panose="02020603050405020304" pitchFamily="18" charset="0"/>
              </a:rPr>
              <a:t>SWD) require the Student Enrollment (SENR) and accompanying student profile data (SINF, SPRG, SELA) to be submitted to CALPADS, LEAs may then submit a SPED file from their special education data system (SEDS). </a:t>
            </a:r>
          </a:p>
          <a:p>
            <a:pPr marL="171450" indent="-171450">
              <a:buFont typeface="Arial" panose="020B0604020202020204" pitchFamily="34" charset="0"/>
              <a:buChar char="•"/>
            </a:pPr>
            <a:r>
              <a:rPr lang="en-US"/>
              <a:t>Reporting LEA – The 7-digit CDS code is reported for the LEA providing SPED services</a:t>
            </a:r>
          </a:p>
          <a:p>
            <a:pPr marL="171450" indent="-171450">
              <a:buFont typeface="Arial" panose="020B0604020202020204" pitchFamily="34" charset="0"/>
              <a:buChar char="•"/>
            </a:pPr>
            <a:r>
              <a:rPr lang="en-US"/>
              <a:t>Enrollment status -  Primary (10) for IEP, </a:t>
            </a:r>
            <a:r>
              <a:rPr lang="en-US" b="1"/>
              <a:t>PS -12 </a:t>
            </a:r>
            <a:r>
              <a:rPr lang="en-US"/>
              <a:t>public school enrollments. Use Non-ADA (50) for IFSP students in grade levels IN and TD or private school K-12 enrollments.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School of attendance - For a student who is attending a </a:t>
            </a:r>
            <a:r>
              <a:rPr lang="en-US" b="1"/>
              <a:t>certified </a:t>
            </a:r>
            <a:r>
              <a:rPr lang="en-US"/>
              <a:t>NPS school use NPS group code 0000001. For a student attending private school, use private school group code 000000002. For students in a district level enrollment use 7-digit school code </a:t>
            </a:r>
          </a:p>
          <a:p>
            <a:pPr marL="171450" indent="-171450">
              <a:buFont typeface="Arial" panose="020B0604020202020204" pitchFamily="34" charset="0"/>
              <a:buChar char="•"/>
            </a:pPr>
            <a:r>
              <a:rPr lang="en-US"/>
              <a:t>NPS school of attendance – A valid CDS value is required for students attending non-public schools referenced in the California School Directory. For noncertified schools use code of “9999999.” for “Noncertified Nonpublic Nonsectarian School.”</a:t>
            </a:r>
          </a:p>
          <a:p>
            <a:pPr marL="171450" indent="-171450">
              <a:buFont typeface="Arial" panose="020B0604020202020204" pitchFamily="34" charset="0"/>
              <a:buChar char="•"/>
            </a:pP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741031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primary issues we hear from CALPADS administrators and special education data coordinators is that often times, there is not enough information from the parents to create an SSID. This typically happens for infants who are being referred from regional centers or preschool-age students being evaluated who will not be attending preschool because the parents are not typically required to complete enrollment paperwork.</a:t>
            </a:r>
          </a:p>
          <a:p>
            <a:r>
              <a:rPr lang="en-US" dirty="0"/>
              <a:t>Many LEAs are not aware that only a subset of the student demographic information is necessary to create an SSID.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765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remainder of the student demographic profile should be submitted through the Student Information (SINF) file.  The SINF file contains information such as student ethnicity and race, birth country and state, parent/guardian information, as well as student address.</a:t>
            </a:r>
          </a:p>
          <a:p>
            <a:endParaRPr lang="en-US"/>
          </a:p>
          <a:p>
            <a:r>
              <a:rPr lang="en-US"/>
              <a:t>Obtaining this information needed for the full student profile should NOT impede the creation of the SSID, which is needed to submit special education files to CALPADS.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64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are the minimum data elements required to create a brand new SSID. The SSID is obtained by submitting the Student Enrollment (SENR) file to CALPADS. Although, these data elements are the minimum data needed to create the SSID, it is important that LEAs obtain the necessary data to complete the student profile, otherwise the student will not be visible on any CALPADS Snapshot Reports.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973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table outlines, for each age/grade level group, which enrollment status to use, what the Enrollment Start Date represents, what grade level should be used, and which school the student should be enrolled at.</a:t>
            </a:r>
          </a:p>
          <a:p>
            <a:endParaRPr lang="en-US" dirty="0"/>
          </a:p>
          <a:p>
            <a:r>
              <a:rPr lang="en-US" dirty="0"/>
              <a:t>There is a distinction specifically for students that are being NEWLY evaluated for Part B.  If the student has a current Part C record in CALPADS because they are currently being served by an LEA on Part C, and is being evaluated for Part B prior to their third birthday in CALPADS, the Enrollment Start Date should be the student’s third birthday.</a:t>
            </a:r>
          </a:p>
          <a:p>
            <a:endParaRPr lang="en-US" dirty="0"/>
          </a:p>
          <a:p>
            <a:r>
              <a:rPr lang="en-US" dirty="0"/>
              <a:t>If the student has no Part C records in CALPADS, the Enrollment Start Date should represent the data parental consent for evaluation was received.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ptos" panose="020B0004020202020204" pitchFamily="34" charset="0"/>
                <a:cs typeface="Aptos" panose="020B0004020202020204" pitchFamily="34" charset="0"/>
              </a:rPr>
              <a:t>Updated guidance for Local Educational Agencies (LEAs) regarding "Equitable Services for Parentally Placed Students with Disabilities in Private School (Ages 3-21)" is now available on the California Department of Education," Equitable Services for Students with Disabilities" web page, at </a:t>
            </a:r>
            <a:r>
              <a:rPr lang="en-US" sz="1800" u="sng" dirty="0">
                <a:solidFill>
                  <a:srgbClr val="0000FF"/>
                </a:solidFill>
                <a:effectLst/>
                <a:latin typeface="Arial" panose="020B0604020202020204" pitchFamily="34" charset="0"/>
                <a:ea typeface="Aptos" panose="020B0004020202020204" pitchFamily="34" charset="0"/>
                <a:cs typeface="Aptos" panose="020B0004020202020204" pitchFamily="34" charset="0"/>
                <a:hlinkClick r:id="rId3" tooltip="Equitable Services for Students with Disabilities web page "/>
              </a:rPr>
              <a:t>https://www.cde.ca.gov/sp/se/as/ideaeqservices.asp</a:t>
            </a:r>
            <a:r>
              <a:rPr lang="en-US" sz="1800" dirty="0">
                <a:effectLst/>
                <a:latin typeface="Arial" panose="020B0604020202020204" pitchFamily="34" charset="0"/>
                <a:ea typeface="Aptos" panose="020B0004020202020204" pitchFamily="34" charset="0"/>
                <a:cs typeface="Aptos" panose="020B0004020202020204" pitchFamily="34" charset="0"/>
              </a:rPr>
              <a:t>.</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35</a:t>
            </a:fld>
            <a:endParaRPr lang="en-US"/>
          </a:p>
        </p:txBody>
      </p:sp>
    </p:spTree>
    <p:extLst>
      <p:ext uri="{BB962C8B-B14F-4D97-AF65-F5344CB8AC3E}">
        <p14:creationId xmlns:p14="http://schemas.microsoft.com/office/powerpoint/2010/main" val="1365730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initial evaluation, if students are determined eligible and participating, enrollments should be maintained for the duration of the academic year then exited annually.  However, if the student is not eligible or will not be participating, then the enrollment can be exited as a No Show.</a:t>
            </a:r>
          </a:p>
        </p:txBody>
      </p:sp>
      <p:sp>
        <p:nvSpPr>
          <p:cNvPr id="4" name="Slide Number Placeholder 3"/>
          <p:cNvSpPr>
            <a:spLocks noGrp="1"/>
          </p:cNvSpPr>
          <p:nvPr>
            <p:ph type="sldNum" sz="quarter" idx="5"/>
          </p:nvPr>
        </p:nvSpPr>
        <p:spPr/>
        <p:txBody>
          <a:bodyPr/>
          <a:lstStyle/>
          <a:p>
            <a:fld id="{8A5E0A4B-16BB-4E6B-9655-016D107B0FF6}" type="slidenum">
              <a:rPr lang="en-US" smtClean="0"/>
              <a:t>36</a:t>
            </a:fld>
            <a:endParaRPr lang="en-US"/>
          </a:p>
        </p:txBody>
      </p:sp>
    </p:spTree>
    <p:extLst>
      <p:ext uri="{BB962C8B-B14F-4D97-AF65-F5344CB8AC3E}">
        <p14:creationId xmlns:p14="http://schemas.microsoft.com/office/powerpoint/2010/main" val="1024027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outlines the specific Exit Reason codes that should be used to exit the student’s enrollment and when the students should be exited.</a:t>
            </a:r>
          </a:p>
        </p:txBody>
      </p:sp>
      <p:sp>
        <p:nvSpPr>
          <p:cNvPr id="4" name="Slide Number Placeholder 3"/>
          <p:cNvSpPr>
            <a:spLocks noGrp="1"/>
          </p:cNvSpPr>
          <p:nvPr>
            <p:ph type="sldNum" sz="quarter" idx="5"/>
          </p:nvPr>
        </p:nvSpPr>
        <p:spPr/>
        <p:txBody>
          <a:bodyPr/>
          <a:lstStyle/>
          <a:p>
            <a:fld id="{8A5E0A4B-16BB-4E6B-9655-016D107B0FF6}" type="slidenum">
              <a:rPr lang="en-US" smtClean="0"/>
              <a:t>37</a:t>
            </a:fld>
            <a:endParaRPr lang="en-US"/>
          </a:p>
        </p:txBody>
      </p:sp>
    </p:spTree>
    <p:extLst>
      <p:ext uri="{BB962C8B-B14F-4D97-AF65-F5344CB8AC3E}">
        <p14:creationId xmlns:p14="http://schemas.microsoft.com/office/powerpoint/2010/main" val="2093255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LEAs are also required to track enrollments for students with disabilities in transition programs.  These students are student who have completed their initial cohort year, are no longer in pursuit of a high school diploma, and will continue to enroll annually until they exit special education or age out of the program at age 22.  These students should be enrolled at the district-level if the student will not remain enrolled in a K-12 school, should have an enrollment status of primary – 10, and a grade level of 12.</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Field 1.34 – Adult Age Student with Disabilities in Transition Status is a field that is NOT reported by the SEDS, but rather the SIS.  This field is captured in the Student Enrollment (SENR) file. CALPADS administrators should coordinate with their special education data coordinators to ensure this field is populated correctly.</a:t>
            </a:r>
          </a:p>
          <a:p>
            <a:endParaRPr lang="en-US"/>
          </a:p>
        </p:txBody>
      </p:sp>
      <p:sp>
        <p:nvSpPr>
          <p:cNvPr id="4" name="Slide Number Placeholder 3"/>
          <p:cNvSpPr>
            <a:spLocks noGrp="1"/>
          </p:cNvSpPr>
          <p:nvPr>
            <p:ph type="sldNum" sz="quarter" idx="5"/>
          </p:nvPr>
        </p:nvSpPr>
        <p:spPr/>
        <p:txBody>
          <a:bodyPr/>
          <a:lstStyle/>
          <a:p>
            <a:fld id="{8A5E0A4B-16BB-4E6B-9655-016D107B0FF6}" type="slidenum">
              <a:rPr lang="en-US" smtClean="0"/>
              <a:t>38</a:t>
            </a:fld>
            <a:endParaRPr lang="en-US"/>
          </a:p>
        </p:txBody>
      </p:sp>
    </p:spTree>
    <p:extLst>
      <p:ext uri="{BB962C8B-B14F-4D97-AF65-F5344CB8AC3E}">
        <p14:creationId xmlns:p14="http://schemas.microsoft.com/office/powerpoint/2010/main" val="37642360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discrepancies are not visible in Siras or your Special Education data system. Work with your Special Education data coordinator to resolve common/ frequently occurring errors:</a:t>
            </a:r>
          </a:p>
          <a:p>
            <a:pPr marL="171450" indent="-171450">
              <a:buFont typeface="Arial" panose="020B0604020202020204" pitchFamily="34" charset="0"/>
              <a:buChar char="•"/>
            </a:pPr>
            <a:r>
              <a:rPr lang="en-US" dirty="0"/>
              <a:t>SENR0606E4 – Missing PLAN record for enrolled Eligible and Participating Student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PLAN0390E4-0397E4 – Missing Transition Indicators</a:t>
            </a:r>
          </a:p>
          <a:p>
            <a:r>
              <a:rPr lang="en-US" dirty="0"/>
              <a:t>Use Monitoring Report 16.21 to monitor timelines – Monitoring Report 16.21 and your SEDS</a:t>
            </a:r>
          </a:p>
          <a:p>
            <a:endParaRPr lang="en-US" dirty="0"/>
          </a:p>
        </p:txBody>
      </p:sp>
      <p:sp>
        <p:nvSpPr>
          <p:cNvPr id="4" name="Slide Number Placeholder 3"/>
          <p:cNvSpPr>
            <a:spLocks noGrp="1"/>
          </p:cNvSpPr>
          <p:nvPr>
            <p:ph type="sldNum" sz="quarter" idx="5"/>
          </p:nvPr>
        </p:nvSpPr>
        <p:spPr/>
        <p:txBody>
          <a:bodyPr/>
          <a:lstStyle/>
          <a:p>
            <a:fld id="{685F0935-7A52-4B2B-AD3D-C2C79F2FA459}" type="slidenum">
              <a:rPr lang="en-US" smtClean="0"/>
              <a:t>39</a:t>
            </a:fld>
            <a:endParaRPr lang="en-US"/>
          </a:p>
        </p:txBody>
      </p:sp>
    </p:spTree>
    <p:extLst>
      <p:ext uri="{BB962C8B-B14F-4D97-AF65-F5344CB8AC3E}">
        <p14:creationId xmlns:p14="http://schemas.microsoft.com/office/powerpoint/2010/main" val="4257878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Today’s training has been developed with specific objectives in mind that highlight essential skills needed during the CALPADS Submission process.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(Data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Identify key data and stakeholders in preparation of the</a:t>
            </a:r>
            <a:r>
              <a:rPr lang="en-US" sz="1200" kern="0" dirty="0"/>
              <a:t> EOY 4 submission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(Project Management)</a:t>
            </a:r>
          </a:p>
          <a:p>
            <a:r>
              <a:rPr lang="en-US" dirty="0"/>
              <a:t>Perform the EOY 4 submission process based on an internal schedule considering staff availability and competing priorities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(Critical Thinking)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Resolve certification errors using </a:t>
            </a:r>
            <a:r>
              <a:rPr lang="en-US" sz="1200" dirty="0"/>
              <a:t>analytical mindfulness and review reports for completeness and reasonability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(Coalition Building)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Analyze </a:t>
            </a:r>
            <a:r>
              <a:rPr lang="en-US" sz="1200" dirty="0"/>
              <a:t>certification reports to assess the flow of data across the ecosystem and evaluate how well data is leverage in informed decision making</a:t>
            </a:r>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84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792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EOY 4 has a streamlined certification process, the LEA will:</a:t>
            </a:r>
          </a:p>
          <a:p>
            <a:endParaRPr lang="en-US" dirty="0"/>
          </a:p>
          <a:p>
            <a:pPr marL="228600" indent="-228600">
              <a:buFont typeface="+mj-lt"/>
              <a:buAutoNum type="arabicPeriod"/>
            </a:pPr>
            <a:r>
              <a:rPr lang="en-US" dirty="0"/>
              <a:t>Submit student records and resolve validation errors</a:t>
            </a:r>
          </a:p>
          <a:p>
            <a:pPr marL="228600" indent="-228600">
              <a:buFont typeface="+mj-lt"/>
              <a:buAutoNum type="arabicPeriod"/>
            </a:pPr>
            <a:r>
              <a:rPr lang="en-US" dirty="0"/>
              <a:t>After the submission is complete the LEA will resolve certification errors including anomalies</a:t>
            </a:r>
          </a:p>
          <a:p>
            <a:pPr marL="228600" indent="-228600">
              <a:buFont typeface="+mj-lt"/>
              <a:buAutoNum type="arabicPeriod"/>
            </a:pPr>
            <a:r>
              <a:rPr lang="en-US" dirty="0"/>
              <a:t>Once all certification errors are resolved the LEA will disseminate reports for review</a:t>
            </a:r>
          </a:p>
          <a:p>
            <a:pPr marL="228600" indent="-228600">
              <a:buFont typeface="+mj-lt"/>
              <a:buAutoNum type="arabicPeriod"/>
            </a:pPr>
            <a:r>
              <a:rPr lang="en-US" dirty="0"/>
              <a:t>After the reports have been reviewed, the LEA can click on LEA Approve which signals the SELPA that they need to review the reports and consequently Approve.</a:t>
            </a:r>
          </a:p>
          <a:p>
            <a:endParaRPr lang="en-US" dirty="0"/>
          </a:p>
          <a:p>
            <a:r>
              <a:rPr lang="en-US" dirty="0"/>
              <a:t>Resource: </a:t>
            </a:r>
          </a:p>
          <a:p>
            <a:endParaRPr lang="en-US" dirty="0"/>
          </a:p>
          <a:p>
            <a:r>
              <a:rPr lang="en-US" dirty="0"/>
              <a:t>Certification Process: https://documentation.calpads.org/CertificationStatus/CertificationStatusLEAApproval/</a:t>
            </a:r>
          </a:p>
          <a:p>
            <a:endParaRPr lang="en-US" dirty="0"/>
          </a:p>
          <a:p>
            <a:r>
              <a:rPr lang="en-US" dirty="0"/>
              <a:t>Video: https://www.youtube.com/playlist?list=PLsnFpLOXpp4Itub_qeFnInTgT0zJulxUb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70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11949d043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11949d043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1409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43</a:t>
            </a:fld>
            <a:endParaRPr lang="en-US" noProof="0"/>
          </a:p>
        </p:txBody>
      </p:sp>
    </p:spTree>
    <p:extLst>
      <p:ext uri="{BB962C8B-B14F-4D97-AF65-F5344CB8AC3E}">
        <p14:creationId xmlns:p14="http://schemas.microsoft.com/office/powerpoint/2010/main" val="42689003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431800" y="708025"/>
            <a:ext cx="6302375" cy="3544888"/>
          </a:xfrm>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certification status can be reviewed by:</a:t>
            </a:r>
          </a:p>
          <a:p>
            <a:endParaRPr lang="en-US" dirty="0"/>
          </a:p>
          <a:p>
            <a:pPr marL="232943" indent="-232943">
              <a:buAutoNum type="arabicPeriod"/>
            </a:pPr>
            <a:r>
              <a:rPr lang="en-US" dirty="0"/>
              <a:t>Using the left navigation, select </a:t>
            </a:r>
            <a:r>
              <a:rPr lang="en-US" b="1" dirty="0"/>
              <a:t>Certification Status</a:t>
            </a:r>
          </a:p>
          <a:p>
            <a:pPr marL="232943" indent="-232943" defTabSz="931774">
              <a:buFontTx/>
              <a:buAutoNum type="arabicPeriod"/>
              <a:defRPr/>
            </a:pPr>
            <a:r>
              <a:rPr lang="en-US" b="1" dirty="0"/>
              <a:t>Decide which Submission you want to work with</a:t>
            </a:r>
          </a:p>
          <a:p>
            <a:r>
              <a:rPr lang="en-US" b="0" dirty="0"/>
              <a:t>3. From the certification Status screen scroll down to the </a:t>
            </a:r>
            <a:r>
              <a:rPr lang="en-US" b="1" dirty="0"/>
              <a:t>Results </a:t>
            </a:r>
            <a:r>
              <a:rPr lang="en-US" b="0" dirty="0"/>
              <a:t>table</a:t>
            </a:r>
          </a:p>
          <a:p>
            <a:endParaRPr lang="en-US" b="0" dirty="0"/>
          </a:p>
          <a:p>
            <a:r>
              <a:rPr lang="en-US" dirty="0"/>
              <a:t>This will display the current Revision status.  Each Revision includes the Fatal Error counts,  and snapshot reports.</a:t>
            </a:r>
          </a:p>
          <a:p>
            <a:endParaRPr lang="en-US" dirty="0"/>
          </a:p>
          <a:p>
            <a:r>
              <a:rPr lang="en-US" dirty="0"/>
              <a:t>Warnings should be reviewed as they can impact the data on your 8 aggregate reports</a:t>
            </a:r>
          </a:p>
          <a:p>
            <a:endParaRPr lang="en-US" dirty="0"/>
          </a:p>
        </p:txBody>
      </p:sp>
      <p:sp>
        <p:nvSpPr>
          <p:cNvPr id="102404" name="Slide Number Placeholder 3"/>
          <p:cNvSpPr txBox="1">
            <a:spLocks noGrp="1"/>
          </p:cNvSpPr>
          <p:nvPr/>
        </p:nvSpPr>
        <p:spPr bwMode="auto">
          <a:xfrm>
            <a:off x="4058668" y="8976188"/>
            <a:ext cx="3105891" cy="4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19" tIns="47209" rIns="94419" bIns="47209" anchor="b"/>
          <a:lstStyle>
            <a:lvl1pPr defTabSz="923925">
              <a:defRPr sz="1600">
                <a:solidFill>
                  <a:schemeClr val="tx1"/>
                </a:solidFill>
                <a:latin typeface="Arial" charset="0"/>
                <a:cs typeface="Arial" charset="0"/>
              </a:defRPr>
            </a:lvl1pPr>
            <a:lvl2pPr marL="742950" indent="-285750" defTabSz="923925">
              <a:defRPr sz="1600">
                <a:solidFill>
                  <a:schemeClr val="tx1"/>
                </a:solidFill>
                <a:latin typeface="Arial" charset="0"/>
                <a:cs typeface="Arial" charset="0"/>
              </a:defRPr>
            </a:lvl2pPr>
            <a:lvl3pPr marL="1143000" indent="-228600" defTabSz="923925">
              <a:defRPr sz="1600">
                <a:solidFill>
                  <a:schemeClr val="tx1"/>
                </a:solidFill>
                <a:latin typeface="Arial" charset="0"/>
                <a:cs typeface="Arial" charset="0"/>
              </a:defRPr>
            </a:lvl3pPr>
            <a:lvl4pPr marL="1600200" indent="-228600" defTabSz="923925">
              <a:defRPr sz="1600">
                <a:solidFill>
                  <a:schemeClr val="tx1"/>
                </a:solidFill>
                <a:latin typeface="Arial" charset="0"/>
                <a:cs typeface="Arial" charset="0"/>
              </a:defRPr>
            </a:lvl4pPr>
            <a:lvl5pPr marL="2057400" indent="-228600" defTabSz="923925">
              <a:defRPr sz="1600">
                <a:solidFill>
                  <a:schemeClr val="tx1"/>
                </a:solidFill>
                <a:latin typeface="Arial" charset="0"/>
                <a:cs typeface="Arial" charset="0"/>
              </a:defRPr>
            </a:lvl5pPr>
            <a:lvl6pPr marL="2514600" indent="-228600" algn="ctr" defTabSz="923925" eaLnBrk="0" fontAlgn="base" hangingPunct="0">
              <a:spcBef>
                <a:spcPct val="0"/>
              </a:spcBef>
              <a:spcAft>
                <a:spcPct val="0"/>
              </a:spcAft>
              <a:defRPr sz="1600">
                <a:solidFill>
                  <a:schemeClr val="tx1"/>
                </a:solidFill>
                <a:latin typeface="Arial" charset="0"/>
                <a:cs typeface="Arial" charset="0"/>
              </a:defRPr>
            </a:lvl6pPr>
            <a:lvl7pPr marL="2971800" indent="-228600" algn="ctr" defTabSz="923925" eaLnBrk="0" fontAlgn="base" hangingPunct="0">
              <a:spcBef>
                <a:spcPct val="0"/>
              </a:spcBef>
              <a:spcAft>
                <a:spcPct val="0"/>
              </a:spcAft>
              <a:defRPr sz="1600">
                <a:solidFill>
                  <a:schemeClr val="tx1"/>
                </a:solidFill>
                <a:latin typeface="Arial" charset="0"/>
                <a:cs typeface="Arial" charset="0"/>
              </a:defRPr>
            </a:lvl7pPr>
            <a:lvl8pPr marL="3429000" indent="-228600" algn="ctr" defTabSz="923925" eaLnBrk="0" fontAlgn="base" hangingPunct="0">
              <a:spcBef>
                <a:spcPct val="0"/>
              </a:spcBef>
              <a:spcAft>
                <a:spcPct val="0"/>
              </a:spcAft>
              <a:defRPr sz="1600">
                <a:solidFill>
                  <a:schemeClr val="tx1"/>
                </a:solidFill>
                <a:latin typeface="Arial" charset="0"/>
                <a:cs typeface="Arial" charset="0"/>
              </a:defRPr>
            </a:lvl8pPr>
            <a:lvl9pPr marL="3886200" indent="-228600" algn="ctr" defTabSz="923925" eaLnBrk="0" fontAlgn="base" hangingPunct="0">
              <a:spcBef>
                <a:spcPct val="0"/>
              </a:spcBef>
              <a:spcAft>
                <a:spcPct val="0"/>
              </a:spcAft>
              <a:defRPr sz="1600">
                <a:solidFill>
                  <a:schemeClr val="tx1"/>
                </a:solidFill>
                <a:latin typeface="Arial" charset="0"/>
                <a:cs typeface="Arial" charset="0"/>
              </a:defRPr>
            </a:lvl9pPr>
          </a:lstStyle>
          <a:p>
            <a:pPr algn="r" defTabSz="941480">
              <a:defRPr/>
            </a:pPr>
            <a:fld id="{5063990D-E450-4100-9A07-54A19EB5B5CF}" type="slidenum">
              <a:rPr lang="en-US" sz="1200">
                <a:solidFill>
                  <a:prstClr val="black"/>
                </a:solidFill>
              </a:rPr>
              <a:pPr algn="r" defTabSz="941480">
                <a:defRPr/>
              </a:pPr>
              <a:t>44</a:t>
            </a:fld>
            <a:endParaRPr lang="en-US" sz="1200">
              <a:solidFill>
                <a:prstClr val="black"/>
              </a:solidFill>
            </a:endParaRPr>
          </a:p>
        </p:txBody>
      </p:sp>
    </p:spTree>
    <p:extLst>
      <p:ext uri="{BB962C8B-B14F-4D97-AF65-F5344CB8AC3E}">
        <p14:creationId xmlns:p14="http://schemas.microsoft.com/office/powerpoint/2010/main" val="2676184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Certification errors and warnings must be reviewed and resolved by the CALPADS data coordinator prior to approval. Fatal errors will prevent certification. This means that cooperation and collaboration will need to continue even after the submission of SWD data. It will require a team effort to certify the data as a whole.</a:t>
            </a:r>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45</a:t>
            </a:fld>
            <a:endParaRPr lang="en-US"/>
          </a:p>
        </p:txBody>
      </p:sp>
    </p:spTree>
    <p:extLst>
      <p:ext uri="{BB962C8B-B14F-4D97-AF65-F5344CB8AC3E}">
        <p14:creationId xmlns:p14="http://schemas.microsoft.com/office/powerpoint/2010/main" val="1632055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or the CVRs that trigger during EOY 4. The Highlighted error was reenabled and can potentially trigger on existing data requiring clean up. CERT142 increased severity and now will prevent snapshot approval. Additional Data Discrepancy Error codes will trigger as CVRs in EOY. Below are a description of the changed EOY 4 CVRs:</a:t>
            </a:r>
          </a:p>
          <a:p>
            <a:endParaRPr lang="en-US" dirty="0"/>
          </a:p>
          <a:p>
            <a:pPr marL="291179" indent="-291179" defTabSz="931774">
              <a:buFont typeface="Arial" panose="020B0604020202020204" pitchFamily="34" charset="0"/>
              <a:buChar char="•"/>
              <a:defRPr/>
            </a:pPr>
            <a:r>
              <a:rPr lang="en-US" b="1" dirty="0">
                <a:solidFill>
                  <a:srgbClr val="FF735D"/>
                </a:solidFill>
              </a:rPr>
              <a:t>CERT167 (W) </a:t>
            </a:r>
            <a:r>
              <a:rPr lang="en-US" dirty="0"/>
              <a:t>-</a:t>
            </a:r>
            <a:r>
              <a:rPr lang="en-US" b="1" dirty="0">
                <a:solidFill>
                  <a:srgbClr val="FF735D"/>
                </a:solidFill>
              </a:rPr>
              <a:t> </a:t>
            </a:r>
            <a:r>
              <a:rPr lang="en-US" dirty="0"/>
              <a:t>General Education Participation Percentage Range Code must be Populated</a:t>
            </a:r>
          </a:p>
          <a:p>
            <a:pPr marL="291179" indent="-291179" defTabSz="931774">
              <a:buFont typeface="Arial" panose="020B0604020202020204" pitchFamily="34" charset="0"/>
              <a:buChar char="•"/>
              <a:defRPr/>
            </a:pPr>
            <a:r>
              <a:rPr lang="en-US" b="1" dirty="0">
                <a:solidFill>
                  <a:srgbClr val="FF735D"/>
                </a:solidFill>
              </a:rPr>
              <a:t>CERT168 (W) </a:t>
            </a:r>
            <a:r>
              <a:rPr lang="en-US" dirty="0"/>
              <a:t>–</a:t>
            </a:r>
            <a:r>
              <a:rPr lang="en-US" b="1" dirty="0"/>
              <a:t> </a:t>
            </a:r>
            <a:r>
              <a:rPr lang="en-US" dirty="0"/>
              <a:t>Special Education Program Setting Code must be Populated</a:t>
            </a:r>
          </a:p>
          <a:p>
            <a:pPr marL="291179" indent="-291179" defTabSz="931774">
              <a:buFont typeface="Arial" panose="020B0604020202020204" pitchFamily="34" charset="0"/>
              <a:buChar char="•"/>
              <a:defRPr/>
            </a:pPr>
            <a:r>
              <a:rPr lang="en-US" b="1" dirty="0">
                <a:solidFill>
                  <a:srgbClr val="FF735D"/>
                </a:solidFill>
              </a:rPr>
              <a:t>CERT004 (F) </a:t>
            </a:r>
            <a:r>
              <a:rPr lang="en-US" dirty="0"/>
              <a:t>– Missing Race/Ethnicity to trigger for Enrollment Status 50</a:t>
            </a:r>
          </a:p>
          <a:p>
            <a:pPr marL="291179" indent="-291179" defTabSz="931774">
              <a:buFont typeface="Arial" panose="020B0604020202020204" pitchFamily="34" charset="0"/>
              <a:buChar char="•"/>
              <a:defRPr/>
            </a:pPr>
            <a:r>
              <a:rPr lang="en-US" b="1" dirty="0">
                <a:solidFill>
                  <a:srgbClr val="FF735D"/>
                </a:solidFill>
              </a:rPr>
              <a:t>CERT132 (W) </a:t>
            </a:r>
            <a:r>
              <a:rPr lang="en-US" dirty="0"/>
              <a:t>-</a:t>
            </a:r>
            <a:r>
              <a:rPr lang="en-US" b="1" dirty="0">
                <a:solidFill>
                  <a:srgbClr val="FF735D"/>
                </a:solidFill>
              </a:rPr>
              <a:t> </a:t>
            </a:r>
            <a:r>
              <a:rPr lang="en-US" dirty="0"/>
              <a:t>reactivated</a:t>
            </a:r>
            <a:r>
              <a:rPr lang="en-US" b="1" dirty="0">
                <a:solidFill>
                  <a:srgbClr val="FF735D"/>
                </a:solidFill>
              </a:rPr>
              <a:t> </a:t>
            </a:r>
          </a:p>
          <a:p>
            <a:pPr marL="291179" indent="-291179" defTabSz="931774">
              <a:buFont typeface="Arial" panose="020B0604020202020204" pitchFamily="34" charset="0"/>
              <a:buChar char="•"/>
              <a:defRPr/>
            </a:pPr>
            <a:r>
              <a:rPr lang="en-US" b="1" dirty="0">
                <a:solidFill>
                  <a:srgbClr val="FF735D"/>
                </a:solidFill>
              </a:rPr>
              <a:t>CERT140 (F) </a:t>
            </a:r>
            <a:r>
              <a:rPr lang="en-US" dirty="0"/>
              <a:t>–</a:t>
            </a:r>
            <a:r>
              <a:rPr lang="en-US" dirty="0">
                <a:solidFill>
                  <a:srgbClr val="FF735D"/>
                </a:solidFill>
              </a:rPr>
              <a:t> </a:t>
            </a:r>
            <a:r>
              <a:rPr lang="en-US" dirty="0"/>
              <a:t>“Missing SPED record for a student with a SSRV record” removed academic year from logic. - Triggers when a student has an SSRV record and no corresponding SPED program record. Students must have an associated SPED record at the same LEA in the same academic year with the same Student Special Education Meeting or Amendment Identifier where the meeting type is 10 (Part B Initial), 15 (Part C Initial Evaluation), or 20 (Annual Education or Service Plan Meeting).  </a:t>
            </a:r>
          </a:p>
          <a:p>
            <a:pPr marL="0" indent="0" defTabSz="931774">
              <a:buFont typeface="Arial" panose="020B0604020202020204" pitchFamily="34" charset="0"/>
              <a:buNone/>
              <a:defRPr/>
            </a:pPr>
            <a:r>
              <a:rPr lang="en-US" dirty="0">
                <a:solidFill>
                  <a:srgbClr val="FF0000"/>
                </a:solidFill>
              </a:rPr>
              <a:t>Note: Do not submit SSRV for Plan type 300, 700, 800, 900.</a:t>
            </a:r>
            <a:endParaRPr lang="en-US" dirty="0"/>
          </a:p>
          <a:p>
            <a:pPr marL="291179" indent="-291179" defTabSz="931774">
              <a:buFont typeface="Arial" panose="020B0604020202020204" pitchFamily="34" charset="0"/>
              <a:buChar char="•"/>
              <a:defRPr/>
            </a:pPr>
            <a:endParaRPr lang="en-US" dirty="0"/>
          </a:p>
          <a:p>
            <a:pPr marL="291179" indent="-291179" defTabSz="931774">
              <a:buFont typeface="Arial" panose="020B0604020202020204" pitchFamily="34" charset="0"/>
              <a:buChar char="•"/>
              <a:defRPr/>
            </a:pPr>
            <a:r>
              <a:rPr lang="en-US" b="1" dirty="0">
                <a:solidFill>
                  <a:srgbClr val="FF735D"/>
                </a:solidFill>
              </a:rPr>
              <a:t>CERT141 (W) </a:t>
            </a:r>
            <a:r>
              <a:rPr lang="en-US" dirty="0"/>
              <a:t>–</a:t>
            </a:r>
            <a:r>
              <a:rPr lang="en-US" b="1" dirty="0"/>
              <a:t> </a:t>
            </a:r>
            <a:r>
              <a:rPr lang="en-US" dirty="0"/>
              <a:t>updated validation name and logic</a:t>
            </a:r>
          </a:p>
          <a:p>
            <a:pPr marL="291179" indent="-291179">
              <a:buFont typeface="Arial" panose="020B0604020202020204" pitchFamily="34" charset="0"/>
              <a:buChar char="•"/>
            </a:pPr>
            <a:r>
              <a:rPr lang="en-US" b="1" dirty="0">
                <a:solidFill>
                  <a:schemeClr val="accent2"/>
                </a:solidFill>
              </a:rPr>
              <a:t>CERT160 (W) </a:t>
            </a:r>
            <a:r>
              <a:rPr lang="en-US" dirty="0"/>
              <a:t>– “Missing Private School Enrollment record for Education Plan Type Code 200 (ISP)” updated logic to allow for SPED records in future AY or meeting dates in June</a:t>
            </a:r>
            <a:endParaRPr lang="en-US" sz="1100"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46</a:t>
            </a:fld>
            <a:endParaRPr lang="en-US" noProof="0"/>
          </a:p>
        </p:txBody>
      </p:sp>
    </p:spTree>
    <p:extLst>
      <p:ext uri="{BB962C8B-B14F-4D97-AF65-F5344CB8AC3E}">
        <p14:creationId xmlns:p14="http://schemas.microsoft.com/office/powerpoint/2010/main" val="33832943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15B38-4EEA-D40B-2A2B-BD1588A71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2BA726-D0D8-F71B-22DB-E9BE4AFBD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69F68-4E5F-609D-0D1B-6AA29C851AC8}"/>
              </a:ext>
            </a:extLst>
          </p:cNvPr>
          <p:cNvSpPr>
            <a:spLocks noGrp="1"/>
          </p:cNvSpPr>
          <p:nvPr>
            <p:ph type="body" idx="1"/>
          </p:nvPr>
        </p:nvSpPr>
        <p:spPr/>
        <p:txBody>
          <a:bodyPr/>
          <a:lstStyle/>
          <a:p>
            <a:r>
              <a:rPr lang="en-US" dirty="0"/>
              <a:t>Here is a List or the CVRs that trigger during EOY 4. The Highlighted error was reenabled and can potentially trigger on existing data requiring clean up. CERT142 increased severity and now will prevent snapshot approval. Additional Data Discrepancy Error codes will trigger as CVRs in EOY. Below are a description of the changed EOY 4 CVRs:</a:t>
            </a:r>
          </a:p>
          <a:p>
            <a:endParaRPr lang="en-US" dirty="0"/>
          </a:p>
          <a:p>
            <a:pPr marL="291179" indent="-291179" defTabSz="931774">
              <a:buFont typeface="Arial" panose="020B0604020202020204" pitchFamily="34" charset="0"/>
              <a:buChar char="•"/>
              <a:defRPr/>
            </a:pPr>
            <a:r>
              <a:rPr lang="en-US" b="1" dirty="0">
                <a:solidFill>
                  <a:srgbClr val="FF735D"/>
                </a:solidFill>
              </a:rPr>
              <a:t>CERT167 (W) </a:t>
            </a:r>
            <a:r>
              <a:rPr lang="en-US" dirty="0"/>
              <a:t>-</a:t>
            </a:r>
            <a:r>
              <a:rPr lang="en-US" b="1" dirty="0">
                <a:solidFill>
                  <a:srgbClr val="FF735D"/>
                </a:solidFill>
              </a:rPr>
              <a:t> </a:t>
            </a:r>
            <a:r>
              <a:rPr lang="en-US" dirty="0"/>
              <a:t>General Education Participation Percentage Range Code must be Populated</a:t>
            </a:r>
          </a:p>
          <a:p>
            <a:pPr marL="291179" indent="-291179" defTabSz="931774">
              <a:buFont typeface="Arial" panose="020B0604020202020204" pitchFamily="34" charset="0"/>
              <a:buChar char="•"/>
              <a:defRPr/>
            </a:pPr>
            <a:r>
              <a:rPr lang="en-US" b="1" dirty="0">
                <a:solidFill>
                  <a:srgbClr val="FF735D"/>
                </a:solidFill>
              </a:rPr>
              <a:t>CERT168 (W) </a:t>
            </a:r>
            <a:r>
              <a:rPr lang="en-US" dirty="0"/>
              <a:t>–</a:t>
            </a:r>
            <a:r>
              <a:rPr lang="en-US" b="1" dirty="0"/>
              <a:t> </a:t>
            </a:r>
            <a:r>
              <a:rPr lang="en-US" dirty="0"/>
              <a:t>Special Education Program Setting Code must be Populated</a:t>
            </a:r>
          </a:p>
          <a:p>
            <a:pPr marL="291179" indent="-291179" defTabSz="931774">
              <a:buFont typeface="Arial" panose="020B0604020202020204" pitchFamily="34" charset="0"/>
              <a:buChar char="•"/>
              <a:defRPr/>
            </a:pPr>
            <a:r>
              <a:rPr lang="en-US" b="1" dirty="0">
                <a:solidFill>
                  <a:srgbClr val="FF735D"/>
                </a:solidFill>
              </a:rPr>
              <a:t>CERT004 (F) </a:t>
            </a:r>
            <a:r>
              <a:rPr lang="en-US" dirty="0"/>
              <a:t>– Missing Race/Ethnicity to trigger for Enrollment Status 50</a:t>
            </a:r>
          </a:p>
          <a:p>
            <a:pPr marL="291179" indent="-291179" defTabSz="931774">
              <a:buFont typeface="Arial" panose="020B0604020202020204" pitchFamily="34" charset="0"/>
              <a:buChar char="•"/>
              <a:defRPr/>
            </a:pPr>
            <a:r>
              <a:rPr lang="en-US" b="1" dirty="0">
                <a:solidFill>
                  <a:srgbClr val="FF735D"/>
                </a:solidFill>
              </a:rPr>
              <a:t>CERT132 (W) </a:t>
            </a:r>
            <a:r>
              <a:rPr lang="en-US" dirty="0"/>
              <a:t>-</a:t>
            </a:r>
            <a:r>
              <a:rPr lang="en-US" b="1" dirty="0">
                <a:solidFill>
                  <a:srgbClr val="FF735D"/>
                </a:solidFill>
              </a:rPr>
              <a:t> </a:t>
            </a:r>
            <a:r>
              <a:rPr lang="en-US" dirty="0"/>
              <a:t>reactivated</a:t>
            </a:r>
            <a:r>
              <a:rPr lang="en-US" b="1" dirty="0">
                <a:solidFill>
                  <a:srgbClr val="FF735D"/>
                </a:solidFill>
              </a:rPr>
              <a:t> </a:t>
            </a:r>
          </a:p>
          <a:p>
            <a:pPr marL="291179" indent="-291179" defTabSz="931774">
              <a:buFont typeface="Arial" panose="020B0604020202020204" pitchFamily="34" charset="0"/>
              <a:buChar char="•"/>
              <a:defRPr/>
            </a:pPr>
            <a:r>
              <a:rPr lang="en-US" b="1" dirty="0">
                <a:solidFill>
                  <a:srgbClr val="FF735D"/>
                </a:solidFill>
              </a:rPr>
              <a:t>CERT140 (F) </a:t>
            </a:r>
            <a:r>
              <a:rPr lang="en-US" dirty="0"/>
              <a:t>–</a:t>
            </a:r>
            <a:r>
              <a:rPr lang="en-US" dirty="0">
                <a:solidFill>
                  <a:srgbClr val="FF735D"/>
                </a:solidFill>
              </a:rPr>
              <a:t> </a:t>
            </a:r>
            <a:r>
              <a:rPr lang="en-US" dirty="0"/>
              <a:t>“Missing SPED record for a student with a SSRV record” removed academic year from logic. - Triggers when a student has an SSRV record and no corresponding SPED program record. Students must have an associated SPED record at the same LEA in the same academic year with the same Student Special Education Meeting or Amendment Identifier where the meeting type is 10 (Part B Initial), 15 (Part C Initial Evaluation), or 20 (Annual Education or Service Plan Meeting).  </a:t>
            </a:r>
          </a:p>
          <a:p>
            <a:pPr marL="0" indent="0" defTabSz="931774">
              <a:buFont typeface="Arial" panose="020B0604020202020204" pitchFamily="34" charset="0"/>
              <a:buNone/>
              <a:defRPr/>
            </a:pPr>
            <a:r>
              <a:rPr lang="en-US" dirty="0">
                <a:solidFill>
                  <a:srgbClr val="FF0000"/>
                </a:solidFill>
              </a:rPr>
              <a:t>Note: Do not submit SSRV for Plan type 300, 700, 800, 900.</a:t>
            </a:r>
            <a:endParaRPr lang="en-US" dirty="0"/>
          </a:p>
          <a:p>
            <a:pPr marL="291179" indent="-291179" defTabSz="931774">
              <a:buFont typeface="Arial" panose="020B0604020202020204" pitchFamily="34" charset="0"/>
              <a:buChar char="•"/>
              <a:defRPr/>
            </a:pPr>
            <a:endParaRPr lang="en-US" dirty="0"/>
          </a:p>
          <a:p>
            <a:pPr marL="291179" indent="-291179" defTabSz="931774">
              <a:buFont typeface="Arial" panose="020B0604020202020204" pitchFamily="34" charset="0"/>
              <a:buChar char="•"/>
              <a:defRPr/>
            </a:pPr>
            <a:r>
              <a:rPr lang="en-US" b="1" dirty="0">
                <a:solidFill>
                  <a:srgbClr val="FF735D"/>
                </a:solidFill>
              </a:rPr>
              <a:t>CERT141 (W) </a:t>
            </a:r>
            <a:r>
              <a:rPr lang="en-US" dirty="0"/>
              <a:t>–</a:t>
            </a:r>
            <a:r>
              <a:rPr lang="en-US" b="1" dirty="0"/>
              <a:t> </a:t>
            </a:r>
            <a:r>
              <a:rPr lang="en-US" dirty="0"/>
              <a:t>updated validation name and logic</a:t>
            </a:r>
          </a:p>
          <a:p>
            <a:pPr marL="291179" indent="-291179">
              <a:buFont typeface="Arial" panose="020B0604020202020204" pitchFamily="34" charset="0"/>
              <a:buChar char="•"/>
            </a:pPr>
            <a:r>
              <a:rPr lang="en-US" b="1" dirty="0">
                <a:solidFill>
                  <a:schemeClr val="accent2"/>
                </a:solidFill>
              </a:rPr>
              <a:t>CERT160 (W) </a:t>
            </a:r>
            <a:r>
              <a:rPr lang="en-US" dirty="0"/>
              <a:t>– “Missing Private School Enrollment record for Education Plan Type Code 200 (ISP)” updated logic to allow for SPED records in future AY or meeting dates in June</a:t>
            </a:r>
            <a:endParaRPr lang="en-US" sz="1100" dirty="0"/>
          </a:p>
          <a:p>
            <a:endParaRPr lang="en-US" dirty="0"/>
          </a:p>
        </p:txBody>
      </p:sp>
      <p:sp>
        <p:nvSpPr>
          <p:cNvPr id="4" name="Slide Number Placeholder 3">
            <a:extLst>
              <a:ext uri="{FF2B5EF4-FFF2-40B4-BE49-F238E27FC236}">
                <a16:creationId xmlns:a16="http://schemas.microsoft.com/office/drawing/2014/main" id="{B991B80F-D077-7C2E-4AEF-686C3818D1A0}"/>
              </a:ext>
            </a:extLst>
          </p:cNvPr>
          <p:cNvSpPr>
            <a:spLocks noGrp="1"/>
          </p:cNvSpPr>
          <p:nvPr>
            <p:ph type="sldNum" sz="quarter" idx="5"/>
          </p:nvPr>
        </p:nvSpPr>
        <p:spPr/>
        <p:txBody>
          <a:bodyPr/>
          <a:lstStyle/>
          <a:p>
            <a:fld id="{168375C1-7C5C-42A2-80F2-05631BB3764E}" type="slidenum">
              <a:rPr lang="en-US" noProof="0" smtClean="0"/>
              <a:t>47</a:t>
            </a:fld>
            <a:endParaRPr lang="en-US" noProof="0"/>
          </a:p>
        </p:txBody>
      </p:sp>
    </p:spTree>
    <p:extLst>
      <p:ext uri="{BB962C8B-B14F-4D97-AF65-F5344CB8AC3E}">
        <p14:creationId xmlns:p14="http://schemas.microsoft.com/office/powerpoint/2010/main" val="18373938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SENR0606E4 – Missing Plan Record for Enrolled Eligible and Participating Student with Disabilities was the single most problematic error from the SPED redesign. The error has a SENR prefix but triggers based on a students SWDS and PLAN records. This error most often occurs when students transfer into the district from another LEA, from a private school located inside or outside of the LEA, or from out of state and the PLAN is not record reported by the new LEA. Monitoring report 16.21, the Data Discrepancy User Interface or the SSID Extract can help to identify students enrolled in your LEA with active PLAN records in CALPADS that don’t have PLAN records reported by your LEA Collaborate with CALPADS and SIS coordinators to identify these students on a regular basis – it is recommended at least weekly</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49</a:t>
            </a:fld>
            <a:endParaRPr lang="en-US" noProof="0"/>
          </a:p>
        </p:txBody>
      </p:sp>
    </p:spTree>
    <p:extLst>
      <p:ext uri="{BB962C8B-B14F-4D97-AF65-F5344CB8AC3E}">
        <p14:creationId xmlns:p14="http://schemas.microsoft.com/office/powerpoint/2010/main" val="8682368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9424D"/>
                </a:solidFill>
                <a:effectLst/>
                <a:highlight>
                  <a:srgbClr val="FFFFFF"/>
                </a:highlight>
                <a:latin typeface="Lato" panose="020F0502020204030203" pitchFamily="34" charset="0"/>
              </a:rPr>
              <a:t>The SENR0439E4 Error triggers if SWD is at least 17 years old, and is in grade 12, with an Active Plan) but no Adult Age Students with Disabilities in Transition Status is indicated. This field must be populated for all 12</a:t>
            </a:r>
            <a:r>
              <a:rPr lang="en-US" b="0" i="0" baseline="30000" dirty="0">
                <a:solidFill>
                  <a:srgbClr val="39424D"/>
                </a:solidFill>
                <a:effectLst/>
                <a:highlight>
                  <a:srgbClr val="FFFFFF"/>
                </a:highlight>
                <a:latin typeface="Lato" panose="020F0502020204030203" pitchFamily="34" charset="0"/>
              </a:rPr>
              <a:t>th</a:t>
            </a:r>
            <a:r>
              <a:rPr lang="en-US" b="0" i="0" dirty="0">
                <a:solidFill>
                  <a:srgbClr val="39424D"/>
                </a:solidFill>
                <a:effectLst/>
                <a:highlight>
                  <a:srgbClr val="FFFFFF"/>
                </a:highlight>
                <a:latin typeface="Lato" panose="020F0502020204030203" pitchFamily="34" charset="0"/>
              </a:rPr>
              <a:t> grade students with disabilities, however a student is not in transition their initial 12</a:t>
            </a:r>
            <a:r>
              <a:rPr lang="en-US" b="0" i="0" baseline="30000" dirty="0">
                <a:solidFill>
                  <a:srgbClr val="39424D"/>
                </a:solidFill>
                <a:effectLst/>
                <a:highlight>
                  <a:srgbClr val="FFFFFF"/>
                </a:highlight>
                <a:latin typeface="Lato" panose="020F0502020204030203" pitchFamily="34" charset="0"/>
              </a:rPr>
              <a:t>th</a:t>
            </a:r>
            <a:r>
              <a:rPr lang="en-US" b="0" i="0" dirty="0">
                <a:solidFill>
                  <a:srgbClr val="39424D"/>
                </a:solidFill>
                <a:effectLst/>
                <a:highlight>
                  <a:srgbClr val="FFFFFF"/>
                </a:highlight>
                <a:latin typeface="Lato" panose="020F0502020204030203" pitchFamily="34" charset="0"/>
              </a:rPr>
              <a:t> grade year. The indicator should be populated with a N. For Students with disability repeating the 12</a:t>
            </a:r>
            <a:r>
              <a:rPr lang="en-US" b="0" i="0" baseline="30000" dirty="0">
                <a:solidFill>
                  <a:srgbClr val="39424D"/>
                </a:solidFill>
                <a:effectLst/>
                <a:highlight>
                  <a:srgbClr val="FFFFFF"/>
                </a:highlight>
                <a:latin typeface="Lato" panose="020F0502020204030203" pitchFamily="34" charset="0"/>
              </a:rPr>
              <a:t>th</a:t>
            </a:r>
            <a:r>
              <a:rPr lang="en-US" b="0" i="0" dirty="0">
                <a:solidFill>
                  <a:srgbClr val="39424D"/>
                </a:solidFill>
                <a:effectLst/>
                <a:highlight>
                  <a:srgbClr val="FFFFFF"/>
                </a:highlight>
                <a:latin typeface="Lato" panose="020F0502020204030203" pitchFamily="34" charset="0"/>
              </a:rPr>
              <a:t> grade the status may be Y or N depending on whether they are receiving transition services.</a:t>
            </a:r>
          </a:p>
          <a:p>
            <a:endParaRPr lang="en-US" b="0" i="0" dirty="0">
              <a:solidFill>
                <a:srgbClr val="39424D"/>
              </a:solidFill>
              <a:effectLst/>
              <a:highlight>
                <a:srgbClr val="FFFFFF"/>
              </a:highlight>
              <a:latin typeface="Lato" panose="020F0502020204030203" pitchFamily="34" charset="0"/>
            </a:endParaRPr>
          </a:p>
          <a:p>
            <a:r>
              <a:rPr lang="en-US" b="0" i="0" dirty="0">
                <a:solidFill>
                  <a:srgbClr val="39424D"/>
                </a:solidFill>
                <a:effectLst/>
                <a:highlight>
                  <a:srgbClr val="FFFFFF"/>
                </a:highlight>
                <a:latin typeface="Lato" panose="020F0502020204030203" pitchFamily="34" charset="0"/>
              </a:rPr>
              <a:t>A “Y” indicates that a SWD:</a:t>
            </a:r>
          </a:p>
          <a:p>
            <a:endParaRPr lang="en-US" b="0" i="0" dirty="0">
              <a:solidFill>
                <a:srgbClr val="39424D"/>
              </a:solidFill>
              <a:effectLst/>
              <a:highlight>
                <a:srgbClr val="FFFFFF"/>
              </a:highlight>
              <a:latin typeface="Lato" panose="020F0502020204030203" pitchFamily="34" charset="0"/>
            </a:endParaRPr>
          </a:p>
          <a:p>
            <a:r>
              <a:rPr lang="en-US" dirty="0"/>
              <a:t>1) completed 12th grade in their initial cohort year; and</a:t>
            </a:r>
          </a:p>
          <a:p>
            <a:r>
              <a:rPr lang="en-US" dirty="0"/>
              <a:t>2) is re-enrolling in the subsequent year and participating in a program to assist in the student's transition from school to adult life, including education and training, employment and independent living; and</a:t>
            </a:r>
          </a:p>
          <a:p>
            <a:r>
              <a:rPr lang="en-US" dirty="0"/>
              <a:t>3) is no longer taking any coursework towards a standard high school diploma.</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50</a:t>
            </a:fld>
            <a:endParaRPr lang="en-US" noProof="0"/>
          </a:p>
        </p:txBody>
      </p:sp>
    </p:spTree>
    <p:extLst>
      <p:ext uri="{BB962C8B-B14F-4D97-AF65-F5344CB8AC3E}">
        <p14:creationId xmlns:p14="http://schemas.microsoft.com/office/powerpoint/2010/main" val="301442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baseline="0" dirty="0"/>
              <a:t>Here is the agenda for this training.  We will discuss the following:</a:t>
            </a:r>
          </a:p>
          <a:p>
            <a:pPr defTabSz="931774" eaLnBrk="0" fontAlgn="base" hangingPunct="0">
              <a:spcBef>
                <a:spcPct val="30000"/>
              </a:spcBef>
              <a:spcAft>
                <a:spcPct val="0"/>
              </a:spcAft>
              <a:defRPr/>
            </a:pPr>
            <a:endParaRPr lang="en-US" baseline="0" dirty="0"/>
          </a:p>
          <a:p>
            <a:pPr marL="174708" indent="-174708" defTabSz="931774" eaLnBrk="0" fontAlgn="base" hangingPunct="0">
              <a:spcBef>
                <a:spcPct val="30000"/>
              </a:spcBef>
              <a:spcAft>
                <a:spcPct val="0"/>
              </a:spcAft>
              <a:buFontTx/>
              <a:buChar char="-"/>
              <a:defRPr/>
            </a:pPr>
            <a:r>
              <a:rPr lang="en-US" baseline="0" dirty="0"/>
              <a:t>An overview of the submission</a:t>
            </a:r>
          </a:p>
          <a:p>
            <a:pPr marL="174708" indent="-174708" defTabSz="931774" eaLnBrk="0" fontAlgn="base" hangingPunct="0">
              <a:spcBef>
                <a:spcPct val="30000"/>
              </a:spcBef>
              <a:spcAft>
                <a:spcPct val="0"/>
              </a:spcAft>
              <a:buFontTx/>
              <a:buChar char="-"/>
              <a:defRPr/>
            </a:pPr>
            <a:r>
              <a:rPr lang="en-US" baseline="0" dirty="0"/>
              <a:t>Introduce the key data fields related to SWD information review resources that will assist during the submission</a:t>
            </a:r>
          </a:p>
          <a:p>
            <a:pPr marL="174708" indent="-174708" defTabSz="931774" eaLnBrk="0" fontAlgn="base" hangingPunct="0">
              <a:spcBef>
                <a:spcPct val="30000"/>
              </a:spcBef>
              <a:spcAft>
                <a:spcPct val="0"/>
              </a:spcAft>
              <a:buFontTx/>
              <a:buChar char="-"/>
              <a:defRPr/>
            </a:pPr>
            <a:r>
              <a:rPr lang="en-US" baseline="0" dirty="0"/>
              <a:t>We will discuss the Certification process by:</a:t>
            </a:r>
          </a:p>
          <a:p>
            <a:pPr marL="640594" lvl="1" indent="-174708" defTabSz="931774" eaLnBrk="0" fontAlgn="base" hangingPunct="0">
              <a:spcBef>
                <a:spcPct val="30000"/>
              </a:spcBef>
              <a:spcAft>
                <a:spcPct val="0"/>
              </a:spcAft>
              <a:buFont typeface="Arial" panose="020B0604020202020204" pitchFamily="34" charset="0"/>
              <a:buChar char="•"/>
              <a:defRPr/>
            </a:pPr>
            <a:r>
              <a:rPr lang="en-US" baseline="0" dirty="0"/>
              <a:t>Reviewing the two-tiered approval process</a:t>
            </a:r>
          </a:p>
          <a:p>
            <a:pPr marL="640594" lvl="1" indent="-174708" defTabSz="931774" eaLnBrk="0" fontAlgn="base" hangingPunct="0">
              <a:spcBef>
                <a:spcPct val="30000"/>
              </a:spcBef>
              <a:spcAft>
                <a:spcPct val="0"/>
              </a:spcAft>
              <a:buFont typeface="Arial" panose="020B0604020202020204" pitchFamily="34" charset="0"/>
              <a:buChar char="•"/>
              <a:defRPr/>
            </a:pPr>
            <a:r>
              <a:rPr lang="en-US" baseline="0" dirty="0"/>
              <a:t>Discuss the certification error validations</a:t>
            </a:r>
          </a:p>
          <a:p>
            <a:pPr marL="640594" lvl="1" indent="-174708" defTabSz="931774" eaLnBrk="0" fontAlgn="base" hangingPunct="0">
              <a:spcBef>
                <a:spcPct val="30000"/>
              </a:spcBef>
              <a:spcAft>
                <a:spcPct val="0"/>
              </a:spcAft>
              <a:buFont typeface="Arial" panose="020B0604020202020204" pitchFamily="34" charset="0"/>
              <a:buChar char="•"/>
              <a:defRPr/>
            </a:pPr>
            <a:r>
              <a:rPr lang="en-US" baseline="0" dirty="0"/>
              <a:t>Spend some time on the reports</a:t>
            </a:r>
          </a:p>
          <a:p>
            <a:pPr marL="174708" indent="-174708" defTabSz="931774" eaLnBrk="0" fontAlgn="base" hangingPunct="0">
              <a:spcBef>
                <a:spcPct val="30000"/>
              </a:spcBef>
              <a:spcAft>
                <a:spcPct val="0"/>
              </a:spcAft>
              <a:buFontTx/>
              <a:buChar char="-"/>
              <a:defRPr/>
            </a:pPr>
            <a:r>
              <a:rPr lang="en-US" baseline="0" dirty="0"/>
              <a:t>As always, we will conclude the training with a wrap up summarizing key points and presenting reminders.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a:p>
        </p:txBody>
      </p:sp>
    </p:spTree>
    <p:extLst>
      <p:ext uri="{BB962C8B-B14F-4D97-AF65-F5344CB8AC3E}">
        <p14:creationId xmlns:p14="http://schemas.microsoft.com/office/powerpoint/2010/main" val="1238303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PLAN0620E4 triggers when there is an effective PLAN record, but no SWDS of eligible and participating reported. Retrieving data.  There must be a SWDS record of eligible and participating that overlaps the Plan Effective Start Date. This student was newly evaluated for Part B (Meeting Activity Evaluation Type Code 10) and was found eligible.  There is a meeting delay code (40, school break) so we can understand how initially no status was reported. When the student was found eligible (Evaluation outcome 20) the status should have been updated with the PLAN.</a:t>
            </a:r>
          </a:p>
          <a:p>
            <a:endParaRPr lang="en-US" dirty="0"/>
          </a:p>
          <a:p>
            <a:r>
              <a:rPr lang="en-US" dirty="0"/>
              <a:t>The MEET0624E4 goes hand in hand with the PLAN0620E4. the Missing Special Education Status Record error trigger when there is a MEET record and no SWDS reported. This is only allowed when there is a records of a pending evaluation. From the evaluation  outcome the status is determined.</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51</a:t>
            </a:fld>
            <a:endParaRPr lang="en-US" noProof="0"/>
          </a:p>
        </p:txBody>
      </p:sp>
    </p:spTree>
    <p:extLst>
      <p:ext uri="{BB962C8B-B14F-4D97-AF65-F5344CB8AC3E}">
        <p14:creationId xmlns:p14="http://schemas.microsoft.com/office/powerpoint/2010/main" val="2341057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53</a:t>
            </a:fld>
            <a:endParaRPr lang="en-US" noProof="0"/>
          </a:p>
        </p:txBody>
      </p:sp>
    </p:spTree>
    <p:extLst>
      <p:ext uri="{BB962C8B-B14F-4D97-AF65-F5344CB8AC3E}">
        <p14:creationId xmlns:p14="http://schemas.microsoft.com/office/powerpoint/2010/main" val="15344579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Nate</a:t>
            </a:r>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54</a:t>
            </a:fld>
            <a:endParaRPr lang="en-US"/>
          </a:p>
        </p:txBody>
      </p:sp>
    </p:spTree>
    <p:extLst>
      <p:ext uri="{BB962C8B-B14F-4D97-AF65-F5344CB8AC3E}">
        <p14:creationId xmlns:p14="http://schemas.microsoft.com/office/powerpoint/2010/main" val="17070079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an LEAs has approved a revision SELPAs can then approve the LEAs revision. While the approval functionality is only permitted after an LEA approves their revision, SELPAs can access reports prior to an LEA approval. A final review of reports should be made by SELPAs prior to approving any LEA revision. SELPAs multiple LEAs will have each LEA listed along with their status. SELPAs can approve LEA revisions one by one or in mass.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9741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special education exits required for EOY 4 are derived from the student’s enrollment (SENR) record, This necessitates certifying EOY 3 and 4 together with the same revision. It is important to ensure no changes are made after certifying EOY 4 that may impact records for student with disabilities. To mitigate differences or discrepancies in data from the EOY data collections, EOY 2,3 and 4 will be combined and certified in a single submission next year. This year in 24-25 LEAS should align EOY 3 and EOY 4 by verifying revision IDs and timestamps and coordinating LEA approval to ensure the EOY 3 and 4 are in sync.</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56</a:t>
            </a:fld>
            <a:endParaRPr lang="en-US" noProof="0"/>
          </a:p>
        </p:txBody>
      </p:sp>
    </p:spTree>
    <p:extLst>
      <p:ext uri="{BB962C8B-B14F-4D97-AF65-F5344CB8AC3E}">
        <p14:creationId xmlns:p14="http://schemas.microsoft.com/office/powerpoint/2010/main" val="24160997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3134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85305" indent="-302040" eaLnBrk="0" hangingPunct="0">
              <a:defRPr>
                <a:solidFill>
                  <a:schemeClr val="tx1"/>
                </a:solidFill>
                <a:latin typeface="Arial" pitchFamily="34" charset="0"/>
                <a:cs typeface="Arial" pitchFamily="34" charset="0"/>
              </a:defRPr>
            </a:lvl2pPr>
            <a:lvl3pPr marL="1208161" indent="-241632" eaLnBrk="0" hangingPunct="0">
              <a:defRPr>
                <a:solidFill>
                  <a:schemeClr val="tx1"/>
                </a:solidFill>
                <a:latin typeface="Arial" pitchFamily="34" charset="0"/>
                <a:cs typeface="Arial" pitchFamily="34" charset="0"/>
              </a:defRPr>
            </a:lvl3pPr>
            <a:lvl4pPr marL="1691425" indent="-241632" eaLnBrk="0" hangingPunct="0">
              <a:defRPr>
                <a:solidFill>
                  <a:schemeClr val="tx1"/>
                </a:solidFill>
                <a:latin typeface="Arial" pitchFamily="34" charset="0"/>
                <a:cs typeface="Arial" pitchFamily="34" charset="0"/>
              </a:defRPr>
            </a:lvl4pPr>
            <a:lvl5pPr marL="2174690" indent="-241632" eaLnBrk="0" hangingPunct="0">
              <a:defRPr>
                <a:solidFill>
                  <a:schemeClr val="tx1"/>
                </a:solidFill>
                <a:latin typeface="Arial" pitchFamily="34" charset="0"/>
                <a:cs typeface="Arial" pitchFamily="34" charset="0"/>
              </a:defRPr>
            </a:lvl5pPr>
            <a:lvl6pPr marL="2657955" indent="-241632" eaLnBrk="0" fontAlgn="base" hangingPunct="0">
              <a:spcBef>
                <a:spcPct val="0"/>
              </a:spcBef>
              <a:spcAft>
                <a:spcPct val="0"/>
              </a:spcAft>
              <a:defRPr>
                <a:solidFill>
                  <a:schemeClr val="tx1"/>
                </a:solidFill>
                <a:latin typeface="Arial" pitchFamily="34" charset="0"/>
                <a:cs typeface="Arial" pitchFamily="34" charset="0"/>
              </a:defRPr>
            </a:lvl6pPr>
            <a:lvl7pPr marL="3141218" indent="-241632" eaLnBrk="0" fontAlgn="base" hangingPunct="0">
              <a:spcBef>
                <a:spcPct val="0"/>
              </a:spcBef>
              <a:spcAft>
                <a:spcPct val="0"/>
              </a:spcAft>
              <a:defRPr>
                <a:solidFill>
                  <a:schemeClr val="tx1"/>
                </a:solidFill>
                <a:latin typeface="Arial" pitchFamily="34" charset="0"/>
                <a:cs typeface="Arial" pitchFamily="34" charset="0"/>
              </a:defRPr>
            </a:lvl7pPr>
            <a:lvl8pPr marL="3624483" indent="-241632" eaLnBrk="0" fontAlgn="base" hangingPunct="0">
              <a:spcBef>
                <a:spcPct val="0"/>
              </a:spcBef>
              <a:spcAft>
                <a:spcPct val="0"/>
              </a:spcAft>
              <a:defRPr>
                <a:solidFill>
                  <a:schemeClr val="tx1"/>
                </a:solidFill>
                <a:latin typeface="Arial" pitchFamily="34" charset="0"/>
                <a:cs typeface="Arial" pitchFamily="34" charset="0"/>
              </a:defRPr>
            </a:lvl8pPr>
            <a:lvl9pPr marL="4107747" indent="-241632"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31774" rtl="0" eaLnBrk="1" fontAlgn="auto" latinLnBrk="0" hangingPunct="1">
              <a:lnSpc>
                <a:spcPct val="100000"/>
              </a:lnSpc>
              <a:spcBef>
                <a:spcPts val="0"/>
              </a:spcBef>
              <a:spcAft>
                <a:spcPts val="0"/>
              </a:spcAft>
              <a:buClrTx/>
              <a:buSzTx/>
              <a:buFontTx/>
              <a:buNone/>
              <a:tabLst/>
              <a:defRPr/>
            </a:pPr>
            <a:fld id="{E69E4C0A-DB70-4187-94D6-C61178AC0EA3}"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31774"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a:p>
        </p:txBody>
      </p:sp>
    </p:spTree>
    <p:extLst>
      <p:ext uri="{BB962C8B-B14F-4D97-AF65-F5344CB8AC3E}">
        <p14:creationId xmlns:p14="http://schemas.microsoft.com/office/powerpoint/2010/main" val="9739456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Reports unduplicated counts of Students with Disabilities by Education Plan Type and Primary Disability Category.  This Report </a:t>
            </a:r>
            <a:r>
              <a:rPr lang="en-US" b="1" i="0" dirty="0">
                <a:solidFill>
                  <a:srgbClr val="000000"/>
                </a:solidFill>
                <a:effectLst/>
                <a:latin typeface="Helvetica Neue"/>
              </a:rPr>
              <a:t>excludes</a:t>
            </a:r>
            <a:r>
              <a:rPr lang="en-US" b="0" i="0" dirty="0">
                <a:solidFill>
                  <a:srgbClr val="000000"/>
                </a:solidFill>
                <a:effectLst/>
                <a:latin typeface="Helvetica Neue"/>
              </a:rPr>
              <a:t> Meeting Type </a:t>
            </a:r>
            <a:r>
              <a:rPr lang="en-US" b="0" i="1" dirty="0">
                <a:solidFill>
                  <a:srgbClr val="000000"/>
                </a:solidFill>
                <a:effectLst/>
                <a:latin typeface="Helvetica Neue"/>
              </a:rPr>
              <a:t>40 – Triennial</a:t>
            </a:r>
            <a:r>
              <a:rPr lang="en-US" b="0" i="0" dirty="0">
                <a:solidFill>
                  <a:srgbClr val="000000"/>
                </a:solidFill>
                <a:effectLst/>
                <a:latin typeface="Helvetica Neue"/>
              </a:rPr>
              <a:t> records from being displayed in the report. The records being displayed in the 16.1 and 16.2 reports reflect the most recent Special Education Meeting Types: </a:t>
            </a:r>
            <a:r>
              <a:rPr lang="en-US" b="0" i="1" dirty="0">
                <a:solidFill>
                  <a:srgbClr val="000000"/>
                </a:solidFill>
                <a:effectLst/>
                <a:latin typeface="Helvetica Neue"/>
              </a:rPr>
              <a:t>10 – Part B Initial Evaluation</a:t>
            </a:r>
            <a:r>
              <a:rPr lang="en-US" b="0" i="0" dirty="0">
                <a:solidFill>
                  <a:srgbClr val="000000"/>
                </a:solidFill>
                <a:effectLst/>
                <a:latin typeface="Helvetica Neue"/>
              </a:rPr>
              <a:t>, </a:t>
            </a:r>
            <a:r>
              <a:rPr lang="en-US" b="0" i="1" dirty="0">
                <a:solidFill>
                  <a:srgbClr val="000000"/>
                </a:solidFill>
                <a:effectLst/>
                <a:latin typeface="Helvetica Neue"/>
              </a:rPr>
              <a:t>15 – Part C Initial Evaluation,</a:t>
            </a:r>
            <a:r>
              <a:rPr lang="en-US" b="0" i="0" dirty="0">
                <a:solidFill>
                  <a:srgbClr val="000000"/>
                </a:solidFill>
                <a:effectLst/>
                <a:latin typeface="Helvetica Neue"/>
              </a:rPr>
              <a:t> or </a:t>
            </a:r>
            <a:r>
              <a:rPr lang="en-US" b="0" i="1" dirty="0">
                <a:solidFill>
                  <a:srgbClr val="000000"/>
                </a:solidFill>
                <a:effectLst/>
                <a:latin typeface="Helvetica Neue"/>
              </a:rPr>
              <a:t>20 – Annual, 30 - Pending</a:t>
            </a:r>
            <a:r>
              <a:rPr lang="en-US" b="0" i="0" dirty="0">
                <a:solidFill>
                  <a:srgbClr val="000000"/>
                </a:solidFill>
                <a:effectLst/>
                <a:latin typeface="Helvetica Neue"/>
              </a:rPr>
              <a:t> record for the student on the report date.</a:t>
            </a:r>
          </a:p>
          <a:p>
            <a:endParaRPr lang="en-US" b="0" i="0" dirty="0">
              <a:solidFill>
                <a:srgbClr val="000000"/>
              </a:solidFill>
              <a:effectLst/>
              <a:latin typeface="Helvetica Neue"/>
            </a:endParaRPr>
          </a:p>
          <a:p>
            <a:r>
              <a:rPr lang="en-US" b="1" i="0">
                <a:solidFill>
                  <a:srgbClr val="000000"/>
                </a:solidFill>
                <a:effectLst/>
                <a:latin typeface="Helvetica Neue"/>
              </a:rPr>
              <a:t>Note:</a:t>
            </a:r>
            <a:r>
              <a:rPr lang="en-US" b="0" i="0">
                <a:solidFill>
                  <a:srgbClr val="000000"/>
                </a:solidFill>
                <a:effectLst/>
                <a:latin typeface="Helvetica Neue"/>
              </a:rPr>
              <a:t> </a:t>
            </a:r>
            <a:r>
              <a:rPr lang="en-US" b="0" i="0" dirty="0">
                <a:solidFill>
                  <a:srgbClr val="000000"/>
                </a:solidFill>
                <a:effectLst/>
                <a:latin typeface="Helvetica Neue"/>
              </a:rPr>
              <a:t>that if the most recent record is 30 – </a:t>
            </a:r>
            <a:r>
              <a:rPr lang="en-US" b="0" i="1" dirty="0">
                <a:solidFill>
                  <a:srgbClr val="000000"/>
                </a:solidFill>
                <a:effectLst/>
                <a:latin typeface="Helvetica Neue"/>
              </a:rPr>
              <a:t>Pending</a:t>
            </a:r>
            <a:r>
              <a:rPr lang="en-US" b="0" i="0" dirty="0">
                <a:solidFill>
                  <a:srgbClr val="000000"/>
                </a:solidFill>
                <a:effectLst/>
                <a:latin typeface="Helvetica Neue"/>
              </a:rPr>
              <a:t>, since a primary disability has not yet been identified, report 16.1 will show no data in the primary disability columns, and report 16.2, since it is aggregated by primary disability, the 30 – </a:t>
            </a:r>
            <a:r>
              <a:rPr lang="en-US" b="0" i="1" dirty="0">
                <a:solidFill>
                  <a:srgbClr val="000000"/>
                </a:solidFill>
                <a:effectLst/>
                <a:latin typeface="Helvetica Neue"/>
              </a:rPr>
              <a:t>Pending</a:t>
            </a:r>
            <a:r>
              <a:rPr lang="en-US" b="0" i="0" dirty="0">
                <a:solidFill>
                  <a:srgbClr val="000000"/>
                </a:solidFill>
                <a:effectLst/>
                <a:latin typeface="Helvetica Neue"/>
              </a:rPr>
              <a:t> records will not display.</a:t>
            </a:r>
            <a:endParaRPr lang="en-US" dirty="0"/>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59</a:t>
            </a:fld>
            <a:endParaRPr lang="en-US"/>
          </a:p>
        </p:txBody>
      </p:sp>
    </p:spTree>
    <p:extLst>
      <p:ext uri="{BB962C8B-B14F-4D97-AF65-F5344CB8AC3E}">
        <p14:creationId xmlns:p14="http://schemas.microsoft.com/office/powerpoint/2010/main" val="20224529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Reports a list of students with disabilities and associated meeting, plan, and other SPED-related information.</a:t>
            </a:r>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60</a:t>
            </a:fld>
            <a:endParaRPr lang="en-US"/>
          </a:p>
        </p:txBody>
      </p:sp>
    </p:spTree>
    <p:extLst>
      <p:ext uri="{BB962C8B-B14F-4D97-AF65-F5344CB8AC3E}">
        <p14:creationId xmlns:p14="http://schemas.microsoft.com/office/powerpoint/2010/main" val="4242367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ea typeface="Times New Roman" panose="02020603050405020304" pitchFamily="18" charset="0"/>
                <a:cs typeface="Times New Roman" panose="02020603050405020304" pitchFamily="18" charset="0"/>
              </a:rPr>
              <a:t>Reports of Students with Disabilities by Primary Disability Category who have exited from the Special Education program due to no longer being eligible, reaching maximum age, withdrawal, or not receiving parental consent to continue from Part C to Part B. </a:t>
            </a: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61</a:t>
            </a:fld>
            <a:endParaRPr lang="en-US" noProof="0"/>
          </a:p>
        </p:txBody>
      </p:sp>
    </p:spTree>
    <p:extLst>
      <p:ext uri="{BB962C8B-B14F-4D97-AF65-F5344CB8AC3E}">
        <p14:creationId xmlns:p14="http://schemas.microsoft.com/office/powerpoint/2010/main" val="885537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a:t>First, we will start with some general information</a:t>
            </a:r>
            <a:r>
              <a:rPr lang="en-US" baseline="0" dirty="0"/>
              <a:t> </a:t>
            </a:r>
            <a:r>
              <a:rPr lang="en-US" dirty="0"/>
              <a:t>related to the CALPADS data submission and</a:t>
            </a:r>
            <a:r>
              <a:rPr lang="en-US" baseline="0" dirty="0"/>
              <a:t> then introduce key concepts related to the data collected</a:t>
            </a:r>
            <a:r>
              <a:rPr lang="en-US" dirty="0"/>
              <a:t>.</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a:t>
            </a:fld>
            <a:endParaRPr lang="en-US" noProof="0"/>
          </a:p>
        </p:txBody>
      </p:sp>
    </p:spTree>
    <p:extLst>
      <p:ext uri="{BB962C8B-B14F-4D97-AF65-F5344CB8AC3E}">
        <p14:creationId xmlns:p14="http://schemas.microsoft.com/office/powerpoint/2010/main" val="1233827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Reports unduplicated count of students with disabilities by Primary Disability Category as of Fall Census Day in the selected year compared to the prior Academic Year.</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62</a:t>
            </a:fld>
            <a:endParaRPr lang="en-US" noProof="0"/>
          </a:p>
        </p:txBody>
      </p:sp>
    </p:spTree>
    <p:extLst>
      <p:ext uri="{BB962C8B-B14F-4D97-AF65-F5344CB8AC3E}">
        <p14:creationId xmlns:p14="http://schemas.microsoft.com/office/powerpoint/2010/main" val="29945380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64</a:t>
            </a:fld>
            <a:endParaRPr lang="en-US" noProof="0"/>
          </a:p>
        </p:txBody>
      </p:sp>
    </p:spTree>
    <p:extLst>
      <p:ext uri="{BB962C8B-B14F-4D97-AF65-F5344CB8AC3E}">
        <p14:creationId xmlns:p14="http://schemas.microsoft.com/office/powerpoint/2010/main" val="26042674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16.7 Mapping Guide - </a:t>
            </a:r>
            <a:r>
              <a:rPr lang="en-US" dirty="0"/>
              <a:t>https://documentation.calpads.org/Reports/Accountability/Report16.7_StudentwithDisabilities-MonitoringCounts/</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7508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168375C1-7C5C-42A2-80F2-05631BB3764E}" type="slidenum">
              <a:rPr lang="en-US">
                <a:solidFill>
                  <a:prstClr val="black"/>
                </a:solidFill>
                <a:latin typeface="Calibri" panose="020F0502020204030204"/>
              </a:rPr>
              <a:pPr defTabSz="931774">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334196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67</a:t>
            </a:fld>
            <a:endParaRPr lang="en-US" noProof="0"/>
          </a:p>
        </p:txBody>
      </p:sp>
    </p:spTree>
    <p:extLst>
      <p:ext uri="{BB962C8B-B14F-4D97-AF65-F5344CB8AC3E}">
        <p14:creationId xmlns:p14="http://schemas.microsoft.com/office/powerpoint/2010/main" val="5180058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BC722-2FB5-7553-9AA9-EA0931C2B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4D051-806A-6380-0038-52F29351EE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B0FAD-34EB-1067-DC32-4AC8E7A30F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a:extLst>
              <a:ext uri="{FF2B5EF4-FFF2-40B4-BE49-F238E27FC236}">
                <a16:creationId xmlns:a16="http://schemas.microsoft.com/office/drawing/2014/main" id="{B0E26F8B-8C97-335C-2D34-E5838D5EB4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31907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852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70</a:t>
            </a:fld>
            <a:endParaRPr lang="en-US" noProof="0" dirty="0"/>
          </a:p>
        </p:txBody>
      </p:sp>
    </p:spTree>
    <p:extLst>
      <p:ext uri="{BB962C8B-B14F-4D97-AF65-F5344CB8AC3E}">
        <p14:creationId xmlns:p14="http://schemas.microsoft.com/office/powerpoint/2010/main" val="7253520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71</a:t>
            </a:fld>
            <a:endParaRPr lang="en-US" noProof="0" dirty="0"/>
          </a:p>
        </p:txBody>
      </p:sp>
    </p:spTree>
    <p:extLst>
      <p:ext uri="{BB962C8B-B14F-4D97-AF65-F5344CB8AC3E}">
        <p14:creationId xmlns:p14="http://schemas.microsoft.com/office/powerpoint/2010/main" val="37993605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72</a:t>
            </a:fld>
            <a:endParaRPr lang="en-US" noProof="0"/>
          </a:p>
        </p:txBody>
      </p:sp>
    </p:spTree>
    <p:extLst>
      <p:ext uri="{BB962C8B-B14F-4D97-AF65-F5344CB8AC3E}">
        <p14:creationId xmlns:p14="http://schemas.microsoft.com/office/powerpoint/2010/main" val="4234201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 of Year (EOY) 4 data collection provides information required for students with disabilities for the federal Individuals with Disabilities Education Act (IDEA) reporting. Specifically,</a:t>
            </a:r>
          </a:p>
          <a:p>
            <a:pPr marL="171450" indent="-171450">
              <a:buFont typeface="Arial" panose="020B0604020202020204" pitchFamily="34" charset="0"/>
              <a:buChar char="•"/>
            </a:pPr>
            <a:r>
              <a:rPr lang="en-US" dirty="0"/>
              <a:t>Counts for students with participating and receiving services from a special education plan (IFSP,IEP,ISP).</a:t>
            </a:r>
          </a:p>
          <a:p>
            <a:pPr marL="171450" indent="-171450">
              <a:buFont typeface="Arial" panose="020B0604020202020204" pitchFamily="34" charset="0"/>
              <a:buChar char="•"/>
            </a:pPr>
            <a:r>
              <a:rPr lang="en-US" dirty="0"/>
              <a:t>Counts</a:t>
            </a:r>
            <a:r>
              <a:rPr lang="en-US" b="0" i="0" dirty="0">
                <a:solidFill>
                  <a:srgbClr val="39424D"/>
                </a:solidFill>
                <a:effectLst/>
                <a:latin typeface="Lato" panose="020F0502020204030203" pitchFamily="34" charset="0"/>
              </a:rPr>
              <a:t> of students Special Education Status (child find) and Non-Participation Reason (exits)</a:t>
            </a:r>
          </a:p>
          <a:p>
            <a:pPr marL="171450" indent="-171450">
              <a:buFont typeface="Arial" panose="020B0604020202020204" pitchFamily="34" charset="0"/>
              <a:buChar char="•"/>
            </a:pPr>
            <a:r>
              <a:rPr lang="en-US" b="0" i="0" dirty="0">
                <a:solidFill>
                  <a:srgbClr val="39424D"/>
                </a:solidFill>
                <a:effectLst/>
                <a:latin typeface="Lato" panose="020F0502020204030203" pitchFamily="34" charset="0"/>
              </a:rPr>
              <a:t>Count of students with disabilities identified  Postsecondary (PSTS) survey outcomes</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7</a:t>
            </a:fld>
            <a:endParaRPr lang="en-US" noProof="0"/>
          </a:p>
        </p:txBody>
      </p:sp>
    </p:spTree>
    <p:extLst>
      <p:ext uri="{BB962C8B-B14F-4D97-AF65-F5344CB8AC3E}">
        <p14:creationId xmlns:p14="http://schemas.microsoft.com/office/powerpoint/2010/main" val="16748324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74</a:t>
            </a:fld>
            <a:endParaRPr lang="en-US" noProof="0"/>
          </a:p>
        </p:txBody>
      </p:sp>
    </p:spTree>
    <p:extLst>
      <p:ext uri="{BB962C8B-B14F-4D97-AF65-F5344CB8AC3E}">
        <p14:creationId xmlns:p14="http://schemas.microsoft.com/office/powerpoint/2010/main" val="3840694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11949d043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11949d043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The SPED data collected for SWD provides information for accountability and is required by legislation. </a:t>
            </a:r>
          </a:p>
          <a:p>
            <a:pPr defTabSz="1955800">
              <a:lnSpc>
                <a:spcPct val="90000"/>
              </a:lnSpc>
              <a:spcBef>
                <a:spcPct val="0"/>
              </a:spcBef>
              <a:spcAft>
                <a:spcPct val="35000"/>
              </a:spcAft>
            </a:pPr>
            <a:r>
              <a:rPr lang="en-US" dirty="0"/>
              <a:t> </a:t>
            </a:r>
            <a:r>
              <a:rPr lang="en-US" sz="4400" b="1" dirty="0"/>
              <a:t>Special Education (SPED)</a:t>
            </a:r>
          </a:p>
          <a:p>
            <a:pPr marL="342900" lvl="1" indent="-342900" defTabSz="1511300">
              <a:lnSpc>
                <a:spcPct val="90000"/>
              </a:lnSpc>
              <a:spcBef>
                <a:spcPct val="0"/>
              </a:spcBef>
              <a:spcAft>
                <a:spcPct val="15000"/>
              </a:spcAft>
              <a:buChar char="•"/>
            </a:pPr>
            <a:r>
              <a:rPr lang="en-US" sz="3400" dirty="0"/>
              <a:t>Student counts and program exits for IDEA</a:t>
            </a:r>
          </a:p>
          <a:p>
            <a:pPr marL="342900" lvl="1" indent="-342900" defTabSz="1511300">
              <a:lnSpc>
                <a:spcPct val="90000"/>
              </a:lnSpc>
              <a:spcBef>
                <a:spcPct val="0"/>
              </a:spcBef>
              <a:spcAft>
                <a:spcPct val="15000"/>
              </a:spcAft>
              <a:buChar char="•"/>
            </a:pPr>
            <a:r>
              <a:rPr lang="en-US" sz="3400" dirty="0"/>
              <a:t>Special Education Monitoring</a:t>
            </a:r>
          </a:p>
          <a:p>
            <a:pPr marL="342900" lvl="1" indent="-342900" defTabSz="1511300">
              <a:lnSpc>
                <a:spcPct val="90000"/>
              </a:lnSpc>
              <a:spcBef>
                <a:spcPct val="0"/>
              </a:spcBef>
              <a:spcAft>
                <a:spcPct val="15000"/>
              </a:spcAft>
              <a:buChar char="•"/>
            </a:pPr>
            <a:r>
              <a:rPr lang="en-US" sz="3400" dirty="0"/>
              <a:t>DSEA – Dashboard accountability</a:t>
            </a:r>
          </a:p>
          <a:p>
            <a:pPr defTabSz="1955800">
              <a:lnSpc>
                <a:spcPct val="90000"/>
              </a:lnSpc>
              <a:spcBef>
                <a:spcPct val="0"/>
              </a:spcBef>
              <a:spcAft>
                <a:spcPct val="35000"/>
              </a:spcAft>
            </a:pPr>
            <a:r>
              <a:rPr lang="en-US" sz="4400" b="1" dirty="0"/>
              <a:t>Special Education Services (SSRV)</a:t>
            </a:r>
          </a:p>
          <a:p>
            <a:pPr marL="342900" lvl="1" indent="-342900" defTabSz="1511300">
              <a:lnSpc>
                <a:spcPct val="90000"/>
              </a:lnSpc>
              <a:spcBef>
                <a:spcPct val="0"/>
              </a:spcBef>
              <a:spcAft>
                <a:spcPct val="15000"/>
              </a:spcAft>
              <a:buChar char="•"/>
            </a:pPr>
            <a:r>
              <a:rPr lang="en-US" sz="3400" dirty="0"/>
              <a:t>Special Education Monitoring</a:t>
            </a:r>
          </a:p>
          <a:p>
            <a:pPr defTabSz="1955800">
              <a:lnSpc>
                <a:spcPct val="90000"/>
              </a:lnSpc>
              <a:spcBef>
                <a:spcPct val="0"/>
              </a:spcBef>
              <a:spcAft>
                <a:spcPct val="35000"/>
              </a:spcAft>
            </a:pPr>
            <a:r>
              <a:rPr lang="en-US" sz="4400" b="1" dirty="0"/>
              <a:t>Postsecondary Status (PSTS)</a:t>
            </a:r>
          </a:p>
          <a:p>
            <a:pPr marL="342900" lvl="1" indent="-342900" defTabSz="1511300">
              <a:lnSpc>
                <a:spcPct val="90000"/>
              </a:lnSpc>
              <a:spcBef>
                <a:spcPct val="0"/>
              </a:spcBef>
              <a:spcAft>
                <a:spcPct val="15000"/>
              </a:spcAft>
              <a:buChar char="•"/>
            </a:pPr>
            <a:r>
              <a:rPr lang="en-US" sz="3400" dirty="0"/>
              <a:t>Post-school outcomes for IDEA; outcomes of SWD who exited secondary education in 2023-2024</a:t>
            </a:r>
            <a:endParaRPr lang="en-US" sz="3400" dirty="0">
              <a:cs typeface="Calibri"/>
            </a:endParaRPr>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84282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help LEAs build their local capacity.  Therefore:</a:t>
            </a:r>
          </a:p>
          <a:p>
            <a:endParaRPr lang="en-US" dirty="0"/>
          </a:p>
          <a:p>
            <a:pPr marL="174708" indent="-174708">
              <a:buFont typeface="Arial" panose="020B0604020202020204" pitchFamily="34" charset="0"/>
              <a:buChar char="•"/>
            </a:pPr>
            <a:r>
              <a:rPr lang="en-US" dirty="0"/>
              <a:t>The expectation is for each LEA to resolve all fatal errors by July 12</a:t>
            </a:r>
            <a:r>
              <a:rPr lang="en-US" baseline="30000" dirty="0"/>
              <a:t>th</a:t>
            </a:r>
            <a:r>
              <a:rPr lang="en-US" dirty="0"/>
              <a:t> and Approve by end of July.   </a:t>
            </a:r>
          </a:p>
          <a:p>
            <a:endParaRPr lang="en-US" dirty="0"/>
          </a:p>
          <a:p>
            <a:r>
              <a:rPr lang="en-US" dirty="0"/>
              <a:t>The EOY snapshot reports will generate on</a:t>
            </a:r>
            <a:r>
              <a:rPr lang="en-US" baseline="0" dirty="0"/>
              <a:t> — </a:t>
            </a:r>
            <a:r>
              <a:rPr lang="en-US" b="1" baseline="0" dirty="0"/>
              <a:t>May 6</a:t>
            </a:r>
            <a:r>
              <a:rPr lang="en-US" b="1" baseline="30000" dirty="0"/>
              <a:t>th</a:t>
            </a:r>
            <a:r>
              <a:rPr lang="en-US" b="1" baseline="0" dirty="0"/>
              <a:t>  </a:t>
            </a: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The EOY error resolution is </a:t>
            </a:r>
            <a:r>
              <a:rPr lang="en-US" baseline="0" dirty="0"/>
              <a:t>— </a:t>
            </a:r>
            <a:r>
              <a:rPr lang="en-US" b="1" baseline="0" dirty="0"/>
              <a:t>July 11</a:t>
            </a:r>
            <a:r>
              <a:rPr lang="en-US" b="1" baseline="30000" dirty="0"/>
              <a:t>th</a:t>
            </a:r>
            <a:r>
              <a:rPr lang="en-US" b="1" baseline="0" dirty="0"/>
              <a:t> </a:t>
            </a:r>
            <a:endParaRPr lang="en-US" baseline="0" dirty="0"/>
          </a:p>
          <a:p>
            <a:pPr defTabSz="931774">
              <a:defRPr/>
            </a:pPr>
            <a:r>
              <a:rPr lang="en-US" dirty="0"/>
              <a:t>The EOY submission window deadline is </a:t>
            </a:r>
            <a:r>
              <a:rPr lang="en-US" baseline="0" dirty="0"/>
              <a:t>— </a:t>
            </a:r>
            <a:r>
              <a:rPr lang="en-US" b="1" baseline="0" dirty="0"/>
              <a:t>July 25</a:t>
            </a:r>
            <a:r>
              <a:rPr lang="en-US" b="1" baseline="30000" dirty="0"/>
              <a:t>th</a:t>
            </a:r>
            <a:r>
              <a:rPr lang="en-US" b="1" baseline="0" dirty="0"/>
              <a:t> </a:t>
            </a:r>
            <a:endParaRPr lang="en-US" baseline="0" dirty="0"/>
          </a:p>
          <a:p>
            <a:r>
              <a:rPr lang="en-US" baseline="0" dirty="0"/>
              <a:t>The FINAL amendment deadline is </a:t>
            </a:r>
            <a:r>
              <a:rPr lang="en-US" b="1" baseline="0" dirty="0"/>
              <a:t>August 8</a:t>
            </a:r>
            <a:r>
              <a:rPr lang="en-US" b="1" baseline="30000" dirty="0"/>
              <a:t>th</a:t>
            </a:r>
            <a:r>
              <a:rPr lang="en-US" b="1" baseline="0" dirty="0"/>
              <a:t> </a:t>
            </a:r>
          </a:p>
          <a:p>
            <a:endParaRPr lang="en-US" baseline="0" dirty="0"/>
          </a:p>
          <a:p>
            <a:r>
              <a:rPr lang="en-US" baseline="0" dirty="0"/>
              <a:t>Also, these dates can change so it is best to check the CDE’s calendar using the link on this slide.</a:t>
            </a:r>
          </a:p>
          <a:p>
            <a:r>
              <a:rPr lang="en-US" baseline="0" dirty="0"/>
              <a:t>Minimize data cleanup in CP.  If you are cleaning data (resolving validation and CDDs) for more than 2 weeks in CALPADS, that is an indication there are local issues that need to be addressed.  CDE will always reconsider the timelines if the system is not performing as expected.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428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40901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449363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v1.0 April 24, 2025</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2097993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7771799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5" name="Content Placeholder 4"/>
          <p:cNvSpPr>
            <a:spLocks noGrp="1"/>
          </p:cNvSpPr>
          <p:nvPr>
            <p:ph sz="quarter" idx="11"/>
          </p:nvPr>
        </p:nvSpPr>
        <p:spPr>
          <a:xfrm>
            <a:off x="414869" y="1837510"/>
            <a:ext cx="11353798" cy="4354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5">
            <a:extLst>
              <a:ext uri="{FF2B5EF4-FFF2-40B4-BE49-F238E27FC236}">
                <a16:creationId xmlns:a16="http://schemas.microsoft.com/office/drawing/2014/main" id="{8DDBD57F-794F-49C4-8219-BDB0DE5F1D55}"/>
              </a:ext>
            </a:extLst>
          </p:cNvPr>
          <p:cNvSpPr>
            <a:spLocks noGrp="1"/>
          </p:cNvSpPr>
          <p:nvPr>
            <p:ph type="ftr" sz="quarter" idx="12"/>
          </p:nvPr>
        </p:nvSpPr>
        <p:spPr>
          <a:xfrm>
            <a:off x="5550160" y="6383066"/>
            <a:ext cx="2128935" cy="365125"/>
          </a:xfrm>
        </p:spPr>
        <p:txBody>
          <a:bodyPr/>
          <a:lstStyle/>
          <a:p>
            <a:r>
              <a:rPr lang="en-US"/>
              <a:t>EOY 4 Reporting and Certification v1.0 April 24, 2025</a:t>
            </a:r>
            <a:endParaRPr lang="en-US" dirty="0"/>
          </a:p>
        </p:txBody>
      </p:sp>
    </p:spTree>
    <p:extLst>
      <p:ext uri="{BB962C8B-B14F-4D97-AF65-F5344CB8AC3E}">
        <p14:creationId xmlns:p14="http://schemas.microsoft.com/office/powerpoint/2010/main" val="35992017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894856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500442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v1.0 April 24, 2025</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9034588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4 Reporting and Certification v1.0 April 24,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29671343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1526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6791600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v1.0 April 24, 2025</a:t>
            </a:r>
          </a:p>
        </p:txBody>
      </p:sp>
    </p:spTree>
    <p:extLst>
      <p:ext uri="{BB962C8B-B14F-4D97-AF65-F5344CB8AC3E}">
        <p14:creationId xmlns:p14="http://schemas.microsoft.com/office/powerpoint/2010/main" val="1341529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25961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v1.0 April 24,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8059099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9198157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2367830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4366540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918315948"/>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v1.0 April 24,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0692045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123398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9343903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7016108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724115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619560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v1.0 April 24,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9763964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4 Reporting and Certification v1.0 April 24,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7034917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184400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3478967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8194169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6516280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516033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8415158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v1.0 April 24,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7355755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183355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9821284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1297484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4340490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774322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v1.0 April 24, 2025</a:t>
            </a:r>
          </a:p>
        </p:txBody>
      </p:sp>
    </p:spTree>
    <p:extLst>
      <p:ext uri="{BB962C8B-B14F-4D97-AF65-F5344CB8AC3E}">
        <p14:creationId xmlns:p14="http://schemas.microsoft.com/office/powerpoint/2010/main" val="32661297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v1.0 April 24,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073470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v1.0 April 24,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7494096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4 Reporting and Certification v1.0 April 24,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41163020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4 Reporting and Certification v1.0 April 24,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34399323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28374750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40269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v1.0 April 24,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881080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662065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v1.0 April 24, 2025</a:t>
            </a:r>
            <a:endParaRPr lang="en-US" noProof="0" dirty="0"/>
          </a:p>
        </p:txBody>
      </p:sp>
    </p:spTree>
    <p:extLst>
      <p:ext uri="{BB962C8B-B14F-4D97-AF65-F5344CB8AC3E}">
        <p14:creationId xmlns:p14="http://schemas.microsoft.com/office/powerpoint/2010/main" val="39746591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3602623781"/>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1044170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1134020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v1.0 April 24, 2025</a:t>
            </a:r>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64201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v1.0 April 24,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99255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8051016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Tree>
    <p:extLst>
      <p:ext uri="{BB962C8B-B14F-4D97-AF65-F5344CB8AC3E}">
        <p14:creationId xmlns:p14="http://schemas.microsoft.com/office/powerpoint/2010/main" val="79605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Tree>
    <p:extLst>
      <p:ext uri="{BB962C8B-B14F-4D97-AF65-F5344CB8AC3E}">
        <p14:creationId xmlns:p14="http://schemas.microsoft.com/office/powerpoint/2010/main" val="245132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4 Reporting and Certification v1.0 April 24,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1135082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387723552"/>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v1.0 April 24,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1692373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79964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861913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1918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805238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v1.0 April 24,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220578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4 Reporting and Certification v1.0 April 24,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7891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28163616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128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702894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1855829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7480732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746539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6042809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v1.0 April 24,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438945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6780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2746553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511970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7398118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v1.0 April 24, 2025</a:t>
            </a:r>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9971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9457714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v1.0 April 24,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0922316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v1.0 April 24,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024987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6215711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796873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v1.0 April 24, 2025</a:t>
            </a:r>
          </a:p>
        </p:txBody>
      </p:sp>
    </p:spTree>
    <p:extLst>
      <p:ext uri="{BB962C8B-B14F-4D97-AF65-F5344CB8AC3E}">
        <p14:creationId xmlns:p14="http://schemas.microsoft.com/office/powerpoint/2010/main" val="326962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v1.0 April 24,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99271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81039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08143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586507666"/>
      </p:ext>
    </p:extLst>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666038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4739034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4 Reporting and Certification v1.0 April 24,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9419351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1886286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2501630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16842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7761816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94827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v1.0 April 24, 2025</a:t>
            </a:r>
          </a:p>
        </p:txBody>
      </p:sp>
    </p:spTree>
    <p:extLst>
      <p:ext uri="{BB962C8B-B14F-4D97-AF65-F5344CB8AC3E}">
        <p14:creationId xmlns:p14="http://schemas.microsoft.com/office/powerpoint/2010/main" val="18313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v1.0 April 24,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4136758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v1.0 April 24,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7789212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EOY 4 Reporting and Certification v1.0 April 24, 2025</a:t>
            </a:r>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19100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600337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89973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32879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926161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v1.0 April 24,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74984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80920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315894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863967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267077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v1.0 April 24, 2025</a:t>
            </a:r>
          </a:p>
        </p:txBody>
      </p:sp>
    </p:spTree>
    <p:extLst>
      <p:ext uri="{BB962C8B-B14F-4D97-AF65-F5344CB8AC3E}">
        <p14:creationId xmlns:p14="http://schemas.microsoft.com/office/powerpoint/2010/main" val="2087581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v1.0 April 24,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3465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v1.0 April 24,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27987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v1.0 April 24, 2025</a:t>
            </a:r>
          </a:p>
        </p:txBody>
      </p:sp>
    </p:spTree>
    <p:extLst>
      <p:ext uri="{BB962C8B-B14F-4D97-AF65-F5344CB8AC3E}">
        <p14:creationId xmlns:p14="http://schemas.microsoft.com/office/powerpoint/2010/main" val="3013895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4 Reporting and Certification v1.0 April 24,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552045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4 Reporting and Certification v1.0 April 24,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4112997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3275178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377000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01286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v1.0 April 24, 2025</a:t>
            </a:r>
          </a:p>
        </p:txBody>
      </p:sp>
    </p:spTree>
    <p:extLst>
      <p:ext uri="{BB962C8B-B14F-4D97-AF65-F5344CB8AC3E}">
        <p14:creationId xmlns:p14="http://schemas.microsoft.com/office/powerpoint/2010/main" val="1495666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v1.0 April 24,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64838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v1.0 April 24,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659068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0211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592846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v1.0 April 24,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602381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4 Reporting and Certification v1.0 April 24,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142963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v1.0 April 24, 2025</a:t>
            </a:r>
          </a:p>
        </p:txBody>
      </p:sp>
    </p:spTree>
    <p:extLst>
      <p:ext uri="{BB962C8B-B14F-4D97-AF65-F5344CB8AC3E}">
        <p14:creationId xmlns:p14="http://schemas.microsoft.com/office/powerpoint/2010/main" val="21401263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850160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v1.0 April 24,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97779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31574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377850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v1.0 April 24, 2025</a:t>
            </a:r>
          </a:p>
        </p:txBody>
      </p:sp>
    </p:spTree>
    <p:extLst>
      <p:ext uri="{BB962C8B-B14F-4D97-AF65-F5344CB8AC3E}">
        <p14:creationId xmlns:p14="http://schemas.microsoft.com/office/powerpoint/2010/main" val="508559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4 Reporting and Certification v1.0 April 24,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241822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4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013839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8777248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v1.0 April 24, 2025</a:t>
            </a:r>
            <a:endParaRPr lang="en-US" noProof="0" dirty="0"/>
          </a:p>
        </p:txBody>
      </p:sp>
    </p:spTree>
    <p:extLst>
      <p:ext uri="{BB962C8B-B14F-4D97-AF65-F5344CB8AC3E}">
        <p14:creationId xmlns:p14="http://schemas.microsoft.com/office/powerpoint/2010/main" val="1389171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4162338701"/>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1506669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v1.0 April 24,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258059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v1.0 April 24,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955576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141202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5108340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084737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v1.0 April 24, 2025</a:t>
            </a:r>
          </a:p>
        </p:txBody>
      </p:sp>
    </p:spTree>
    <p:extLst>
      <p:ext uri="{BB962C8B-B14F-4D97-AF65-F5344CB8AC3E}">
        <p14:creationId xmlns:p14="http://schemas.microsoft.com/office/powerpoint/2010/main" val="42625410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v1.0 April 24,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9896799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1762417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1347918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8766032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754844651"/>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v1.0 April 24,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7343505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7342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9502876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601386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9106568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1376648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v1.0 April 24,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92230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4 Reporting and Certification v1.0 April 24,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3597488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287240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5559878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0121186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2841306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825857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339842772"/>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9040155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4 Reporting and Certification v1.0 April 24,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30539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2572756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9760640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5452078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531401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v1.0 April 24, 2025</a:t>
            </a:r>
          </a:p>
        </p:txBody>
      </p:sp>
    </p:spTree>
    <p:extLst>
      <p:ext uri="{BB962C8B-B14F-4D97-AF65-F5344CB8AC3E}">
        <p14:creationId xmlns:p14="http://schemas.microsoft.com/office/powerpoint/2010/main" val="17330720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v1.0 April 24,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702134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v1.0 April 24,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4362586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21530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v1.0 April 24,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1648617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956738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4 Reporting and Certification v1.0 April 24, 2025</a:t>
            </a:r>
            <a:endParaRPr lang="en-US" noProof="0" dirty="0"/>
          </a:p>
        </p:txBody>
      </p:sp>
    </p:spTree>
    <p:extLst>
      <p:ext uri="{BB962C8B-B14F-4D97-AF65-F5344CB8AC3E}">
        <p14:creationId xmlns:p14="http://schemas.microsoft.com/office/powerpoint/2010/main" val="17768343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4 Reporting and Certification v1.0 April 24, 2025</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41237065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7909655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4 Reporting and Certification v1.0 April 24,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9147328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1043256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4171314335"/>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4 Reporting and Certification v1.0 April 24,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6845642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632652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4 Reporting and Certification v1.0 April 24,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165932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3.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1.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50" Type="http://schemas.openxmlformats.org/officeDocument/2006/relationships/image" Target="../media/image2.png"/><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9" Type="http://schemas.openxmlformats.org/officeDocument/2006/relationships/slideLayout" Target="../slideLayouts/slideLayout88.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image" Target="../media/image1.png"/><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theme" Target="../theme/theme2.xml"/><Relationship Id="rId8" Type="http://schemas.openxmlformats.org/officeDocument/2006/relationships/slideLayout" Target="../slideLayouts/slideLayout67.xml"/><Relationship Id="rId51" Type="http://schemas.openxmlformats.org/officeDocument/2006/relationships/image" Target="../media/image3.svg"/><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20" Type="http://schemas.openxmlformats.org/officeDocument/2006/relationships/slideLayout" Target="../slideLayouts/slideLayout79.xml"/><Relationship Id="rId41" Type="http://schemas.openxmlformats.org/officeDocument/2006/relationships/slideLayout" Target="../slideLayouts/slideLayout100.xml"/><Relationship Id="rId1" Type="http://schemas.openxmlformats.org/officeDocument/2006/relationships/slideLayout" Target="../slideLayouts/slideLayout60.xml"/><Relationship Id="rId6"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image" Target="../media/image2.png"/><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image" Target="../media/image1.png"/><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theme" Target="../theme/theme3.xml"/><Relationship Id="rId40" Type="http://schemas.openxmlformats.org/officeDocument/2006/relationships/image" Target="../media/image3.svg"/><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8" Type="http://schemas.openxmlformats.org/officeDocument/2006/relationships/slideLayout" Target="../slideLayouts/slideLayout114.xml"/><Relationship Id="rId3" Type="http://schemas.openxmlformats.org/officeDocument/2006/relationships/slideLayout" Target="../slideLayouts/slideLayout10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9" Type="http://schemas.openxmlformats.org/officeDocument/2006/relationships/slideLayout" Target="../slideLayouts/slideLayout181.xml"/><Relationship Id="rId21" Type="http://schemas.openxmlformats.org/officeDocument/2006/relationships/slideLayout" Target="../slideLayouts/slideLayout163.xml"/><Relationship Id="rId34" Type="http://schemas.openxmlformats.org/officeDocument/2006/relationships/slideLayout" Target="../slideLayouts/slideLayout176.xml"/><Relationship Id="rId42" Type="http://schemas.openxmlformats.org/officeDocument/2006/relationships/slideLayout" Target="../slideLayouts/slideLayout184.xml"/><Relationship Id="rId47" Type="http://schemas.openxmlformats.org/officeDocument/2006/relationships/slideLayout" Target="../slideLayouts/slideLayout189.xml"/><Relationship Id="rId50" Type="http://schemas.openxmlformats.org/officeDocument/2006/relationships/image" Target="../media/image2.png"/><Relationship Id="rId7" Type="http://schemas.openxmlformats.org/officeDocument/2006/relationships/slideLayout" Target="../slideLayouts/slideLayout14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9" Type="http://schemas.openxmlformats.org/officeDocument/2006/relationships/slideLayout" Target="../slideLayouts/slideLayout171.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32" Type="http://schemas.openxmlformats.org/officeDocument/2006/relationships/slideLayout" Target="../slideLayouts/slideLayout174.xml"/><Relationship Id="rId37" Type="http://schemas.openxmlformats.org/officeDocument/2006/relationships/slideLayout" Target="../slideLayouts/slideLayout179.xml"/><Relationship Id="rId40" Type="http://schemas.openxmlformats.org/officeDocument/2006/relationships/slideLayout" Target="../slideLayouts/slideLayout182.xml"/><Relationship Id="rId45" Type="http://schemas.openxmlformats.org/officeDocument/2006/relationships/slideLayout" Target="../slideLayouts/slideLayout187.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36" Type="http://schemas.openxmlformats.org/officeDocument/2006/relationships/slideLayout" Target="../slideLayouts/slideLayout178.xml"/><Relationship Id="rId49" Type="http://schemas.openxmlformats.org/officeDocument/2006/relationships/image" Target="../media/image1.png"/><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31" Type="http://schemas.openxmlformats.org/officeDocument/2006/relationships/slideLayout" Target="../slideLayouts/slideLayout173.xml"/><Relationship Id="rId44" Type="http://schemas.openxmlformats.org/officeDocument/2006/relationships/slideLayout" Target="../slideLayouts/slideLayout186.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slideLayout" Target="../slideLayouts/slideLayout172.xml"/><Relationship Id="rId35" Type="http://schemas.openxmlformats.org/officeDocument/2006/relationships/slideLayout" Target="../slideLayouts/slideLayout177.xml"/><Relationship Id="rId43" Type="http://schemas.openxmlformats.org/officeDocument/2006/relationships/slideLayout" Target="../slideLayouts/slideLayout185.xml"/><Relationship Id="rId48" Type="http://schemas.openxmlformats.org/officeDocument/2006/relationships/theme" Target="../theme/theme4.xml"/><Relationship Id="rId8" Type="http://schemas.openxmlformats.org/officeDocument/2006/relationships/slideLayout" Target="../slideLayouts/slideLayout150.xml"/><Relationship Id="rId51" Type="http://schemas.openxmlformats.org/officeDocument/2006/relationships/image" Target="../media/image3.svg"/><Relationship Id="rId3" Type="http://schemas.openxmlformats.org/officeDocument/2006/relationships/slideLayout" Target="../slideLayouts/slideLayout145.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33" Type="http://schemas.openxmlformats.org/officeDocument/2006/relationships/slideLayout" Target="../slideLayouts/slideLayout175.xml"/><Relationship Id="rId38" Type="http://schemas.openxmlformats.org/officeDocument/2006/relationships/slideLayout" Target="../slideLayouts/slideLayout180.xml"/><Relationship Id="rId46" Type="http://schemas.openxmlformats.org/officeDocument/2006/relationships/slideLayout" Target="../slideLayouts/slideLayout188.xml"/><Relationship Id="rId20" Type="http://schemas.openxmlformats.org/officeDocument/2006/relationships/slideLayout" Target="../slideLayouts/slideLayout162.xml"/><Relationship Id="rId41" Type="http://schemas.openxmlformats.org/officeDocument/2006/relationships/slideLayout" Target="../slideLayouts/slideLayout183.xml"/><Relationship Id="rId1" Type="http://schemas.openxmlformats.org/officeDocument/2006/relationships/slideLayout" Target="../slideLayouts/slideLayout143.xml"/><Relationship Id="rId6"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6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4 Reporting and Certification v1.0 April 24,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704895978"/>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 id="2147484297" r:id="rId12"/>
    <p:sldLayoutId id="2147484298" r:id="rId13"/>
    <p:sldLayoutId id="2147484299" r:id="rId14"/>
    <p:sldLayoutId id="2147484300" r:id="rId15"/>
    <p:sldLayoutId id="2147484301" r:id="rId16"/>
    <p:sldLayoutId id="2147484302" r:id="rId17"/>
    <p:sldLayoutId id="2147484303" r:id="rId18"/>
    <p:sldLayoutId id="2147484304" r:id="rId19"/>
    <p:sldLayoutId id="2147484305" r:id="rId20"/>
    <p:sldLayoutId id="2147484306" r:id="rId21"/>
    <p:sldLayoutId id="2147484307" r:id="rId22"/>
    <p:sldLayoutId id="2147484308" r:id="rId23"/>
    <p:sldLayoutId id="2147484309" r:id="rId24"/>
    <p:sldLayoutId id="2147484310" r:id="rId25"/>
    <p:sldLayoutId id="2147484311" r:id="rId26"/>
    <p:sldLayoutId id="2147484312" r:id="rId27"/>
    <p:sldLayoutId id="2147484313" r:id="rId28"/>
    <p:sldLayoutId id="2147484314" r:id="rId29"/>
    <p:sldLayoutId id="2147484315" r:id="rId30"/>
    <p:sldLayoutId id="2147484316" r:id="rId31"/>
    <p:sldLayoutId id="2147484317" r:id="rId32"/>
    <p:sldLayoutId id="2147483649" r:id="rId33"/>
    <p:sldLayoutId id="2147483656" r:id="rId34"/>
    <p:sldLayoutId id="2147483662" r:id="rId35"/>
    <p:sldLayoutId id="2147483657" r:id="rId36"/>
    <p:sldLayoutId id="2147483658" r:id="rId37"/>
    <p:sldLayoutId id="2147483659" r:id="rId38"/>
    <p:sldLayoutId id="2147483660" r:id="rId39"/>
    <p:sldLayoutId id="2147483661" r:id="rId40"/>
    <p:sldLayoutId id="2147483650" r:id="rId41"/>
    <p:sldLayoutId id="2147483678" r:id="rId42"/>
    <p:sldLayoutId id="2147483655" r:id="rId43"/>
    <p:sldLayoutId id="2147483673" r:id="rId44"/>
    <p:sldLayoutId id="2147483675" r:id="rId45"/>
    <p:sldLayoutId id="2147483681" r:id="rId46"/>
    <p:sldLayoutId id="2147483685" r:id="rId47"/>
    <p:sldLayoutId id="2147483703" r:id="rId48"/>
    <p:sldLayoutId id="2147483704" r:id="rId49"/>
    <p:sldLayoutId id="2147483743" r:id="rId50"/>
    <p:sldLayoutId id="2147484221" r:id="rId51"/>
    <p:sldLayoutId id="2147484233" r:id="rId52"/>
    <p:sldLayoutId id="2147484251" r:id="rId53"/>
    <p:sldLayoutId id="2147484252" r:id="rId54"/>
    <p:sldLayoutId id="2147484253" r:id="rId55"/>
    <p:sldLayoutId id="2147484254" r:id="rId56"/>
    <p:sldLayoutId id="2147484402" r:id="rId57"/>
    <p:sldLayoutId id="2147484407" r:id="rId58"/>
    <p:sldLayoutId id="2147484440" r:id="rId59"/>
  </p:sldLayoutIdLst>
  <p:hf hdr="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4 Reporting and Certification v1.0 April 24,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871319199"/>
      </p:ext>
    </p:extLst>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 id="2147484330" r:id="rId12"/>
    <p:sldLayoutId id="2147484331" r:id="rId13"/>
    <p:sldLayoutId id="2147484332" r:id="rId14"/>
    <p:sldLayoutId id="2147484333" r:id="rId15"/>
    <p:sldLayoutId id="2147484334" r:id="rId16"/>
    <p:sldLayoutId id="2147484335" r:id="rId17"/>
    <p:sldLayoutId id="2147484336" r:id="rId18"/>
    <p:sldLayoutId id="2147484337" r:id="rId19"/>
    <p:sldLayoutId id="2147484338" r:id="rId20"/>
    <p:sldLayoutId id="2147484339" r:id="rId21"/>
    <p:sldLayoutId id="2147484340" r:id="rId22"/>
    <p:sldLayoutId id="2147484341" r:id="rId23"/>
    <p:sldLayoutId id="2147484342" r:id="rId24"/>
    <p:sldLayoutId id="2147484343" r:id="rId25"/>
    <p:sldLayoutId id="2147484344" r:id="rId26"/>
    <p:sldLayoutId id="2147484345" r:id="rId27"/>
    <p:sldLayoutId id="2147484346" r:id="rId28"/>
    <p:sldLayoutId id="2147484347" r:id="rId29"/>
    <p:sldLayoutId id="2147483919" r:id="rId30"/>
    <p:sldLayoutId id="2147483920" r:id="rId31"/>
    <p:sldLayoutId id="2147483921" r:id="rId32"/>
    <p:sldLayoutId id="2147483922" r:id="rId33"/>
    <p:sldLayoutId id="2147483923" r:id="rId34"/>
    <p:sldLayoutId id="2147483924" r:id="rId35"/>
    <p:sldLayoutId id="2147483925" r:id="rId36"/>
    <p:sldLayoutId id="2147483926" r:id="rId37"/>
    <p:sldLayoutId id="2147483927" r:id="rId38"/>
    <p:sldLayoutId id="2147483928" r:id="rId39"/>
    <p:sldLayoutId id="2147483929" r:id="rId40"/>
    <p:sldLayoutId id="2147483940" r:id="rId41"/>
    <p:sldLayoutId id="2147483948" r:id="rId42"/>
    <p:sldLayoutId id="2147483949" r:id="rId43"/>
    <p:sldLayoutId id="2147484164" r:id="rId44"/>
    <p:sldLayoutId id="2147484276" r:id="rId45"/>
    <p:sldLayoutId id="2147484277" r:id="rId46"/>
    <p:sldLayoutId id="2147484526" r:id="rId47"/>
  </p:sldLayoutIdLst>
  <p:hf hdr="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4 Reporting and Certification v1.0 April 24,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906512327"/>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 id="2147484453" r:id="rId12"/>
    <p:sldLayoutId id="2147484454" r:id="rId13"/>
    <p:sldLayoutId id="2147484455" r:id="rId14"/>
    <p:sldLayoutId id="2147484456" r:id="rId15"/>
    <p:sldLayoutId id="2147484457" r:id="rId16"/>
    <p:sldLayoutId id="2147484458" r:id="rId17"/>
    <p:sldLayoutId id="2147484459" r:id="rId18"/>
    <p:sldLayoutId id="2147484460" r:id="rId19"/>
    <p:sldLayoutId id="2147484461" r:id="rId20"/>
    <p:sldLayoutId id="2147484462" r:id="rId21"/>
    <p:sldLayoutId id="2147484463" r:id="rId22"/>
    <p:sldLayoutId id="2147484464" r:id="rId23"/>
    <p:sldLayoutId id="2147484465" r:id="rId24"/>
    <p:sldLayoutId id="2147484466" r:id="rId25"/>
    <p:sldLayoutId id="2147484467" r:id="rId26"/>
    <p:sldLayoutId id="2147484468" r:id="rId27"/>
    <p:sldLayoutId id="2147484469" r:id="rId28"/>
    <p:sldLayoutId id="2147484470" r:id="rId29"/>
    <p:sldLayoutId id="2147484471" r:id="rId30"/>
    <p:sldLayoutId id="2147484472" r:id="rId31"/>
    <p:sldLayoutId id="2147484473" r:id="rId32"/>
    <p:sldLayoutId id="2147484474" r:id="rId33"/>
    <p:sldLayoutId id="2147484475" r:id="rId34"/>
    <p:sldLayoutId id="2147484476" r:id="rId35"/>
    <p:sldLayoutId id="2147484477" r:id="rId36"/>
  </p:sldLayoutIdLst>
  <p:hf hdr="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4 Reporting and Certification v1.0 April 24, 2025</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808400537"/>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 id="2147484491" r:id="rId13"/>
    <p:sldLayoutId id="2147484492" r:id="rId14"/>
    <p:sldLayoutId id="2147484493" r:id="rId15"/>
    <p:sldLayoutId id="2147484494" r:id="rId16"/>
    <p:sldLayoutId id="2147484495" r:id="rId17"/>
    <p:sldLayoutId id="2147484496" r:id="rId18"/>
    <p:sldLayoutId id="2147484497" r:id="rId19"/>
    <p:sldLayoutId id="2147484498" r:id="rId20"/>
    <p:sldLayoutId id="2147484499" r:id="rId21"/>
    <p:sldLayoutId id="2147484500" r:id="rId22"/>
    <p:sldLayoutId id="2147484501" r:id="rId23"/>
    <p:sldLayoutId id="2147484502" r:id="rId24"/>
    <p:sldLayoutId id="2147484503" r:id="rId25"/>
    <p:sldLayoutId id="2147484504" r:id="rId26"/>
    <p:sldLayoutId id="2147484505" r:id="rId27"/>
    <p:sldLayoutId id="2147484506" r:id="rId28"/>
    <p:sldLayoutId id="2147484507" r:id="rId29"/>
    <p:sldLayoutId id="2147484508" r:id="rId30"/>
    <p:sldLayoutId id="2147484509" r:id="rId31"/>
    <p:sldLayoutId id="2147484510" r:id="rId32"/>
    <p:sldLayoutId id="2147484511" r:id="rId33"/>
    <p:sldLayoutId id="2147484512" r:id="rId34"/>
    <p:sldLayoutId id="2147484513" r:id="rId35"/>
    <p:sldLayoutId id="2147484514" r:id="rId36"/>
    <p:sldLayoutId id="2147484515" r:id="rId37"/>
    <p:sldLayoutId id="2147484516" r:id="rId38"/>
    <p:sldLayoutId id="2147484517" r:id="rId39"/>
    <p:sldLayoutId id="2147484518" r:id="rId40"/>
    <p:sldLayoutId id="2147484519" r:id="rId41"/>
    <p:sldLayoutId id="2147484520" r:id="rId42"/>
    <p:sldLayoutId id="2147484521" r:id="rId43"/>
    <p:sldLayoutId id="2147484522" r:id="rId44"/>
    <p:sldLayoutId id="2147484523" r:id="rId45"/>
    <p:sldLayoutId id="2147484524" r:id="rId46"/>
    <p:sldLayoutId id="2147484525" r:id="rId47"/>
  </p:sldLayoutIdLst>
  <p:hf hdr="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cde.ca.gov/ds/sp/cl/rptcalendar.asp"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6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3" Type="http://schemas.openxmlformats.org/officeDocument/2006/relationships/hyperlink" Target="https://documentation.calpads.org/OnlineMaintenance/StudentDataMaintenance/StudentDetailsPSTS/#which-students-require-postsecondary-status-records-in-the-eoy-4-submission" TargetMode="External"/><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58.jpeg"/><Relationship Id="rId5" Type="http://schemas.openxmlformats.org/officeDocument/2006/relationships/hyperlink" Target="https://www.cde.ca.gov/ci/ct/pk/documents/ctedata25survey.docx" TargetMode="External"/><Relationship Id="rId4" Type="http://schemas.openxmlformats.org/officeDocument/2006/relationships/hyperlink" Target="https://documentation.calpads.org/OnlineMaintenance/StudentDataMaintenance/StudentDetailsPSTS/#psts-survey-template-guide-for-eoy-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109.xml"/></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163.xml"/><Relationship Id="rId6" Type="http://schemas.openxmlformats.org/officeDocument/2006/relationships/diagramColors" Target="../diagrams/colors5.xml"/><Relationship Id="rId11" Type="http://schemas.openxmlformats.org/officeDocument/2006/relationships/image" Target="../media/image71.svg"/><Relationship Id="rId5" Type="http://schemas.openxmlformats.org/officeDocument/2006/relationships/diagramQuickStyle" Target="../diagrams/quickStyle5.xml"/><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diagramLayout" Target="../diagrams/layout5.xml"/><Relationship Id="rId9" Type="http://schemas.openxmlformats.org/officeDocument/2006/relationships/image" Target="../media/image69.svg"/><Relationship Id="rId1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1.xml"/><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30.xml"/><Relationship Id="rId5" Type="http://schemas.openxmlformats.org/officeDocument/2006/relationships/image" Target="../media/image86.png"/><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127.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4.xml"/><Relationship Id="rId1" Type="http://schemas.openxmlformats.org/officeDocument/2006/relationships/slideLayout" Target="../slideLayouts/slideLayout119.xml"/></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18" Type="http://schemas.openxmlformats.org/officeDocument/2006/relationships/diagramData" Target="../diagrams/data9.xml"/><Relationship Id="rId26" Type="http://schemas.openxmlformats.org/officeDocument/2006/relationships/diagramColors" Target="../diagrams/colors10.xml"/><Relationship Id="rId3" Type="http://schemas.openxmlformats.org/officeDocument/2006/relationships/diagramData" Target="../diagrams/data6.xml"/><Relationship Id="rId21" Type="http://schemas.openxmlformats.org/officeDocument/2006/relationships/diagramColors" Target="../diagrams/colors9.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5" Type="http://schemas.openxmlformats.org/officeDocument/2006/relationships/diagramQuickStyle" Target="../diagrams/quickStyle10.xml"/><Relationship Id="rId2" Type="http://schemas.openxmlformats.org/officeDocument/2006/relationships/notesSlide" Target="../notesSlides/notesSlide56.xml"/><Relationship Id="rId16" Type="http://schemas.openxmlformats.org/officeDocument/2006/relationships/diagramColors" Target="../diagrams/colors8.xml"/><Relationship Id="rId20" Type="http://schemas.openxmlformats.org/officeDocument/2006/relationships/diagramQuickStyle" Target="../diagrams/quickStyle9.xml"/><Relationship Id="rId1" Type="http://schemas.openxmlformats.org/officeDocument/2006/relationships/slideLayout" Target="../slideLayouts/slideLayout21.xml"/><Relationship Id="rId6" Type="http://schemas.openxmlformats.org/officeDocument/2006/relationships/diagramColors" Target="../diagrams/colors6.xml"/><Relationship Id="rId11" Type="http://schemas.openxmlformats.org/officeDocument/2006/relationships/diagramColors" Target="../diagrams/colors7.xml"/><Relationship Id="rId24" Type="http://schemas.openxmlformats.org/officeDocument/2006/relationships/diagramLayout" Target="../diagrams/layout10.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23" Type="http://schemas.openxmlformats.org/officeDocument/2006/relationships/diagramData" Target="../diagrams/data10.xml"/><Relationship Id="rId10" Type="http://schemas.openxmlformats.org/officeDocument/2006/relationships/diagramQuickStyle" Target="../diagrams/quickStyle7.xml"/><Relationship Id="rId19" Type="http://schemas.openxmlformats.org/officeDocument/2006/relationships/diagramLayout" Target="../diagrams/layout9.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 Id="rId22" Type="http://schemas.microsoft.com/office/2007/relationships/diagramDrawing" Target="../diagrams/drawing9.xml"/><Relationship Id="rId27" Type="http://schemas.microsoft.com/office/2007/relationships/diagramDrawing" Target="../diagrams/drawing10.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jp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98.sv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2.xml"/><Relationship Id="rId1" Type="http://schemas.openxmlformats.org/officeDocument/2006/relationships/slideLayout" Target="../slideLayouts/slideLayout81.xml"/></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8" Type="http://schemas.openxmlformats.org/officeDocument/2006/relationships/hyperlink" Target="https://tulare.k12oms.org/146-258130" TargetMode="External"/><Relationship Id="rId13" Type="http://schemas.openxmlformats.org/officeDocument/2006/relationships/hyperlink" Target="https://madera.k12oms.org/eventdetail.php?id=262532" TargetMode="External"/><Relationship Id="rId3" Type="http://schemas.openxmlformats.org/officeDocument/2006/relationships/hyperlink" Target="https://www.shastacoe.org/forms/~form-uuid/87d35117-0b3b-46a1-bb24-074d3e58b9ca" TargetMode="External"/><Relationship Id="rId7" Type="http://schemas.openxmlformats.org/officeDocument/2006/relationships/hyperlink" Target="http://lacoe.k12oms.org/1894-262338" TargetMode="External"/><Relationship Id="rId12" Type="http://schemas.openxmlformats.org/officeDocument/2006/relationships/hyperlink" Target="https://forms.gle/APzJ8BJWbWhcZL176" TargetMode="External"/><Relationship Id="rId2" Type="http://schemas.openxmlformats.org/officeDocument/2006/relationships/notesSlide" Target="../notesSlides/notesSlide65.xml"/><Relationship Id="rId1" Type="http://schemas.openxmlformats.org/officeDocument/2006/relationships/slideLayout" Target="../slideLayouts/slideLayout21.xml"/><Relationship Id="rId6" Type="http://schemas.openxmlformats.org/officeDocument/2006/relationships/hyperlink" Target="http://lacoe.k12oms.org/1894-262336" TargetMode="External"/><Relationship Id="rId11" Type="http://schemas.openxmlformats.org/officeDocument/2006/relationships/hyperlink" Target="https://proflearn.scoe.net/Home/Register/736" TargetMode="External"/><Relationship Id="rId5" Type="http://schemas.openxmlformats.org/officeDocument/2006/relationships/hyperlink" Target="http://ocde.k12oms.org/1268-262448" TargetMode="External"/><Relationship Id="rId10" Type="http://schemas.openxmlformats.org/officeDocument/2006/relationships/hyperlink" Target="https://forms.gle/ZdxJhRoEUTp3TmtSA" TargetMode="External"/><Relationship Id="rId4" Type="http://schemas.openxmlformats.org/officeDocument/2006/relationships/hyperlink" Target="https://vcoe.k12oms.org/1630-254138" TargetMode="External"/><Relationship Id="rId9" Type="http://schemas.openxmlformats.org/officeDocument/2006/relationships/hyperlink" Target="http://fresno.k12oms.org/131-262266" TargetMode="External"/><Relationship Id="rId14" Type="http://schemas.openxmlformats.org/officeDocument/2006/relationships/hyperlink" Target="http://sdcoe.k12oms.org/1035-262350"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66.xml"/><Relationship Id="rId1" Type="http://schemas.openxmlformats.org/officeDocument/2006/relationships/slideLayout" Target="../slideLayouts/slideLayout22.xml"/><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06.xml"/><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13.png"/><Relationship Id="rId7" Type="http://schemas.openxmlformats.org/officeDocument/2006/relationships/image" Target="../media/image2.png"/><Relationship Id="rId12" Type="http://schemas.openxmlformats.org/officeDocument/2006/relationships/image" Target="../media/image115.png"/><Relationship Id="rId2" Type="http://schemas.openxmlformats.org/officeDocument/2006/relationships/notesSlide" Target="../notesSlides/notesSlide67.xml"/><Relationship Id="rId1" Type="http://schemas.openxmlformats.org/officeDocument/2006/relationships/slideLayout" Target="../slideLayouts/slideLayout8.xml"/><Relationship Id="rId6" Type="http://schemas.openxmlformats.org/officeDocument/2006/relationships/hyperlink" Target="https://www.youtube.com/channel/UCA9oRTiyVECCCzOxpmJheZw" TargetMode="External"/><Relationship Id="rId11" Type="http://schemas.openxmlformats.org/officeDocument/2006/relationships/hyperlink" Target="https://www.cde.ca.gov/ds/sp/cl/index.asp" TargetMode="External"/><Relationship Id="rId5" Type="http://schemas.openxmlformats.org/officeDocument/2006/relationships/hyperlink" Target="http://www.cde.ca.gov/ds/sp/cl/systemdocs.asp" TargetMode="External"/><Relationship Id="rId10" Type="http://schemas.openxmlformats.org/officeDocument/2006/relationships/image" Target="../media/image114.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cde.ca.gov/ds/sp/cl/swdreporting.asp" TargetMode="External"/><Relationship Id="rId7" Type="http://schemas.openxmlformats.org/officeDocument/2006/relationships/hyperlink" Target="https://www.cde.ca.gov/ds/sp/cl/calpadsfaqs.asp#f1top" TargetMode="External"/><Relationship Id="rId2" Type="http://schemas.openxmlformats.org/officeDocument/2006/relationships/notesSlide" Target="../notesSlides/notesSlide68.xml"/><Relationship Id="rId1" Type="http://schemas.openxmlformats.org/officeDocument/2006/relationships/slideLayout" Target="../slideLayouts/slideLayout22.xml"/><Relationship Id="rId6" Type="http://schemas.openxmlformats.org/officeDocument/2006/relationships/hyperlink" Target="https://www.youtube.com/watch?v=kNARoriIIAI&amp;list=PLsnFpLOXpp4Jjx9zMz-J42-zp1GYuyBsS" TargetMode="External"/><Relationship Id="rId5" Type="http://schemas.openxmlformats.org/officeDocument/2006/relationships/hyperlink" Target="https://www.cde.ca.gov/ds/sp/cl/systemdocs.asp" TargetMode="External"/><Relationship Id="rId4" Type="http://schemas.openxmlformats.org/officeDocument/2006/relationships/hyperlink" Target="https://www.cde.ca.gov/ds/sp/cl/spededfilesubscenarios.asp"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g"/><Relationship Id="rId7" Type="http://schemas.openxmlformats.org/officeDocument/2006/relationships/image" Target="../media/image120.sv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118.sv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svg"/></Relationships>
</file>

<file path=ppt/slides/_rels/slide73.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4.png"/><Relationship Id="rId3" Type="http://schemas.openxmlformats.org/officeDocument/2006/relationships/image" Target="../media/image125.jpg"/><Relationship Id="rId7" Type="http://schemas.openxmlformats.org/officeDocument/2006/relationships/image" Target="../media/image129.svg"/><Relationship Id="rId12" Type="http://schemas.openxmlformats.org/officeDocument/2006/relationships/hyperlink" Target="https://csis.fcmat.org/" TargetMode="External"/><Relationship Id="rId2" Type="http://schemas.openxmlformats.org/officeDocument/2006/relationships/notesSlide" Target="../notesSlides/notesSlide71.xml"/><Relationship Id="rId1" Type="http://schemas.openxmlformats.org/officeDocument/2006/relationships/slideLayout" Target="../slideLayouts/slideLayout23.xml"/><Relationship Id="rId6" Type="http://schemas.openxmlformats.org/officeDocument/2006/relationships/image" Target="../media/image128.png"/><Relationship Id="rId11" Type="http://schemas.openxmlformats.org/officeDocument/2006/relationships/image" Target="../media/image133.svg"/><Relationship Id="rId5" Type="http://schemas.openxmlformats.org/officeDocument/2006/relationships/image" Target="../media/image127.sv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svg"/><Relationship Id="rId14" Type="http://schemas.openxmlformats.org/officeDocument/2006/relationships/image" Target="../media/image135.svg"/></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0.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06996" y="-336885"/>
            <a:ext cx="4027201" cy="678954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382301" y="1312807"/>
            <a:ext cx="3876593" cy="3205552"/>
          </a:xfrm>
          <a:ln>
            <a:noFill/>
          </a:ln>
        </p:spPr>
        <p:txBody>
          <a:bodyPr/>
          <a:lstStyle/>
          <a:p>
            <a:r>
              <a:rPr lang="en-US" dirty="0">
                <a:solidFill>
                  <a:srgbClr val="FF715B"/>
                </a:solidFill>
              </a:rPr>
              <a:t> </a:t>
            </a:r>
            <a:br>
              <a:rPr lang="en-US" dirty="0">
                <a:solidFill>
                  <a:srgbClr val="FF715B"/>
                </a:solidFill>
              </a:rPr>
            </a:br>
            <a:r>
              <a:rPr lang="en-US" dirty="0">
                <a:solidFill>
                  <a:srgbClr val="FF715B"/>
                </a:solidFill>
              </a:rPr>
              <a:t>EOY 4</a:t>
            </a:r>
            <a:br>
              <a:rPr lang="en-US" sz="2800" dirty="0">
                <a:solidFill>
                  <a:schemeClr val="accent1"/>
                </a:solidFill>
              </a:rPr>
            </a:br>
            <a:r>
              <a:rPr lang="en-US" dirty="0">
                <a:solidFill>
                  <a:srgbClr val="FF715B"/>
                </a:solidFill>
              </a:rPr>
              <a:t>Reporting &amp; Certification</a:t>
            </a:r>
            <a:br>
              <a:rPr lang="en-US" dirty="0">
                <a:solidFill>
                  <a:srgbClr val="FF715B"/>
                </a:solidFill>
              </a:rPr>
            </a:br>
            <a:r>
              <a:rPr lang="en-US" dirty="0">
                <a:solidFill>
                  <a:srgbClr val="FF715B"/>
                </a:solidFill>
              </a:rPr>
              <a:t> </a:t>
            </a:r>
            <a:br>
              <a:rPr lang="en-US" dirty="0"/>
            </a:br>
            <a:r>
              <a:rPr lang="en-US" dirty="0">
                <a:solidFill>
                  <a:srgbClr val="545BA1"/>
                </a:solidFill>
              </a:rPr>
              <a:t>Special Education</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461097" y="4984996"/>
            <a:ext cx="3718998" cy="1219200"/>
          </a:xfrm>
        </p:spPr>
        <p:txBody>
          <a:bodyPr/>
          <a:lstStyle/>
          <a:p>
            <a:pPr marL="0" indent="0">
              <a:spcBef>
                <a:spcPts val="0"/>
              </a:spcBef>
              <a:spcAft>
                <a:spcPts val="0"/>
              </a:spcAft>
              <a:buNone/>
            </a:pPr>
            <a:r>
              <a:rPr lang="en-US" dirty="0"/>
              <a:t>Special Education Program</a:t>
            </a:r>
          </a:p>
          <a:p>
            <a:pPr marL="0" indent="0">
              <a:spcBef>
                <a:spcPts val="0"/>
              </a:spcBef>
              <a:spcAft>
                <a:spcPts val="0"/>
              </a:spcAft>
              <a:buNone/>
            </a:pPr>
            <a:r>
              <a:rPr lang="en-US" dirty="0"/>
              <a:t>Non-Participation Postsecondary Status</a:t>
            </a:r>
            <a:endParaRPr lang="en-US" dirty="0">
              <a:solidFill>
                <a:schemeClr val="tx1">
                  <a:lumMod val="75000"/>
                  <a:lumOff val="25000"/>
                </a:schemeClr>
              </a:solidFill>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Graphic 7" descr="CALPADS Logo">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Tree>
    <p:extLst>
      <p:ext uri="{BB962C8B-B14F-4D97-AF65-F5344CB8AC3E}">
        <p14:creationId xmlns:p14="http://schemas.microsoft.com/office/powerpoint/2010/main" val="2727425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D59F-E459-41DB-985E-2CF08A5D0B6A}"/>
              </a:ext>
            </a:extLst>
          </p:cNvPr>
          <p:cNvSpPr>
            <a:spLocks noGrp="1"/>
          </p:cNvSpPr>
          <p:nvPr>
            <p:ph type="title"/>
          </p:nvPr>
        </p:nvSpPr>
        <p:spPr/>
        <p:txBody>
          <a:bodyPr/>
          <a:lstStyle/>
          <a:p>
            <a:r>
              <a:rPr lang="en-US" dirty="0"/>
              <a:t>Data Collection Window for 2024-25</a:t>
            </a:r>
          </a:p>
        </p:txBody>
      </p:sp>
      <p:sp>
        <p:nvSpPr>
          <p:cNvPr id="82" name="Footer Placeholder 81">
            <a:extLst>
              <a:ext uri="{FF2B5EF4-FFF2-40B4-BE49-F238E27FC236}">
                <a16:creationId xmlns:a16="http://schemas.microsoft.com/office/drawing/2014/main" id="{BF00A38E-CB5F-0641-CE62-69B5EFEEB36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v1.0 April 24, 2025</a:t>
            </a:r>
          </a:p>
        </p:txBody>
      </p:sp>
      <p:sp>
        <p:nvSpPr>
          <p:cNvPr id="89" name="Slide Number Placeholder 88">
            <a:extLst>
              <a:ext uri="{FF2B5EF4-FFF2-40B4-BE49-F238E27FC236}">
                <a16:creationId xmlns:a16="http://schemas.microsoft.com/office/drawing/2014/main" id="{50D2621D-904A-DD4A-1BC1-A7A037F07FF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6" name="Text Placeholder 5">
            <a:extLst>
              <a:ext uri="{FF2B5EF4-FFF2-40B4-BE49-F238E27FC236}">
                <a16:creationId xmlns:a16="http://schemas.microsoft.com/office/drawing/2014/main" id="{47257058-2973-4B53-836C-41233BC0D27B}"/>
              </a:ext>
            </a:extLst>
          </p:cNvPr>
          <p:cNvSpPr>
            <a:spLocks noGrp="1"/>
          </p:cNvSpPr>
          <p:nvPr>
            <p:ph type="body" sz="quarter" idx="32"/>
          </p:nvPr>
        </p:nvSpPr>
        <p:spPr>
          <a:xfrm>
            <a:off x="412908" y="3677492"/>
            <a:ext cx="415608" cy="201776"/>
          </a:xfrm>
        </p:spPr>
        <p:txBody>
          <a:bodyPr/>
          <a:lstStyle/>
          <a:p>
            <a:r>
              <a:rPr lang="en-US" b="1" dirty="0">
                <a:solidFill>
                  <a:schemeClr val="tx1">
                    <a:lumMod val="75000"/>
                    <a:lumOff val="25000"/>
                  </a:schemeClr>
                </a:solidFill>
              </a:rPr>
              <a:t>Oct</a:t>
            </a:r>
          </a:p>
        </p:txBody>
      </p:sp>
      <p:sp>
        <p:nvSpPr>
          <p:cNvPr id="8" name="Text Placeholder 7">
            <a:extLst>
              <a:ext uri="{FF2B5EF4-FFF2-40B4-BE49-F238E27FC236}">
                <a16:creationId xmlns:a16="http://schemas.microsoft.com/office/drawing/2014/main" id="{7CCA00F5-B440-406B-A716-A13092CBFC24}"/>
              </a:ext>
            </a:extLst>
          </p:cNvPr>
          <p:cNvSpPr>
            <a:spLocks noGrp="1"/>
          </p:cNvSpPr>
          <p:nvPr>
            <p:ph type="body" sz="quarter" idx="33"/>
          </p:nvPr>
        </p:nvSpPr>
        <p:spPr>
          <a:xfrm>
            <a:off x="1653627" y="3308334"/>
            <a:ext cx="377825" cy="201776"/>
          </a:xfrm>
        </p:spPr>
        <p:txBody>
          <a:bodyPr/>
          <a:lstStyle/>
          <a:p>
            <a:r>
              <a:rPr lang="en-US" dirty="0">
                <a:solidFill>
                  <a:schemeClr val="tx1">
                    <a:lumMod val="75000"/>
                    <a:lumOff val="25000"/>
                  </a:schemeClr>
                </a:solidFill>
              </a:rPr>
              <a:t>Nov</a:t>
            </a:r>
          </a:p>
        </p:txBody>
      </p:sp>
      <p:sp>
        <p:nvSpPr>
          <p:cNvPr id="11" name="Text Placeholder 10">
            <a:extLst>
              <a:ext uri="{FF2B5EF4-FFF2-40B4-BE49-F238E27FC236}">
                <a16:creationId xmlns:a16="http://schemas.microsoft.com/office/drawing/2014/main" id="{7BB9576B-97C2-4B6F-8D7A-D3D94B000C9A}"/>
              </a:ext>
            </a:extLst>
          </p:cNvPr>
          <p:cNvSpPr>
            <a:spLocks noGrp="1"/>
          </p:cNvSpPr>
          <p:nvPr>
            <p:ph type="body" sz="quarter" idx="34"/>
          </p:nvPr>
        </p:nvSpPr>
        <p:spPr>
          <a:xfrm>
            <a:off x="2670868" y="3308334"/>
            <a:ext cx="377825" cy="201776"/>
          </a:xfrm>
        </p:spPr>
        <p:txBody>
          <a:bodyPr/>
          <a:lstStyle/>
          <a:p>
            <a:r>
              <a:rPr lang="en-US" dirty="0">
                <a:solidFill>
                  <a:schemeClr val="tx1">
                    <a:lumMod val="75000"/>
                    <a:lumOff val="25000"/>
                  </a:schemeClr>
                </a:solidFill>
              </a:rPr>
              <a:t>Dec</a:t>
            </a:r>
          </a:p>
        </p:txBody>
      </p:sp>
      <p:sp>
        <p:nvSpPr>
          <p:cNvPr id="13" name="Text Placeholder 12">
            <a:extLst>
              <a:ext uri="{FF2B5EF4-FFF2-40B4-BE49-F238E27FC236}">
                <a16:creationId xmlns:a16="http://schemas.microsoft.com/office/drawing/2014/main" id="{F5F410E5-8F7F-4F9E-9FFE-E7BAE98D72FE}"/>
              </a:ext>
            </a:extLst>
          </p:cNvPr>
          <p:cNvSpPr>
            <a:spLocks noGrp="1"/>
          </p:cNvSpPr>
          <p:nvPr>
            <p:ph type="body" sz="quarter" idx="35"/>
          </p:nvPr>
        </p:nvSpPr>
        <p:spPr>
          <a:xfrm>
            <a:off x="3618210" y="3308082"/>
            <a:ext cx="377825" cy="201776"/>
          </a:xfrm>
        </p:spPr>
        <p:txBody>
          <a:bodyPr/>
          <a:lstStyle/>
          <a:p>
            <a:r>
              <a:rPr lang="en-US" b="1" dirty="0">
                <a:solidFill>
                  <a:schemeClr val="tx1">
                    <a:lumMod val="75000"/>
                    <a:lumOff val="25000"/>
                  </a:schemeClr>
                </a:solidFill>
              </a:rPr>
              <a:t>Jan</a:t>
            </a:r>
          </a:p>
        </p:txBody>
      </p:sp>
      <p:sp>
        <p:nvSpPr>
          <p:cNvPr id="16" name="Text Placeholder 15">
            <a:extLst>
              <a:ext uri="{FF2B5EF4-FFF2-40B4-BE49-F238E27FC236}">
                <a16:creationId xmlns:a16="http://schemas.microsoft.com/office/drawing/2014/main" id="{BE55EE5B-B6FB-4321-9477-52192E27D65C}"/>
              </a:ext>
            </a:extLst>
          </p:cNvPr>
          <p:cNvSpPr>
            <a:spLocks noGrp="1"/>
          </p:cNvSpPr>
          <p:nvPr>
            <p:ph type="body" sz="quarter" idx="36"/>
          </p:nvPr>
        </p:nvSpPr>
        <p:spPr>
          <a:xfrm>
            <a:off x="4799977" y="3287220"/>
            <a:ext cx="377825" cy="201776"/>
          </a:xfrm>
        </p:spPr>
        <p:txBody>
          <a:bodyPr/>
          <a:lstStyle/>
          <a:p>
            <a:r>
              <a:rPr lang="en-US" dirty="0">
                <a:solidFill>
                  <a:schemeClr val="tx1">
                    <a:lumMod val="75000"/>
                    <a:lumOff val="25000"/>
                  </a:schemeClr>
                </a:solidFill>
              </a:rPr>
              <a:t>Feb</a:t>
            </a:r>
          </a:p>
        </p:txBody>
      </p:sp>
      <p:sp>
        <p:nvSpPr>
          <p:cNvPr id="17" name="Text Placeholder 16">
            <a:extLst>
              <a:ext uri="{FF2B5EF4-FFF2-40B4-BE49-F238E27FC236}">
                <a16:creationId xmlns:a16="http://schemas.microsoft.com/office/drawing/2014/main" id="{5D9E0D54-DF90-4CE3-B2EF-54C50783B7CC}"/>
              </a:ext>
            </a:extLst>
          </p:cNvPr>
          <p:cNvSpPr>
            <a:spLocks noGrp="1"/>
          </p:cNvSpPr>
          <p:nvPr>
            <p:ph type="body" sz="quarter" idx="37"/>
          </p:nvPr>
        </p:nvSpPr>
        <p:spPr>
          <a:xfrm>
            <a:off x="5631402" y="3683047"/>
            <a:ext cx="415608" cy="201776"/>
          </a:xfrm>
        </p:spPr>
        <p:txBody>
          <a:bodyPr/>
          <a:lstStyle/>
          <a:p>
            <a:r>
              <a:rPr lang="en-US" b="1" dirty="0">
                <a:solidFill>
                  <a:schemeClr val="tx1">
                    <a:lumMod val="75000"/>
                    <a:lumOff val="25000"/>
                  </a:schemeClr>
                </a:solidFill>
              </a:rPr>
              <a:t>Mar</a:t>
            </a:r>
          </a:p>
        </p:txBody>
      </p:sp>
      <p:sp>
        <p:nvSpPr>
          <p:cNvPr id="19" name="Text Placeholder 18">
            <a:extLst>
              <a:ext uri="{FF2B5EF4-FFF2-40B4-BE49-F238E27FC236}">
                <a16:creationId xmlns:a16="http://schemas.microsoft.com/office/drawing/2014/main" id="{645EDCB7-4237-4A5E-9B93-7DD3CD3C4FF5}"/>
              </a:ext>
            </a:extLst>
          </p:cNvPr>
          <p:cNvSpPr>
            <a:spLocks noGrp="1"/>
          </p:cNvSpPr>
          <p:nvPr>
            <p:ph type="body" sz="quarter" idx="38"/>
          </p:nvPr>
        </p:nvSpPr>
        <p:spPr>
          <a:xfrm>
            <a:off x="6756903" y="3295077"/>
            <a:ext cx="377825" cy="201776"/>
          </a:xfrm>
        </p:spPr>
        <p:txBody>
          <a:bodyPr/>
          <a:lstStyle/>
          <a:p>
            <a:r>
              <a:rPr lang="en-US" dirty="0">
                <a:solidFill>
                  <a:schemeClr val="tx1">
                    <a:lumMod val="75000"/>
                    <a:lumOff val="25000"/>
                  </a:schemeClr>
                </a:solidFill>
              </a:rPr>
              <a:t>Apr</a:t>
            </a:r>
          </a:p>
        </p:txBody>
      </p:sp>
      <p:sp>
        <p:nvSpPr>
          <p:cNvPr id="21" name="Text Placeholder 20">
            <a:extLst>
              <a:ext uri="{FF2B5EF4-FFF2-40B4-BE49-F238E27FC236}">
                <a16:creationId xmlns:a16="http://schemas.microsoft.com/office/drawing/2014/main" id="{3E1BC326-1FAE-422A-BA37-4C92724EF472}"/>
              </a:ext>
            </a:extLst>
          </p:cNvPr>
          <p:cNvSpPr>
            <a:spLocks noGrp="1"/>
          </p:cNvSpPr>
          <p:nvPr>
            <p:ph type="body" sz="quarter" idx="39"/>
          </p:nvPr>
        </p:nvSpPr>
        <p:spPr>
          <a:xfrm>
            <a:off x="7418715" y="3295077"/>
            <a:ext cx="377825" cy="201776"/>
          </a:xfrm>
        </p:spPr>
        <p:txBody>
          <a:bodyPr/>
          <a:lstStyle/>
          <a:p>
            <a:r>
              <a:rPr lang="en-US" dirty="0">
                <a:solidFill>
                  <a:schemeClr val="tx1">
                    <a:lumMod val="75000"/>
                    <a:lumOff val="25000"/>
                  </a:schemeClr>
                </a:solidFill>
              </a:rPr>
              <a:t>May</a:t>
            </a:r>
          </a:p>
        </p:txBody>
      </p:sp>
      <p:sp>
        <p:nvSpPr>
          <p:cNvPr id="23" name="Text Placeholder 22">
            <a:extLst>
              <a:ext uri="{FF2B5EF4-FFF2-40B4-BE49-F238E27FC236}">
                <a16:creationId xmlns:a16="http://schemas.microsoft.com/office/drawing/2014/main" id="{5DD0D4ED-8247-483E-A339-415BFA0545C5}"/>
              </a:ext>
            </a:extLst>
          </p:cNvPr>
          <p:cNvSpPr>
            <a:spLocks noGrp="1"/>
          </p:cNvSpPr>
          <p:nvPr>
            <p:ph type="body" sz="quarter" idx="40"/>
          </p:nvPr>
        </p:nvSpPr>
        <p:spPr>
          <a:xfrm>
            <a:off x="8653677" y="3301765"/>
            <a:ext cx="377825" cy="201776"/>
          </a:xfrm>
        </p:spPr>
        <p:txBody>
          <a:bodyPr/>
          <a:lstStyle/>
          <a:p>
            <a:r>
              <a:rPr lang="en-US" dirty="0">
                <a:solidFill>
                  <a:schemeClr val="tx1">
                    <a:lumMod val="75000"/>
                    <a:lumOff val="25000"/>
                  </a:schemeClr>
                </a:solidFill>
              </a:rPr>
              <a:t>Jun</a:t>
            </a:r>
          </a:p>
        </p:txBody>
      </p:sp>
      <p:sp>
        <p:nvSpPr>
          <p:cNvPr id="25" name="Text Placeholder 24">
            <a:extLst>
              <a:ext uri="{FF2B5EF4-FFF2-40B4-BE49-F238E27FC236}">
                <a16:creationId xmlns:a16="http://schemas.microsoft.com/office/drawing/2014/main" id="{BED3DA06-A855-49CE-8356-4A9D947FC823}"/>
              </a:ext>
            </a:extLst>
          </p:cNvPr>
          <p:cNvSpPr>
            <a:spLocks noGrp="1"/>
          </p:cNvSpPr>
          <p:nvPr>
            <p:ph type="body" sz="quarter" idx="41"/>
          </p:nvPr>
        </p:nvSpPr>
        <p:spPr>
          <a:xfrm>
            <a:off x="9375641" y="3295077"/>
            <a:ext cx="377825" cy="201776"/>
          </a:xfrm>
        </p:spPr>
        <p:txBody>
          <a:bodyPr/>
          <a:lstStyle/>
          <a:p>
            <a:r>
              <a:rPr lang="en-US" dirty="0">
                <a:solidFill>
                  <a:schemeClr val="tx1">
                    <a:lumMod val="75000"/>
                    <a:lumOff val="25000"/>
                  </a:schemeClr>
                </a:solidFill>
              </a:rPr>
              <a:t>Jul</a:t>
            </a:r>
          </a:p>
        </p:txBody>
      </p:sp>
      <p:sp>
        <p:nvSpPr>
          <p:cNvPr id="28" name="Text Placeholder 27">
            <a:extLst>
              <a:ext uri="{FF2B5EF4-FFF2-40B4-BE49-F238E27FC236}">
                <a16:creationId xmlns:a16="http://schemas.microsoft.com/office/drawing/2014/main" id="{B7E6CCF4-3AC5-455D-B1E1-9CDCE79FA2DA}"/>
              </a:ext>
            </a:extLst>
          </p:cNvPr>
          <p:cNvSpPr>
            <a:spLocks noGrp="1"/>
          </p:cNvSpPr>
          <p:nvPr>
            <p:ph type="body" sz="quarter" idx="42"/>
          </p:nvPr>
        </p:nvSpPr>
        <p:spPr>
          <a:xfrm>
            <a:off x="10681585" y="3288985"/>
            <a:ext cx="377825" cy="201776"/>
          </a:xfrm>
        </p:spPr>
        <p:txBody>
          <a:bodyPr/>
          <a:lstStyle/>
          <a:p>
            <a:r>
              <a:rPr lang="en-US" b="1" dirty="0">
                <a:solidFill>
                  <a:schemeClr val="tx1">
                    <a:lumMod val="75000"/>
                    <a:lumOff val="25000"/>
                  </a:schemeClr>
                </a:solidFill>
              </a:rPr>
              <a:t>Aug</a:t>
            </a:r>
          </a:p>
        </p:txBody>
      </p:sp>
      <p:sp>
        <p:nvSpPr>
          <p:cNvPr id="29" name="Text Placeholder 28">
            <a:extLst>
              <a:ext uri="{FF2B5EF4-FFF2-40B4-BE49-F238E27FC236}">
                <a16:creationId xmlns:a16="http://schemas.microsoft.com/office/drawing/2014/main" id="{AF84C149-B9E1-4CEB-AC25-65E5E0C9ECDB}"/>
              </a:ext>
            </a:extLst>
          </p:cNvPr>
          <p:cNvSpPr>
            <a:spLocks noGrp="1"/>
          </p:cNvSpPr>
          <p:nvPr>
            <p:ph type="body" sz="quarter" idx="43"/>
          </p:nvPr>
        </p:nvSpPr>
        <p:spPr>
          <a:xfrm>
            <a:off x="11217756" y="3291117"/>
            <a:ext cx="377825" cy="201776"/>
          </a:xfrm>
        </p:spPr>
        <p:txBody>
          <a:bodyPr/>
          <a:lstStyle/>
          <a:p>
            <a:r>
              <a:rPr lang="en-US" dirty="0">
                <a:solidFill>
                  <a:schemeClr val="tx1">
                    <a:lumMod val="75000"/>
                    <a:lumOff val="25000"/>
                  </a:schemeClr>
                </a:solidFill>
              </a:rPr>
              <a:t>Sep</a:t>
            </a:r>
          </a:p>
        </p:txBody>
      </p:sp>
      <p:sp>
        <p:nvSpPr>
          <p:cNvPr id="31" name="Text Placeholder 30">
            <a:extLst>
              <a:ext uri="{FF2B5EF4-FFF2-40B4-BE49-F238E27FC236}">
                <a16:creationId xmlns:a16="http://schemas.microsoft.com/office/drawing/2014/main" id="{0FBB9E34-9406-4432-A2AA-735C161D6F11}"/>
              </a:ext>
            </a:extLst>
          </p:cNvPr>
          <p:cNvSpPr>
            <a:spLocks noGrp="1"/>
          </p:cNvSpPr>
          <p:nvPr>
            <p:ph type="body" sz="quarter" idx="44"/>
          </p:nvPr>
        </p:nvSpPr>
        <p:spPr>
          <a:xfrm>
            <a:off x="438368" y="2600309"/>
            <a:ext cx="3735636" cy="282229"/>
          </a:xfrm>
          <a:solidFill>
            <a:srgbClr val="40C1BD"/>
          </a:solidFill>
        </p:spPr>
        <p:txBody>
          <a:bodyPr anchor="ctr"/>
          <a:lstStyle/>
          <a:p>
            <a:r>
              <a:rPr lang="en-US" sz="1200" b="1" dirty="0">
                <a:solidFill>
                  <a:schemeClr val="bg1"/>
                </a:solidFill>
              </a:rPr>
              <a:t>Fall 1 Submission</a:t>
            </a:r>
          </a:p>
        </p:txBody>
      </p:sp>
      <p:grpSp>
        <p:nvGrpSpPr>
          <p:cNvPr id="33" name="Group 32">
            <a:extLst>
              <a:ext uri="{FF2B5EF4-FFF2-40B4-BE49-F238E27FC236}">
                <a16:creationId xmlns:a16="http://schemas.microsoft.com/office/drawing/2014/main" id="{AFD09076-D1F6-4F08-8939-1F1577E5A1AC}"/>
              </a:ext>
              <a:ext uri="{C183D7F6-B498-43B3-948B-1728B52AA6E4}">
                <adec:decorative xmlns:adec="http://schemas.microsoft.com/office/drawing/2017/decorative" val="1"/>
              </a:ext>
            </a:extLst>
          </p:cNvPr>
          <p:cNvGrpSpPr/>
          <p:nvPr/>
        </p:nvGrpSpPr>
        <p:grpSpPr>
          <a:xfrm>
            <a:off x="620712" y="3503541"/>
            <a:ext cx="10856346" cy="450534"/>
            <a:chOff x="620712" y="3503541"/>
            <a:chExt cx="10856346" cy="450534"/>
          </a:xfrm>
        </p:grpSpPr>
        <p:cxnSp>
          <p:nvCxnSpPr>
            <p:cNvPr id="34" name="Straight Connector 33">
              <a:extLst>
                <a:ext uri="{FF2B5EF4-FFF2-40B4-BE49-F238E27FC236}">
                  <a16:creationId xmlns:a16="http://schemas.microsoft.com/office/drawing/2014/main" id="{1851F931-A22B-44AA-B078-8F13276740C5}"/>
                </a:ext>
              </a:extLst>
            </p:cNvPr>
            <p:cNvCxnSpPr>
              <a:cxnSpLocks/>
              <a:stCxn id="6" idx="2"/>
            </p:cNvCxnSpPr>
            <p:nvPr/>
          </p:nvCxnSpPr>
          <p:spPr>
            <a:xfrm>
              <a:off x="620712" y="3503541"/>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3A16F3-2319-4900-94E3-2D1EE11FE250}"/>
                </a:ext>
              </a:extLst>
            </p:cNvPr>
            <p:cNvCxnSpPr/>
            <p:nvPr/>
          </p:nvCxnSpPr>
          <p:spPr>
            <a:xfrm>
              <a:off x="109272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4FC807E-B2A8-4953-AA5C-6D49F5FE3128}"/>
                </a:ext>
              </a:extLst>
            </p:cNvPr>
            <p:cNvCxnSpPr/>
            <p:nvPr/>
          </p:nvCxnSpPr>
          <p:spPr>
            <a:xfrm>
              <a:off x="156474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2129982-9661-4201-A7A9-D830435CAF7C}"/>
                </a:ext>
              </a:extLst>
            </p:cNvPr>
            <p:cNvCxnSpPr/>
            <p:nvPr/>
          </p:nvCxnSpPr>
          <p:spPr>
            <a:xfrm>
              <a:off x="203675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EC9CA8C-382D-4780-857E-7923D6612296}"/>
                </a:ext>
              </a:extLst>
            </p:cNvPr>
            <p:cNvCxnSpPr/>
            <p:nvPr/>
          </p:nvCxnSpPr>
          <p:spPr>
            <a:xfrm>
              <a:off x="250877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124F5F-0D19-4683-ABFD-3276BD8C0D2A}"/>
                </a:ext>
              </a:extLst>
            </p:cNvPr>
            <p:cNvCxnSpPr/>
            <p:nvPr/>
          </p:nvCxnSpPr>
          <p:spPr>
            <a:xfrm>
              <a:off x="298078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3740EF7-5BAA-4406-9463-F2DBFE3F1764}"/>
                </a:ext>
              </a:extLst>
            </p:cNvPr>
            <p:cNvCxnSpPr/>
            <p:nvPr/>
          </p:nvCxnSpPr>
          <p:spPr>
            <a:xfrm>
              <a:off x="345280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722C75-9D4B-4ACF-8624-346EBA52AB0C}"/>
                </a:ext>
              </a:extLst>
            </p:cNvPr>
            <p:cNvCxnSpPr/>
            <p:nvPr/>
          </p:nvCxnSpPr>
          <p:spPr>
            <a:xfrm>
              <a:off x="392481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D341D20-3335-4187-B094-E72F119FBFA6}"/>
                </a:ext>
              </a:extLst>
            </p:cNvPr>
            <p:cNvCxnSpPr/>
            <p:nvPr/>
          </p:nvCxnSpPr>
          <p:spPr>
            <a:xfrm>
              <a:off x="439683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A093FB-4616-49E8-A8CB-7A95CC81F7BF}"/>
                </a:ext>
              </a:extLst>
            </p:cNvPr>
            <p:cNvCxnSpPr/>
            <p:nvPr/>
          </p:nvCxnSpPr>
          <p:spPr>
            <a:xfrm>
              <a:off x="486884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37583E-E0FF-431F-AEFC-A3E007B41FEF}"/>
                </a:ext>
              </a:extLst>
            </p:cNvPr>
            <p:cNvCxnSpPr/>
            <p:nvPr/>
          </p:nvCxnSpPr>
          <p:spPr>
            <a:xfrm>
              <a:off x="534086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8CC9F1D-9948-435E-B101-CE530C3C415D}"/>
                </a:ext>
              </a:extLst>
            </p:cNvPr>
            <p:cNvCxnSpPr/>
            <p:nvPr/>
          </p:nvCxnSpPr>
          <p:spPr>
            <a:xfrm>
              <a:off x="581287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DED2865-67EC-4583-B0BC-2A7549CA14FE}"/>
                </a:ext>
              </a:extLst>
            </p:cNvPr>
            <p:cNvCxnSpPr/>
            <p:nvPr/>
          </p:nvCxnSpPr>
          <p:spPr>
            <a:xfrm>
              <a:off x="628489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8E72E4E-F5B7-469D-9C2A-54960B3814DA}"/>
                </a:ext>
              </a:extLst>
            </p:cNvPr>
            <p:cNvCxnSpPr/>
            <p:nvPr/>
          </p:nvCxnSpPr>
          <p:spPr>
            <a:xfrm>
              <a:off x="675690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2A5CFE2-8B3A-4FE1-B4D5-A3C1CDD0D60B}"/>
                </a:ext>
              </a:extLst>
            </p:cNvPr>
            <p:cNvCxnSpPr/>
            <p:nvPr/>
          </p:nvCxnSpPr>
          <p:spPr>
            <a:xfrm>
              <a:off x="722892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8945B65-A1FD-4893-8E5B-694EBE6ABE48}"/>
                </a:ext>
              </a:extLst>
            </p:cNvPr>
            <p:cNvCxnSpPr/>
            <p:nvPr/>
          </p:nvCxnSpPr>
          <p:spPr>
            <a:xfrm>
              <a:off x="770093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9559BBA-B1D3-41F3-BCBE-CB4BB933EEA0}"/>
                </a:ext>
              </a:extLst>
            </p:cNvPr>
            <p:cNvCxnSpPr/>
            <p:nvPr/>
          </p:nvCxnSpPr>
          <p:spPr>
            <a:xfrm>
              <a:off x="817295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F8D889-DFE8-4946-8A9F-E89EBA86CE55}"/>
                </a:ext>
              </a:extLst>
            </p:cNvPr>
            <p:cNvCxnSpPr/>
            <p:nvPr/>
          </p:nvCxnSpPr>
          <p:spPr>
            <a:xfrm>
              <a:off x="864496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99FC3E1-760C-485D-A894-659E36DBFBA0}"/>
                </a:ext>
              </a:extLst>
            </p:cNvPr>
            <p:cNvCxnSpPr/>
            <p:nvPr/>
          </p:nvCxnSpPr>
          <p:spPr>
            <a:xfrm>
              <a:off x="911698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C2AD8BF-2DAB-46F3-9334-006C0E601416}"/>
                </a:ext>
              </a:extLst>
            </p:cNvPr>
            <p:cNvCxnSpPr/>
            <p:nvPr/>
          </p:nvCxnSpPr>
          <p:spPr>
            <a:xfrm>
              <a:off x="958899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3ECD0E7-AEC7-4FC2-AD8C-FD1309F9C4A9}"/>
                </a:ext>
              </a:extLst>
            </p:cNvPr>
            <p:cNvCxnSpPr/>
            <p:nvPr/>
          </p:nvCxnSpPr>
          <p:spPr>
            <a:xfrm>
              <a:off x="1006101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7C5386D-5D43-4282-AB46-61FD65332554}"/>
                </a:ext>
              </a:extLst>
            </p:cNvPr>
            <p:cNvCxnSpPr/>
            <p:nvPr/>
          </p:nvCxnSpPr>
          <p:spPr>
            <a:xfrm>
              <a:off x="1053302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0974A3F-6B41-4413-8B89-13F538C736F8}"/>
                </a:ext>
              </a:extLst>
            </p:cNvPr>
            <p:cNvCxnSpPr/>
            <p:nvPr/>
          </p:nvCxnSpPr>
          <p:spPr>
            <a:xfrm>
              <a:off x="1100504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ABC7720-8A37-473F-B4FC-E67552008163}"/>
                </a:ext>
              </a:extLst>
            </p:cNvPr>
            <p:cNvCxnSpPr/>
            <p:nvPr/>
          </p:nvCxnSpPr>
          <p:spPr>
            <a:xfrm>
              <a:off x="1147705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100" name="Text Placeholder 9">
            <a:extLst>
              <a:ext uri="{FF2B5EF4-FFF2-40B4-BE49-F238E27FC236}">
                <a16:creationId xmlns:a16="http://schemas.microsoft.com/office/drawing/2014/main" id="{548BEBE1-71B7-49CB-8BA4-28695B014966}"/>
              </a:ext>
            </a:extLst>
          </p:cNvPr>
          <p:cNvSpPr txBox="1">
            <a:spLocks/>
          </p:cNvSpPr>
          <p:nvPr/>
        </p:nvSpPr>
        <p:spPr>
          <a:xfrm>
            <a:off x="3231257" y="3501015"/>
            <a:ext cx="415608" cy="2017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2023</a:t>
            </a:r>
          </a:p>
        </p:txBody>
      </p:sp>
      <p:sp>
        <p:nvSpPr>
          <p:cNvPr id="70" name="Text Placeholder 30">
            <a:extLst>
              <a:ext uri="{FF2B5EF4-FFF2-40B4-BE49-F238E27FC236}">
                <a16:creationId xmlns:a16="http://schemas.microsoft.com/office/drawing/2014/main" id="{A37C69C5-CA39-4466-A217-168F9BF6ADBF}"/>
              </a:ext>
            </a:extLst>
          </p:cNvPr>
          <p:cNvSpPr txBox="1">
            <a:spLocks/>
          </p:cNvSpPr>
          <p:nvPr/>
        </p:nvSpPr>
        <p:spPr>
          <a:xfrm>
            <a:off x="3096630" y="2302550"/>
            <a:ext cx="1058475" cy="282229"/>
          </a:xfrm>
          <a:prstGeom prst="rect">
            <a:avLst/>
          </a:prstGeom>
          <a:solidFill>
            <a:srgbClr val="B0E6E5"/>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Amendment</a:t>
            </a:r>
          </a:p>
        </p:txBody>
      </p:sp>
      <p:sp>
        <p:nvSpPr>
          <p:cNvPr id="77" name="Text Placeholder 30">
            <a:extLst>
              <a:ext uri="{FF2B5EF4-FFF2-40B4-BE49-F238E27FC236}">
                <a16:creationId xmlns:a16="http://schemas.microsoft.com/office/drawing/2014/main" id="{2354FA69-34BD-43D2-BBBF-30A5431BDFB0}"/>
              </a:ext>
            </a:extLst>
          </p:cNvPr>
          <p:cNvSpPr txBox="1">
            <a:spLocks/>
          </p:cNvSpPr>
          <p:nvPr/>
        </p:nvSpPr>
        <p:spPr>
          <a:xfrm>
            <a:off x="437231" y="3931408"/>
            <a:ext cx="5049165" cy="282229"/>
          </a:xfrm>
          <a:prstGeom prst="rect">
            <a:avLst/>
          </a:prstGeom>
          <a:solidFill>
            <a:srgbClr val="FD7C69"/>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Fall 2 Submission</a:t>
            </a:r>
          </a:p>
        </p:txBody>
      </p:sp>
      <p:sp>
        <p:nvSpPr>
          <p:cNvPr id="78" name="Text Placeholder 30">
            <a:extLst>
              <a:ext uri="{FF2B5EF4-FFF2-40B4-BE49-F238E27FC236}">
                <a16:creationId xmlns:a16="http://schemas.microsoft.com/office/drawing/2014/main" id="{16B98577-FB55-4314-8BEB-3C8FF552ED45}"/>
              </a:ext>
            </a:extLst>
          </p:cNvPr>
          <p:cNvSpPr txBox="1">
            <a:spLocks/>
          </p:cNvSpPr>
          <p:nvPr/>
        </p:nvSpPr>
        <p:spPr>
          <a:xfrm>
            <a:off x="7700936" y="3927994"/>
            <a:ext cx="3303757" cy="282229"/>
          </a:xfrm>
          <a:prstGeom prst="rect">
            <a:avLst/>
          </a:prstGeom>
          <a:solidFill>
            <a:srgbClr val="555FAD"/>
          </a:solidFill>
        </p:spPr>
        <p:txBody>
          <a:bodyPr vert="horz" lIns="0" tIns="3600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EOY Submissions </a:t>
            </a:r>
          </a:p>
        </p:txBody>
      </p:sp>
      <p:grpSp>
        <p:nvGrpSpPr>
          <p:cNvPr id="127" name="Group 126">
            <a:extLst>
              <a:ext uri="{FF2B5EF4-FFF2-40B4-BE49-F238E27FC236}">
                <a16:creationId xmlns:a16="http://schemas.microsoft.com/office/drawing/2014/main" id="{13FA3FA8-F5FF-492A-A1BD-8D5F07F902F0}"/>
              </a:ext>
              <a:ext uri="{C183D7F6-B498-43B3-948B-1728B52AA6E4}">
                <adec:decorative xmlns:adec="http://schemas.microsoft.com/office/drawing/2017/decorative" val="1"/>
              </a:ext>
            </a:extLst>
          </p:cNvPr>
          <p:cNvGrpSpPr/>
          <p:nvPr/>
        </p:nvGrpSpPr>
        <p:grpSpPr>
          <a:xfrm>
            <a:off x="438368" y="1360198"/>
            <a:ext cx="1321859" cy="1245608"/>
            <a:chOff x="431799" y="1918590"/>
            <a:chExt cx="1321859" cy="1245608"/>
          </a:xfrm>
        </p:grpSpPr>
        <p:cxnSp>
          <p:nvCxnSpPr>
            <p:cNvPr id="79" name="Straight Arrow Connector 78">
              <a:extLst>
                <a:ext uri="{FF2B5EF4-FFF2-40B4-BE49-F238E27FC236}">
                  <a16:creationId xmlns:a16="http://schemas.microsoft.com/office/drawing/2014/main" id="{C7E3C3C7-6D96-4D78-9ECB-EFB52891CFD3}"/>
                </a:ext>
                <a:ext uri="{C183D7F6-B498-43B3-948B-1728B52AA6E4}">
                  <adec:decorative xmlns:adec="http://schemas.microsoft.com/office/drawing/2017/decorative" val="1"/>
                </a:ext>
              </a:extLst>
            </p:cNvPr>
            <p:cNvCxnSpPr>
              <a:cxnSpLocks/>
            </p:cNvCxnSpPr>
            <p:nvPr/>
          </p:nvCxnSpPr>
          <p:spPr>
            <a:xfrm>
              <a:off x="620711" y="2341399"/>
              <a:ext cx="0" cy="822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51A6925B-A32C-4F0E-9240-88880B50441E}"/>
                </a:ext>
              </a:extLst>
            </p:cNvPr>
            <p:cNvGrpSpPr/>
            <p:nvPr/>
          </p:nvGrpSpPr>
          <p:grpSpPr>
            <a:xfrm>
              <a:off x="431799" y="1918590"/>
              <a:ext cx="1321859" cy="432000"/>
              <a:chOff x="431799" y="1724805"/>
              <a:chExt cx="1809315" cy="561975"/>
            </a:xfrm>
          </p:grpSpPr>
          <p:sp>
            <p:nvSpPr>
              <p:cNvPr id="80" name="Text Placeholder 30">
                <a:extLst>
                  <a:ext uri="{FF2B5EF4-FFF2-40B4-BE49-F238E27FC236}">
                    <a16:creationId xmlns:a16="http://schemas.microsoft.com/office/drawing/2014/main" id="{AEF1F936-E3CE-4058-8113-04560BB2F90B}"/>
                  </a:ext>
                </a:extLst>
              </p:cNvPr>
              <p:cNvSpPr txBox="1">
                <a:spLocks/>
              </p:cNvSpPr>
              <p:nvPr/>
            </p:nvSpPr>
            <p:spPr>
              <a:xfrm>
                <a:off x="431799" y="1724805"/>
                <a:ext cx="180931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Census Day</a:t>
                </a:r>
              </a:p>
            </p:txBody>
          </p:sp>
          <p:sp>
            <p:nvSpPr>
              <p:cNvPr id="81" name="Text Placeholder 31">
                <a:extLst>
                  <a:ext uri="{FF2B5EF4-FFF2-40B4-BE49-F238E27FC236}">
                    <a16:creationId xmlns:a16="http://schemas.microsoft.com/office/drawing/2014/main" id="{77C5EEF7-0110-4703-84A0-9B01F054555F}"/>
                  </a:ext>
                </a:extLst>
              </p:cNvPr>
              <p:cNvSpPr txBox="1">
                <a:spLocks/>
              </p:cNvSpPr>
              <p:nvPr/>
            </p:nvSpPr>
            <p:spPr>
              <a:xfrm>
                <a:off x="483528" y="2039060"/>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Oct 2, 2024</a:t>
                </a:r>
              </a:p>
            </p:txBody>
          </p:sp>
        </p:grpSp>
      </p:grpSp>
      <p:grpSp>
        <p:nvGrpSpPr>
          <p:cNvPr id="93" name="Group 92">
            <a:extLst>
              <a:ext uri="{FF2B5EF4-FFF2-40B4-BE49-F238E27FC236}">
                <a16:creationId xmlns:a16="http://schemas.microsoft.com/office/drawing/2014/main" id="{1466B781-5C93-4635-AD7F-95DFC09B941F}"/>
              </a:ext>
              <a:ext uri="{C183D7F6-B498-43B3-948B-1728B52AA6E4}">
                <adec:decorative xmlns:adec="http://schemas.microsoft.com/office/drawing/2017/decorative" val="1"/>
              </a:ext>
            </a:extLst>
          </p:cNvPr>
          <p:cNvGrpSpPr/>
          <p:nvPr/>
        </p:nvGrpSpPr>
        <p:grpSpPr>
          <a:xfrm>
            <a:off x="2032406" y="1341712"/>
            <a:ext cx="1625415" cy="428157"/>
            <a:chOff x="2214999" y="1392388"/>
            <a:chExt cx="2205824" cy="561975"/>
          </a:xfrm>
        </p:grpSpPr>
        <p:sp>
          <p:nvSpPr>
            <p:cNvPr id="83" name="Text Placeholder 30">
              <a:extLst>
                <a:ext uri="{FF2B5EF4-FFF2-40B4-BE49-F238E27FC236}">
                  <a16:creationId xmlns:a16="http://schemas.microsoft.com/office/drawing/2014/main" id="{372FB940-CA34-44E9-92F4-04EAA8F70E17}"/>
                </a:ext>
              </a:extLst>
            </p:cNvPr>
            <p:cNvSpPr txBox="1">
              <a:spLocks/>
            </p:cNvSpPr>
            <p:nvPr/>
          </p:nvSpPr>
          <p:spPr>
            <a:xfrm>
              <a:off x="2214999" y="1392388"/>
              <a:ext cx="2205824"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Certification Deadline</a:t>
              </a:r>
            </a:p>
          </p:txBody>
        </p:sp>
        <p:sp>
          <p:nvSpPr>
            <p:cNvPr id="84" name="Text Placeholder 31">
              <a:extLst>
                <a:ext uri="{FF2B5EF4-FFF2-40B4-BE49-F238E27FC236}">
                  <a16:creationId xmlns:a16="http://schemas.microsoft.com/office/drawing/2014/main" id="{720EA447-C525-49A4-B697-237C86AA4240}"/>
                </a:ext>
              </a:extLst>
            </p:cNvPr>
            <p:cNvSpPr txBox="1">
              <a:spLocks/>
            </p:cNvSpPr>
            <p:nvPr/>
          </p:nvSpPr>
          <p:spPr>
            <a:xfrm>
              <a:off x="2616819" y="1680191"/>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Dec 17, 2024</a:t>
              </a:r>
            </a:p>
          </p:txBody>
        </p:sp>
      </p:grpSp>
      <p:grpSp>
        <p:nvGrpSpPr>
          <p:cNvPr id="96" name="Group 95">
            <a:extLst>
              <a:ext uri="{FF2B5EF4-FFF2-40B4-BE49-F238E27FC236}">
                <a16:creationId xmlns:a16="http://schemas.microsoft.com/office/drawing/2014/main" id="{8DD6C618-3080-4B83-B8E5-5B3DFD532DA7}"/>
              </a:ext>
              <a:ext uri="{C183D7F6-B498-43B3-948B-1728B52AA6E4}">
                <adec:decorative xmlns:adec="http://schemas.microsoft.com/office/drawing/2017/decorative" val="1"/>
              </a:ext>
            </a:extLst>
          </p:cNvPr>
          <p:cNvGrpSpPr/>
          <p:nvPr/>
        </p:nvGrpSpPr>
        <p:grpSpPr>
          <a:xfrm>
            <a:off x="3735902" y="1343423"/>
            <a:ext cx="1321860" cy="428157"/>
            <a:chOff x="2277402" y="1728649"/>
            <a:chExt cx="1793875" cy="561975"/>
          </a:xfrm>
        </p:grpSpPr>
        <p:sp>
          <p:nvSpPr>
            <p:cNvPr id="97" name="Text Placeholder 30">
              <a:extLst>
                <a:ext uri="{FF2B5EF4-FFF2-40B4-BE49-F238E27FC236}">
                  <a16:creationId xmlns:a16="http://schemas.microsoft.com/office/drawing/2014/main" id="{B75A5BC5-D712-4110-92A7-0A19F364D8C2}"/>
                </a:ext>
              </a:extLst>
            </p:cNvPr>
            <p:cNvSpPr txBox="1">
              <a:spLocks/>
            </p:cNvSpPr>
            <p:nvPr/>
          </p:nvSpPr>
          <p:spPr>
            <a:xfrm>
              <a:off x="2277402" y="1728649"/>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Final Deadline</a:t>
              </a:r>
            </a:p>
          </p:txBody>
        </p:sp>
        <p:sp>
          <p:nvSpPr>
            <p:cNvPr id="98" name="Text Placeholder 31">
              <a:extLst>
                <a:ext uri="{FF2B5EF4-FFF2-40B4-BE49-F238E27FC236}">
                  <a16:creationId xmlns:a16="http://schemas.microsoft.com/office/drawing/2014/main" id="{725E9A00-4CEB-4B52-BA51-439D1CFA031E}"/>
                </a:ext>
              </a:extLst>
            </p:cNvPr>
            <p:cNvSpPr txBox="1">
              <a:spLocks/>
            </p:cNvSpPr>
            <p:nvPr/>
          </p:nvSpPr>
          <p:spPr>
            <a:xfrm>
              <a:off x="2329131" y="2042904"/>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January 24, 2025</a:t>
              </a:r>
            </a:p>
          </p:txBody>
        </p:sp>
      </p:grpSp>
      <p:grpSp>
        <p:nvGrpSpPr>
          <p:cNvPr id="106" name="Group 105">
            <a:extLst>
              <a:ext uri="{FF2B5EF4-FFF2-40B4-BE49-F238E27FC236}">
                <a16:creationId xmlns:a16="http://schemas.microsoft.com/office/drawing/2014/main" id="{0ACB66C0-76B8-4EDC-B8B7-8EFDACB5B50B}"/>
              </a:ext>
              <a:ext uri="{C183D7F6-B498-43B3-948B-1728B52AA6E4}">
                <adec:decorative xmlns:adec="http://schemas.microsoft.com/office/drawing/2017/decorative" val="1"/>
              </a:ext>
            </a:extLst>
          </p:cNvPr>
          <p:cNvGrpSpPr/>
          <p:nvPr/>
        </p:nvGrpSpPr>
        <p:grpSpPr>
          <a:xfrm>
            <a:off x="4776875" y="4219357"/>
            <a:ext cx="1341849" cy="888719"/>
            <a:chOff x="2753762" y="4589858"/>
            <a:chExt cx="1739684" cy="888719"/>
          </a:xfrm>
        </p:grpSpPr>
        <p:cxnSp>
          <p:nvCxnSpPr>
            <p:cNvPr id="107" name="Straight Arrow Connector 106">
              <a:extLst>
                <a:ext uri="{FF2B5EF4-FFF2-40B4-BE49-F238E27FC236}">
                  <a16:creationId xmlns:a16="http://schemas.microsoft.com/office/drawing/2014/main" id="{D119DE1A-5E9B-4E4F-AB93-A8C1BD35FD0D}"/>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F4D35C81-7EFD-4F13-B4CC-28BD4DC8BE3F}"/>
                </a:ext>
              </a:extLst>
            </p:cNvPr>
            <p:cNvGrpSpPr/>
            <p:nvPr/>
          </p:nvGrpSpPr>
          <p:grpSpPr>
            <a:xfrm>
              <a:off x="2753762" y="4943920"/>
              <a:ext cx="1739684" cy="534657"/>
              <a:chOff x="2225673" y="1274451"/>
              <a:chExt cx="1793875" cy="561975"/>
            </a:xfrm>
          </p:grpSpPr>
          <p:sp>
            <p:nvSpPr>
              <p:cNvPr id="109" name="Text Placeholder 30">
                <a:extLst>
                  <a:ext uri="{FF2B5EF4-FFF2-40B4-BE49-F238E27FC236}">
                    <a16:creationId xmlns:a16="http://schemas.microsoft.com/office/drawing/2014/main" id="{6A60F4C3-0CEE-4A5A-A15E-1074931379A4}"/>
                  </a:ext>
                </a:extLst>
              </p:cNvPr>
              <p:cNvSpPr txBox="1">
                <a:spLocks/>
              </p:cNvSpPr>
              <p:nvPr/>
            </p:nvSpPr>
            <p:spPr>
              <a:xfrm>
                <a:off x="2225673" y="1274451"/>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Fall 2 Deadline</a:t>
                </a:r>
              </a:p>
            </p:txBody>
          </p:sp>
          <p:sp>
            <p:nvSpPr>
              <p:cNvPr id="110" name="Text Placeholder 31">
                <a:extLst>
                  <a:ext uri="{FF2B5EF4-FFF2-40B4-BE49-F238E27FC236}">
                    <a16:creationId xmlns:a16="http://schemas.microsoft.com/office/drawing/2014/main" id="{2006B9BA-FDDB-408D-BDF1-28B39B060005}"/>
                  </a:ext>
                </a:extLst>
              </p:cNvPr>
              <p:cNvSpPr txBox="1">
                <a:spLocks/>
              </p:cNvSpPr>
              <p:nvPr/>
            </p:nvSpPr>
            <p:spPr>
              <a:xfrm>
                <a:off x="2277400" y="1559048"/>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March 21, 2025</a:t>
                </a:r>
              </a:p>
            </p:txBody>
          </p:sp>
        </p:grpSp>
      </p:grpSp>
      <p:grpSp>
        <p:nvGrpSpPr>
          <p:cNvPr id="111" name="Group 110">
            <a:extLst>
              <a:ext uri="{FF2B5EF4-FFF2-40B4-BE49-F238E27FC236}">
                <a16:creationId xmlns:a16="http://schemas.microsoft.com/office/drawing/2014/main" id="{E867D2F2-7DDD-4582-BF6A-76260EC4964E}"/>
              </a:ext>
              <a:ext uri="{C183D7F6-B498-43B3-948B-1728B52AA6E4}">
                <adec:decorative xmlns:adec="http://schemas.microsoft.com/office/drawing/2017/decorative" val="1"/>
              </a:ext>
            </a:extLst>
          </p:cNvPr>
          <p:cNvGrpSpPr/>
          <p:nvPr/>
        </p:nvGrpSpPr>
        <p:grpSpPr>
          <a:xfrm>
            <a:off x="7003337" y="4219353"/>
            <a:ext cx="1829689" cy="888720"/>
            <a:chOff x="2854093" y="4589858"/>
            <a:chExt cx="1971010" cy="851390"/>
          </a:xfrm>
        </p:grpSpPr>
        <p:cxnSp>
          <p:nvCxnSpPr>
            <p:cNvPr id="112" name="Straight Arrow Connector 111">
              <a:extLst>
                <a:ext uri="{FF2B5EF4-FFF2-40B4-BE49-F238E27FC236}">
                  <a16:creationId xmlns:a16="http://schemas.microsoft.com/office/drawing/2014/main" id="{E9D3D9FF-640F-48D2-BFBD-6252370BE8C6}"/>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4" name="Text Placeholder 30">
              <a:extLst>
                <a:ext uri="{FF2B5EF4-FFF2-40B4-BE49-F238E27FC236}">
                  <a16:creationId xmlns:a16="http://schemas.microsoft.com/office/drawing/2014/main" id="{E7BD66CF-037A-4386-BA56-F71CC2286A9F}"/>
                </a:ext>
              </a:extLst>
            </p:cNvPr>
            <p:cNvSpPr txBox="1">
              <a:spLocks/>
            </p:cNvSpPr>
            <p:nvPr/>
          </p:nvSpPr>
          <p:spPr>
            <a:xfrm>
              <a:off x="2854093" y="4952234"/>
              <a:ext cx="1971010" cy="489014"/>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Start of Submission</a:t>
              </a:r>
            </a:p>
          </p:txBody>
        </p:sp>
      </p:grpSp>
      <p:grpSp>
        <p:nvGrpSpPr>
          <p:cNvPr id="121" name="Group 120">
            <a:extLst>
              <a:ext uri="{FF2B5EF4-FFF2-40B4-BE49-F238E27FC236}">
                <a16:creationId xmlns:a16="http://schemas.microsoft.com/office/drawing/2014/main" id="{256FC86F-9CAF-421B-9417-24E46D52225B}"/>
              </a:ext>
              <a:ext uri="{C183D7F6-B498-43B3-948B-1728B52AA6E4}">
                <adec:decorative xmlns:adec="http://schemas.microsoft.com/office/drawing/2017/decorative" val="1"/>
              </a:ext>
            </a:extLst>
          </p:cNvPr>
          <p:cNvGrpSpPr/>
          <p:nvPr/>
        </p:nvGrpSpPr>
        <p:grpSpPr>
          <a:xfrm>
            <a:off x="8914755" y="4632370"/>
            <a:ext cx="1614938" cy="1298909"/>
            <a:chOff x="2770272" y="4589858"/>
            <a:chExt cx="1739684" cy="1298909"/>
          </a:xfrm>
        </p:grpSpPr>
        <p:cxnSp>
          <p:nvCxnSpPr>
            <p:cNvPr id="122" name="Straight Arrow Connector 121">
              <a:extLst>
                <a:ext uri="{FF2B5EF4-FFF2-40B4-BE49-F238E27FC236}">
                  <a16:creationId xmlns:a16="http://schemas.microsoft.com/office/drawing/2014/main" id="{03195962-0E22-44FA-AFF4-1B06F0BC84C5}"/>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50B1A2F6-866B-411B-9597-0313D07D6AFF}"/>
                </a:ext>
              </a:extLst>
            </p:cNvPr>
            <p:cNvGrpSpPr/>
            <p:nvPr/>
          </p:nvGrpSpPr>
          <p:grpSpPr>
            <a:xfrm>
              <a:off x="2770272" y="4946220"/>
              <a:ext cx="1739684" cy="942547"/>
              <a:chOff x="2242698" y="1276868"/>
              <a:chExt cx="1793875" cy="990706"/>
            </a:xfrm>
          </p:grpSpPr>
          <p:sp>
            <p:nvSpPr>
              <p:cNvPr id="124" name="Text Placeholder 30">
                <a:extLst>
                  <a:ext uri="{FF2B5EF4-FFF2-40B4-BE49-F238E27FC236}">
                    <a16:creationId xmlns:a16="http://schemas.microsoft.com/office/drawing/2014/main" id="{BD1D5254-5FEF-4B8E-9CAD-B3C099BEC0D4}"/>
                  </a:ext>
                </a:extLst>
              </p:cNvPr>
              <p:cNvSpPr txBox="1">
                <a:spLocks/>
              </p:cNvSpPr>
              <p:nvPr/>
            </p:nvSpPr>
            <p:spPr>
              <a:xfrm>
                <a:off x="2242698" y="1276868"/>
                <a:ext cx="1793875" cy="586616"/>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Certification Deadline</a:t>
                </a:r>
              </a:p>
            </p:txBody>
          </p:sp>
          <p:sp>
            <p:nvSpPr>
              <p:cNvPr id="125" name="Text Placeholder 31">
                <a:extLst>
                  <a:ext uri="{FF2B5EF4-FFF2-40B4-BE49-F238E27FC236}">
                    <a16:creationId xmlns:a16="http://schemas.microsoft.com/office/drawing/2014/main" id="{B7B8A5E2-0E53-4CF6-B9B9-1BC0B7874959}"/>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grpSp>
      <p:sp>
        <p:nvSpPr>
          <p:cNvPr id="85" name="Text Placeholder 31">
            <a:extLst>
              <a:ext uri="{FF2B5EF4-FFF2-40B4-BE49-F238E27FC236}">
                <a16:creationId xmlns:a16="http://schemas.microsoft.com/office/drawing/2014/main" id="{5D9F470F-685B-4913-A412-8BAF50EC8164}"/>
              </a:ext>
            </a:extLst>
          </p:cNvPr>
          <p:cNvSpPr txBox="1">
            <a:spLocks/>
          </p:cNvSpPr>
          <p:nvPr/>
        </p:nvSpPr>
        <p:spPr>
          <a:xfrm>
            <a:off x="7246701" y="4881857"/>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May 6, 2025</a:t>
            </a:r>
          </a:p>
        </p:txBody>
      </p:sp>
      <p:sp>
        <p:nvSpPr>
          <p:cNvPr id="86" name="Text Placeholder 31">
            <a:extLst>
              <a:ext uri="{FF2B5EF4-FFF2-40B4-BE49-F238E27FC236}">
                <a16:creationId xmlns:a16="http://schemas.microsoft.com/office/drawing/2014/main" id="{4EF37B31-FFE3-410F-9073-2A30F441AE96}"/>
              </a:ext>
            </a:extLst>
          </p:cNvPr>
          <p:cNvSpPr txBox="1">
            <a:spLocks/>
          </p:cNvSpPr>
          <p:nvPr/>
        </p:nvSpPr>
        <p:spPr>
          <a:xfrm>
            <a:off x="9086114" y="5279342"/>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July 25, 2025</a:t>
            </a:r>
          </a:p>
        </p:txBody>
      </p:sp>
      <p:sp>
        <p:nvSpPr>
          <p:cNvPr id="87" name="Text Placeholder 30">
            <a:extLst>
              <a:ext uri="{FF2B5EF4-FFF2-40B4-BE49-F238E27FC236}">
                <a16:creationId xmlns:a16="http://schemas.microsoft.com/office/drawing/2014/main" id="{5610FC17-57C0-43BC-9B1B-383C049A62BF}"/>
              </a:ext>
            </a:extLst>
          </p:cNvPr>
          <p:cNvSpPr txBox="1">
            <a:spLocks/>
          </p:cNvSpPr>
          <p:nvPr/>
        </p:nvSpPr>
        <p:spPr>
          <a:xfrm>
            <a:off x="430993" y="2948655"/>
            <a:ext cx="10573698" cy="285334"/>
          </a:xfrm>
          <a:prstGeom prst="rect">
            <a:avLst/>
          </a:prstGeom>
          <a:solidFill>
            <a:schemeClr val="accent1">
              <a:lumMod val="75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Cohort Processing - </a:t>
            </a:r>
            <a:r>
              <a:rPr kumimoji="0" lang="en-US" sz="1200" b="1" i="1" u="none" strike="noStrike" kern="1200" cap="none" spc="0" normalizeH="0" baseline="0" noProof="0" dirty="0">
                <a:ln>
                  <a:noFill/>
                </a:ln>
                <a:solidFill>
                  <a:srgbClr val="FCFCFC"/>
                </a:solidFill>
                <a:effectLst/>
                <a:uLnTx/>
                <a:uFillTx/>
                <a:latin typeface="Tahoma"/>
                <a:ea typeface="+mn-ea"/>
                <a:cs typeface="+mn-cs"/>
              </a:rPr>
              <a:t>ongoing</a:t>
            </a:r>
          </a:p>
        </p:txBody>
      </p:sp>
      <p:sp>
        <p:nvSpPr>
          <p:cNvPr id="88" name="Text Placeholder 30">
            <a:extLst>
              <a:ext uri="{FF2B5EF4-FFF2-40B4-BE49-F238E27FC236}">
                <a16:creationId xmlns:a16="http://schemas.microsoft.com/office/drawing/2014/main" id="{DACF765D-70F0-4E7D-9EB7-38FDB434E5FE}"/>
              </a:ext>
            </a:extLst>
          </p:cNvPr>
          <p:cNvSpPr txBox="1">
            <a:spLocks/>
          </p:cNvSpPr>
          <p:nvPr/>
        </p:nvSpPr>
        <p:spPr>
          <a:xfrm>
            <a:off x="439912" y="4282001"/>
            <a:ext cx="4984609" cy="253006"/>
          </a:xfrm>
          <a:prstGeom prst="rect">
            <a:avLst/>
          </a:prstGeom>
          <a:solidFill>
            <a:srgbClr val="FECDC6"/>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Submit Fall 2 Data</a:t>
            </a:r>
          </a:p>
        </p:txBody>
      </p:sp>
      <p:grpSp>
        <p:nvGrpSpPr>
          <p:cNvPr id="101" name="Group 100">
            <a:extLst>
              <a:ext uri="{FF2B5EF4-FFF2-40B4-BE49-F238E27FC236}">
                <a16:creationId xmlns:a16="http://schemas.microsoft.com/office/drawing/2014/main" id="{9FBA10B7-D79F-4C0D-B63F-DF84A5779489}"/>
              </a:ext>
              <a:ext uri="{C183D7F6-B498-43B3-948B-1728B52AA6E4}">
                <adec:decorative xmlns:adec="http://schemas.microsoft.com/office/drawing/2017/decorative" val="1"/>
              </a:ext>
            </a:extLst>
          </p:cNvPr>
          <p:cNvGrpSpPr/>
          <p:nvPr/>
        </p:nvGrpSpPr>
        <p:grpSpPr>
          <a:xfrm>
            <a:off x="10617632" y="1431328"/>
            <a:ext cx="1220898" cy="1501610"/>
            <a:chOff x="2867319" y="1890646"/>
            <a:chExt cx="1220898" cy="1501610"/>
          </a:xfrm>
        </p:grpSpPr>
        <p:cxnSp>
          <p:nvCxnSpPr>
            <p:cNvPr id="113" name="Straight Arrow Connector 112">
              <a:extLst>
                <a:ext uri="{FF2B5EF4-FFF2-40B4-BE49-F238E27FC236}">
                  <a16:creationId xmlns:a16="http://schemas.microsoft.com/office/drawing/2014/main" id="{EE23EBA1-DF9E-45AE-9C6F-47A69681530D}"/>
                </a:ext>
                <a:ext uri="{C183D7F6-B498-43B3-948B-1728B52AA6E4}">
                  <adec:decorative xmlns:adec="http://schemas.microsoft.com/office/drawing/2017/decorative" val="1"/>
                </a:ext>
              </a:extLst>
            </p:cNvPr>
            <p:cNvCxnSpPr>
              <a:cxnSpLocks/>
            </p:cNvCxnSpPr>
            <p:nvPr/>
          </p:nvCxnSpPr>
          <p:spPr>
            <a:xfrm>
              <a:off x="3235217" y="2387656"/>
              <a:ext cx="0" cy="1004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8988E746-1942-4793-8A52-43C8EBFDAEF3}"/>
                </a:ext>
              </a:extLst>
            </p:cNvPr>
            <p:cNvGrpSpPr/>
            <p:nvPr/>
          </p:nvGrpSpPr>
          <p:grpSpPr>
            <a:xfrm>
              <a:off x="2867319" y="1890646"/>
              <a:ext cx="1220898" cy="444208"/>
              <a:chOff x="3276727" y="1698989"/>
              <a:chExt cx="1656861" cy="583042"/>
            </a:xfrm>
          </p:grpSpPr>
          <p:sp>
            <p:nvSpPr>
              <p:cNvPr id="116" name="Text Placeholder 30">
                <a:extLst>
                  <a:ext uri="{FF2B5EF4-FFF2-40B4-BE49-F238E27FC236}">
                    <a16:creationId xmlns:a16="http://schemas.microsoft.com/office/drawing/2014/main" id="{A27AEB02-BDB7-4F71-B265-669737A49097}"/>
                  </a:ext>
                </a:extLst>
              </p:cNvPr>
              <p:cNvSpPr txBox="1">
                <a:spLocks/>
              </p:cNvSpPr>
              <p:nvPr/>
            </p:nvSpPr>
            <p:spPr>
              <a:xfrm>
                <a:off x="3318172" y="1698989"/>
                <a:ext cx="1573970"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ODS Cohort Pull</a:t>
                </a:r>
              </a:p>
            </p:txBody>
          </p:sp>
          <p:sp>
            <p:nvSpPr>
              <p:cNvPr id="117" name="Text Placeholder 31">
                <a:extLst>
                  <a:ext uri="{FF2B5EF4-FFF2-40B4-BE49-F238E27FC236}">
                    <a16:creationId xmlns:a16="http://schemas.microsoft.com/office/drawing/2014/main" id="{8533A31B-C080-4C91-8CF4-1925A0F96468}"/>
                  </a:ext>
                </a:extLst>
              </p:cNvPr>
              <p:cNvSpPr txBox="1">
                <a:spLocks/>
              </p:cNvSpPr>
              <p:nvPr/>
            </p:nvSpPr>
            <p:spPr>
              <a:xfrm>
                <a:off x="3276727" y="2011507"/>
                <a:ext cx="1656861" cy="270524"/>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August 15, 2025</a:t>
                </a:r>
              </a:p>
            </p:txBody>
          </p:sp>
        </p:grpSp>
      </p:grpSp>
      <p:grpSp>
        <p:nvGrpSpPr>
          <p:cNvPr id="118" name="Group 117">
            <a:extLst>
              <a:ext uri="{FF2B5EF4-FFF2-40B4-BE49-F238E27FC236}">
                <a16:creationId xmlns:a16="http://schemas.microsoft.com/office/drawing/2014/main" id="{FFF0DA57-FCEB-4219-A5C1-5ED09735A5FB}"/>
              </a:ext>
              <a:ext uri="{C183D7F6-B498-43B3-948B-1728B52AA6E4}">
                <adec:decorative xmlns:adec="http://schemas.microsoft.com/office/drawing/2017/decorative" val="1"/>
              </a:ext>
            </a:extLst>
          </p:cNvPr>
          <p:cNvGrpSpPr/>
          <p:nvPr/>
        </p:nvGrpSpPr>
        <p:grpSpPr>
          <a:xfrm>
            <a:off x="10234874" y="4632370"/>
            <a:ext cx="1525990" cy="1298908"/>
            <a:chOff x="2854094" y="4589858"/>
            <a:chExt cx="1643865" cy="1298908"/>
          </a:xfrm>
        </p:grpSpPr>
        <p:cxnSp>
          <p:nvCxnSpPr>
            <p:cNvPr id="119" name="Straight Arrow Connector 118">
              <a:extLst>
                <a:ext uri="{FF2B5EF4-FFF2-40B4-BE49-F238E27FC236}">
                  <a16:creationId xmlns:a16="http://schemas.microsoft.com/office/drawing/2014/main" id="{B23CEFA6-6FFE-4441-83D6-72A4AE1507D3}"/>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28025018-7D84-4FBF-BD44-C869C07BC6B0}"/>
                </a:ext>
              </a:extLst>
            </p:cNvPr>
            <p:cNvGrpSpPr/>
            <p:nvPr/>
          </p:nvGrpSpPr>
          <p:grpSpPr>
            <a:xfrm>
              <a:off x="2854094" y="4968966"/>
              <a:ext cx="1643865" cy="919800"/>
              <a:chOff x="2329131" y="1300777"/>
              <a:chExt cx="1695071" cy="966797"/>
            </a:xfrm>
          </p:grpSpPr>
          <p:sp>
            <p:nvSpPr>
              <p:cNvPr id="126" name="Text Placeholder 30">
                <a:extLst>
                  <a:ext uri="{FF2B5EF4-FFF2-40B4-BE49-F238E27FC236}">
                    <a16:creationId xmlns:a16="http://schemas.microsoft.com/office/drawing/2014/main" id="{47708542-F038-49AB-89A5-151E200B0FB0}"/>
                  </a:ext>
                </a:extLst>
              </p:cNvPr>
              <p:cNvSpPr txBox="1">
                <a:spLocks/>
              </p:cNvSpPr>
              <p:nvPr/>
            </p:nvSpPr>
            <p:spPr>
              <a:xfrm>
                <a:off x="2791716" y="1300777"/>
                <a:ext cx="1232486" cy="586616"/>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Final Deadline</a:t>
                </a:r>
              </a:p>
            </p:txBody>
          </p:sp>
          <p:sp>
            <p:nvSpPr>
              <p:cNvPr id="130" name="Text Placeholder 31">
                <a:extLst>
                  <a:ext uri="{FF2B5EF4-FFF2-40B4-BE49-F238E27FC236}">
                    <a16:creationId xmlns:a16="http://schemas.microsoft.com/office/drawing/2014/main" id="{8A2147FA-01A8-44D8-873B-F5B9EE8A6D97}"/>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grpSp>
      <p:sp>
        <p:nvSpPr>
          <p:cNvPr id="136" name="Text Placeholder 31">
            <a:extLst>
              <a:ext uri="{FF2B5EF4-FFF2-40B4-BE49-F238E27FC236}">
                <a16:creationId xmlns:a16="http://schemas.microsoft.com/office/drawing/2014/main" id="{84069AF9-0601-4C54-969A-B8E1A8DEF9E7}"/>
              </a:ext>
            </a:extLst>
          </p:cNvPr>
          <p:cNvSpPr txBox="1">
            <a:spLocks/>
          </p:cNvSpPr>
          <p:nvPr/>
        </p:nvSpPr>
        <p:spPr>
          <a:xfrm>
            <a:off x="10607509" y="5279341"/>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August 8, 2024</a:t>
            </a:r>
          </a:p>
        </p:txBody>
      </p:sp>
      <p:sp>
        <p:nvSpPr>
          <p:cNvPr id="138" name="Rectangle 137">
            <a:extLst>
              <a:ext uri="{FF2B5EF4-FFF2-40B4-BE49-F238E27FC236}">
                <a16:creationId xmlns:a16="http://schemas.microsoft.com/office/drawing/2014/main" id="{62A0D600-8082-4B4A-9411-EFD5CD75A906}"/>
              </a:ext>
            </a:extLst>
          </p:cNvPr>
          <p:cNvSpPr/>
          <p:nvPr/>
        </p:nvSpPr>
        <p:spPr>
          <a:xfrm>
            <a:off x="3414684" y="5560280"/>
            <a:ext cx="5161135" cy="384721"/>
          </a:xfrm>
          <a:prstGeom prst="rect">
            <a:avLst/>
          </a:prstGeom>
          <a:solidFill>
            <a:schemeClr val="accent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CFCFC"/>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https://www.cde.ca.gov/ds/sp/cl/rptcalendar.asp</a:t>
            </a:r>
            <a:endParaRPr kumimoji="0" lang="en-US" sz="1900" b="0" i="0" u="none" strike="noStrike" kern="1200" cap="none" spc="0" normalizeH="0" baseline="0" noProof="0" dirty="0">
              <a:ln>
                <a:noFill/>
              </a:ln>
              <a:solidFill>
                <a:srgbClr val="FCFCFC"/>
              </a:solidFill>
              <a:effectLst/>
              <a:uLnTx/>
              <a:uFillTx/>
              <a:latin typeface="Calibri" panose="020F0502020204030204" pitchFamily="34" charset="0"/>
              <a:ea typeface="+mn-ea"/>
              <a:cs typeface="Calibri" panose="020F0502020204030204" pitchFamily="34" charset="0"/>
            </a:endParaRPr>
          </a:p>
        </p:txBody>
      </p:sp>
      <p:sp>
        <p:nvSpPr>
          <p:cNvPr id="9" name="Text Placeholder 30">
            <a:extLst>
              <a:ext uri="{FF2B5EF4-FFF2-40B4-BE49-F238E27FC236}">
                <a16:creationId xmlns:a16="http://schemas.microsoft.com/office/drawing/2014/main" id="{81DFD004-8D27-839E-9D95-89D7919991B2}"/>
              </a:ext>
            </a:extLst>
          </p:cNvPr>
          <p:cNvSpPr txBox="1">
            <a:spLocks/>
          </p:cNvSpPr>
          <p:nvPr/>
        </p:nvSpPr>
        <p:spPr>
          <a:xfrm>
            <a:off x="9753466" y="4235861"/>
            <a:ext cx="1251225" cy="282229"/>
          </a:xfrm>
          <a:prstGeom prst="rect">
            <a:avLst/>
          </a:prstGeom>
          <a:solidFill>
            <a:schemeClr val="accent3">
              <a:lumMod val="40000"/>
              <a:lumOff val="60000"/>
            </a:schemeClr>
          </a:solidFill>
          <a:ln>
            <a:solidFill>
              <a:schemeClr val="accent3">
                <a:lumMod val="40000"/>
                <a:lumOff val="60000"/>
              </a:schemeClr>
            </a:solid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Amendment</a:t>
            </a:r>
          </a:p>
        </p:txBody>
      </p:sp>
      <p:cxnSp>
        <p:nvCxnSpPr>
          <p:cNvPr id="12" name="Connector: Elbow 11">
            <a:extLst>
              <a:ext uri="{FF2B5EF4-FFF2-40B4-BE49-F238E27FC236}">
                <a16:creationId xmlns:a16="http://schemas.microsoft.com/office/drawing/2014/main" id="{6E8A11DA-C76D-881A-ABDD-21630DF3C83F}"/>
              </a:ext>
              <a:ext uri="{C183D7F6-B498-43B3-948B-1728B52AA6E4}">
                <adec:decorative xmlns:adec="http://schemas.microsoft.com/office/drawing/2017/decorative" val="1"/>
              </a:ext>
            </a:extLst>
          </p:cNvPr>
          <p:cNvCxnSpPr>
            <a:stCxn id="98" idx="2"/>
            <a:endCxn id="70" idx="3"/>
          </p:cNvCxnSpPr>
          <p:nvPr/>
        </p:nvCxnSpPr>
        <p:spPr>
          <a:xfrm rot="5400000">
            <a:off x="3931146" y="1977978"/>
            <a:ext cx="689647" cy="24172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93735AA-BF66-CF09-38C7-114FFC838BF0}"/>
              </a:ext>
              <a:ext uri="{C183D7F6-B498-43B3-948B-1728B52AA6E4}">
                <adec:decorative xmlns:adec="http://schemas.microsoft.com/office/drawing/2017/decorative" val="1"/>
              </a:ext>
            </a:extLst>
          </p:cNvPr>
          <p:cNvCxnSpPr>
            <a:stCxn id="83" idx="2"/>
          </p:cNvCxnSpPr>
          <p:nvPr/>
        </p:nvCxnSpPr>
        <p:spPr>
          <a:xfrm flipH="1">
            <a:off x="2845113" y="1769869"/>
            <a:ext cx="1" cy="830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E2D78EE9-E7FA-A653-F117-5CDD9C70F974}"/>
              </a:ext>
              <a:ext uri="{C183D7F6-B498-43B3-948B-1728B52AA6E4}">
                <adec:decorative xmlns:adec="http://schemas.microsoft.com/office/drawing/2017/decorative" val="1"/>
              </a:ext>
            </a:extLst>
          </p:cNvPr>
          <p:cNvGrpSpPr/>
          <p:nvPr/>
        </p:nvGrpSpPr>
        <p:grpSpPr>
          <a:xfrm>
            <a:off x="8749644" y="1431587"/>
            <a:ext cx="1678706" cy="1517068"/>
            <a:chOff x="8789127" y="1299267"/>
            <a:chExt cx="1678706" cy="2006047"/>
          </a:xfrm>
        </p:grpSpPr>
        <p:sp>
          <p:nvSpPr>
            <p:cNvPr id="60" name="Text Placeholder 30">
              <a:extLst>
                <a:ext uri="{FF2B5EF4-FFF2-40B4-BE49-F238E27FC236}">
                  <a16:creationId xmlns:a16="http://schemas.microsoft.com/office/drawing/2014/main" id="{37358F4C-F982-C05B-8753-3ABD6E15BB12}"/>
                </a:ext>
              </a:extLst>
            </p:cNvPr>
            <p:cNvSpPr txBox="1">
              <a:spLocks/>
            </p:cNvSpPr>
            <p:nvPr/>
          </p:nvSpPr>
          <p:spPr>
            <a:xfrm>
              <a:off x="8789127" y="1299267"/>
              <a:ext cx="1678706" cy="110260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Initial ELPAC Testing Window opens</a:t>
              </a:r>
            </a:p>
            <a:p>
              <a:pPr marL="0" marR="0" lvl="0" indent="0" algn="ctr" defTabSz="914400" rtl="0" eaLnBrk="1" fontAlgn="auto" latinLnBrk="0" hangingPunct="1">
                <a:lnSpc>
                  <a:spcPct val="100000"/>
                </a:lnSpc>
                <a:spcBef>
                  <a:spcPts val="1000"/>
                </a:spcBef>
                <a:spcAft>
                  <a:spcPts val="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   </a:t>
              </a:r>
              <a:r>
                <a:rPr kumimoji="0" lang="en-US" sz="11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July 1, 2024</a:t>
              </a:r>
              <a:endParaRPr kumimoji="0" lang="en-US" sz="1100" b="0" i="0" u="none" strike="noStrike" kern="1200" cap="none" spc="0" normalizeH="0" baseline="0" noProof="0" dirty="0">
                <a:ln>
                  <a:noFill/>
                </a:ln>
                <a:solidFill>
                  <a:prstClr val="black">
                    <a:lumMod val="75000"/>
                    <a:lumOff val="25000"/>
                  </a:prstClr>
                </a:solidFill>
                <a:effectLst/>
                <a:uLnTx/>
                <a:uFillTx/>
                <a:latin typeface="Tahoma"/>
                <a:ea typeface="+mn-ea"/>
                <a:cs typeface="Arial"/>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cxnSp>
          <p:nvCxnSpPr>
            <p:cNvPr id="61" name="Straight Arrow Connector 60">
              <a:extLst>
                <a:ext uri="{FF2B5EF4-FFF2-40B4-BE49-F238E27FC236}">
                  <a16:creationId xmlns:a16="http://schemas.microsoft.com/office/drawing/2014/main" id="{8F535B99-81A9-77DF-0718-76F07EA893B6}"/>
                </a:ext>
                <a:ext uri="{C183D7F6-B498-43B3-948B-1728B52AA6E4}">
                  <adec:decorative xmlns:adec="http://schemas.microsoft.com/office/drawing/2017/decorative" val="1"/>
                </a:ext>
              </a:extLst>
            </p:cNvPr>
            <p:cNvCxnSpPr>
              <a:cxnSpLocks/>
              <a:stCxn id="60" idx="2"/>
            </p:cNvCxnSpPr>
            <p:nvPr/>
          </p:nvCxnSpPr>
          <p:spPr>
            <a:xfrm>
              <a:off x="9628480" y="2401872"/>
              <a:ext cx="0" cy="903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A6661B72-2930-07A8-2ED4-CE50508E283E}"/>
              </a:ext>
              <a:ext uri="{C183D7F6-B498-43B3-948B-1728B52AA6E4}">
                <adec:decorative xmlns:adec="http://schemas.microsoft.com/office/drawing/2017/decorative" val="1"/>
              </a:ext>
            </a:extLst>
          </p:cNvPr>
          <p:cNvGrpSpPr/>
          <p:nvPr/>
        </p:nvGrpSpPr>
        <p:grpSpPr>
          <a:xfrm>
            <a:off x="4670333" y="2538934"/>
            <a:ext cx="3983344" cy="391357"/>
            <a:chOff x="4661622" y="2584779"/>
            <a:chExt cx="3992051" cy="383723"/>
          </a:xfrm>
        </p:grpSpPr>
        <p:sp>
          <p:nvSpPr>
            <p:cNvPr id="15" name="Text Placeholder 30">
              <a:extLst>
                <a:ext uri="{FF2B5EF4-FFF2-40B4-BE49-F238E27FC236}">
                  <a16:creationId xmlns:a16="http://schemas.microsoft.com/office/drawing/2014/main" id="{552F93DD-1E17-AF8B-F321-A4B51EE187A9}"/>
                </a:ext>
              </a:extLst>
            </p:cNvPr>
            <p:cNvSpPr txBox="1">
              <a:spLocks/>
            </p:cNvSpPr>
            <p:nvPr/>
          </p:nvSpPr>
          <p:spPr>
            <a:xfrm>
              <a:off x="4661622" y="2584779"/>
              <a:ext cx="3992051" cy="363875"/>
            </a:xfrm>
            <a:prstGeom prst="rect">
              <a:avLst/>
            </a:prstGeom>
            <a:solidFill>
              <a:schemeClr val="accent6">
                <a:lumMod val="60000"/>
                <a:lumOff val="40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ELPAC Summative Testing </a:t>
              </a:r>
              <a:endParaRPr kumimoji="0" lang="en-US" sz="8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9" name="TextBox 68">
              <a:extLst>
                <a:ext uri="{FF2B5EF4-FFF2-40B4-BE49-F238E27FC236}">
                  <a16:creationId xmlns:a16="http://schemas.microsoft.com/office/drawing/2014/main" id="{E666AFF5-C202-FAD0-8D25-B78E7BC5E14B}"/>
                </a:ext>
              </a:extLst>
            </p:cNvPr>
            <p:cNvSpPr txBox="1"/>
            <p:nvPr/>
          </p:nvSpPr>
          <p:spPr>
            <a:xfrm>
              <a:off x="6005600" y="2727084"/>
              <a:ext cx="1220202" cy="241418"/>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2/3 to 5/31/2025</a:t>
              </a:r>
            </a:p>
          </p:txBody>
        </p:sp>
      </p:grpSp>
      <p:grpSp>
        <p:nvGrpSpPr>
          <p:cNvPr id="72" name="Group 71">
            <a:extLst>
              <a:ext uri="{FF2B5EF4-FFF2-40B4-BE49-F238E27FC236}">
                <a16:creationId xmlns:a16="http://schemas.microsoft.com/office/drawing/2014/main" id="{7C9A29A1-17AD-DF81-651A-2AD119D881A8}"/>
              </a:ext>
              <a:ext uri="{C183D7F6-B498-43B3-948B-1728B52AA6E4}">
                <adec:decorative xmlns:adec="http://schemas.microsoft.com/office/drawing/2017/decorative" val="1"/>
              </a:ext>
            </a:extLst>
          </p:cNvPr>
          <p:cNvGrpSpPr/>
          <p:nvPr/>
        </p:nvGrpSpPr>
        <p:grpSpPr>
          <a:xfrm>
            <a:off x="5236185" y="2046218"/>
            <a:ext cx="3408781" cy="389800"/>
            <a:chOff x="4661622" y="2584779"/>
            <a:chExt cx="3992051" cy="389800"/>
          </a:xfrm>
        </p:grpSpPr>
        <p:sp>
          <p:nvSpPr>
            <p:cNvPr id="73" name="Text Placeholder 30">
              <a:extLst>
                <a:ext uri="{FF2B5EF4-FFF2-40B4-BE49-F238E27FC236}">
                  <a16:creationId xmlns:a16="http://schemas.microsoft.com/office/drawing/2014/main" id="{505A5B88-3FA8-626F-BB05-221593D53248}"/>
                </a:ext>
              </a:extLst>
            </p:cNvPr>
            <p:cNvSpPr txBox="1">
              <a:spLocks/>
            </p:cNvSpPr>
            <p:nvPr/>
          </p:nvSpPr>
          <p:spPr>
            <a:xfrm>
              <a:off x="4661622" y="2584779"/>
              <a:ext cx="3992051" cy="363875"/>
            </a:xfrm>
            <a:prstGeom prst="rect">
              <a:avLst/>
            </a:prstGeom>
            <a:solidFill>
              <a:schemeClr val="accent6">
                <a:lumMod val="60000"/>
                <a:lumOff val="40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CAASPP Testing </a:t>
              </a:r>
              <a:endParaRPr kumimoji="0" lang="en-US" sz="8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74" name="TextBox 73">
              <a:extLst>
                <a:ext uri="{FF2B5EF4-FFF2-40B4-BE49-F238E27FC236}">
                  <a16:creationId xmlns:a16="http://schemas.microsoft.com/office/drawing/2014/main" id="{87F9E0C3-89CE-EC27-231C-2F8D00F70F56}"/>
                </a:ext>
              </a:extLst>
            </p:cNvPr>
            <p:cNvSpPr txBox="1"/>
            <p:nvPr/>
          </p:nvSpPr>
          <p:spPr>
            <a:xfrm>
              <a:off x="5852991" y="2728358"/>
              <a:ext cx="165286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1/14 to 6/30/2025</a:t>
              </a:r>
            </a:p>
          </p:txBody>
        </p:sp>
      </p:grpSp>
      <p:sp>
        <p:nvSpPr>
          <p:cNvPr id="75" name="Rectangle: Rounded Corners 74">
            <a:extLst>
              <a:ext uri="{FF2B5EF4-FFF2-40B4-BE49-F238E27FC236}">
                <a16:creationId xmlns:a16="http://schemas.microsoft.com/office/drawing/2014/main" id="{F029678C-2606-8031-549F-540AB9D0CEC5}"/>
              </a:ext>
            </a:extLst>
          </p:cNvPr>
          <p:cNvSpPr/>
          <p:nvPr/>
        </p:nvSpPr>
        <p:spPr>
          <a:xfrm>
            <a:off x="5531648" y="3917215"/>
            <a:ext cx="2106780" cy="625885"/>
          </a:xfrm>
          <a:prstGeom prst="roundRect">
            <a:avLst>
              <a:gd name="adj" fmla="val 8035"/>
            </a:avLst>
          </a:prstGeom>
          <a:noFill/>
          <a:ln w="38100">
            <a:solidFill>
              <a:srgbClr val="FF71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ahoma"/>
                <a:ea typeface="+mn-ea"/>
                <a:cs typeface="+mn-cs"/>
              </a:rPr>
              <a:t>GAP</a:t>
            </a:r>
          </a:p>
        </p:txBody>
      </p:sp>
      <p:sp>
        <p:nvSpPr>
          <p:cNvPr id="4" name="Text Placeholder 30">
            <a:extLst>
              <a:ext uri="{FF2B5EF4-FFF2-40B4-BE49-F238E27FC236}">
                <a16:creationId xmlns:a16="http://schemas.microsoft.com/office/drawing/2014/main" id="{5A30F469-C459-E117-5DAA-58DD00DCB807}"/>
              </a:ext>
            </a:extLst>
          </p:cNvPr>
          <p:cNvSpPr txBox="1">
            <a:spLocks/>
          </p:cNvSpPr>
          <p:nvPr/>
        </p:nvSpPr>
        <p:spPr>
          <a:xfrm>
            <a:off x="9588997" y="3567881"/>
            <a:ext cx="2167677" cy="285334"/>
          </a:xfrm>
          <a:prstGeom prst="rect">
            <a:avLst/>
          </a:prstGeom>
          <a:solidFill>
            <a:srgbClr val="97296A"/>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 AY 25-26</a:t>
            </a:r>
            <a:endParaRPr kumimoji="0" lang="en-US" sz="1200" b="1" i="1" u="none" strike="noStrike" kern="1200" cap="none" spc="0" normalizeH="0" baseline="0" noProof="0" dirty="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579973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542A48-095D-42C2-A15D-2381F99237AD}"/>
              </a:ext>
            </a:extLst>
          </p:cNvPr>
          <p:cNvSpPr>
            <a:spLocks noGrp="1"/>
          </p:cNvSpPr>
          <p:nvPr>
            <p:ph type="title"/>
          </p:nvPr>
        </p:nvSpPr>
        <p:spPr>
          <a:xfrm>
            <a:off x="4028340" y="510933"/>
            <a:ext cx="5233350" cy="710061"/>
          </a:xfrm>
        </p:spPr>
        <p:txBody>
          <a:bodyPr anchor="t">
            <a:noAutofit/>
          </a:bodyPr>
          <a:lstStyle/>
          <a:p>
            <a:r>
              <a:rPr lang="en-US" dirty="0"/>
              <a:t>EOY 4 ROLES </a:t>
            </a:r>
          </a:p>
        </p:txBody>
      </p:sp>
      <p:graphicFrame>
        <p:nvGraphicFramePr>
          <p:cNvPr id="10" name="Content Placeholder 6" descr="Diagram of the file types need and a SIS data coordinator for EOY 4.">
            <a:extLst>
              <a:ext uri="{FF2B5EF4-FFF2-40B4-BE49-F238E27FC236}">
                <a16:creationId xmlns:a16="http://schemas.microsoft.com/office/drawing/2014/main" id="{031B174D-C2DD-405E-A0BA-D6F9407DA641}"/>
              </a:ext>
            </a:extLst>
          </p:cNvPr>
          <p:cNvGraphicFramePr>
            <a:graphicFrameLocks noGrp="1"/>
          </p:cNvGraphicFramePr>
          <p:nvPr>
            <p:ph sz="half" idx="2"/>
            <p:extLst>
              <p:ext uri="{D42A27DB-BD31-4B8C-83A1-F6EECF244321}">
                <p14:modId xmlns:p14="http://schemas.microsoft.com/office/powerpoint/2010/main" val="4091302635"/>
              </p:ext>
            </p:extLst>
          </p:nvPr>
        </p:nvGraphicFramePr>
        <p:xfrm>
          <a:off x="6012873" y="2334079"/>
          <a:ext cx="5333999" cy="3283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D49BD8E6-8D0E-84AE-E6AE-1049567EA59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v1.0 April 24, 2025</a:t>
            </a:r>
          </a:p>
        </p:txBody>
      </p:sp>
      <p:sp>
        <p:nvSpPr>
          <p:cNvPr id="7" name="Slide Number Placeholder 6">
            <a:extLst>
              <a:ext uri="{FF2B5EF4-FFF2-40B4-BE49-F238E27FC236}">
                <a16:creationId xmlns:a16="http://schemas.microsoft.com/office/drawing/2014/main" id="{70A39B43-5426-A1AC-54E8-5C09B0666A9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5" name="Text Placeholder 6">
            <a:extLst>
              <a:ext uri="{FF2B5EF4-FFF2-40B4-BE49-F238E27FC236}">
                <a16:creationId xmlns:a16="http://schemas.microsoft.com/office/drawing/2014/main" id="{B2EBA30E-29A5-41F8-8F28-5A7F56DD1D90}"/>
              </a:ext>
            </a:extLst>
          </p:cNvPr>
          <p:cNvSpPr>
            <a:spLocks noGrp="1"/>
          </p:cNvSpPr>
          <p:nvPr>
            <p:ph type="body" idx="1"/>
          </p:nvPr>
        </p:nvSpPr>
        <p:spPr>
          <a:xfrm>
            <a:off x="432000" y="1604250"/>
            <a:ext cx="4320753" cy="455122"/>
          </a:xfrm>
        </p:spPr>
        <p:txBody>
          <a:bodyPr/>
          <a:lstStyle/>
          <a:p>
            <a:pPr algn="ctr"/>
            <a:r>
              <a:rPr lang="en-US" dirty="0"/>
              <a:t>LEA SEDS Data Coordinator</a:t>
            </a:r>
          </a:p>
        </p:txBody>
      </p:sp>
      <p:sp>
        <p:nvSpPr>
          <p:cNvPr id="17" name="Text Placeholder 7">
            <a:extLst>
              <a:ext uri="{FF2B5EF4-FFF2-40B4-BE49-F238E27FC236}">
                <a16:creationId xmlns:a16="http://schemas.microsoft.com/office/drawing/2014/main" id="{04A6D454-3325-4E50-97CF-80E1A81B2DF1}"/>
              </a:ext>
            </a:extLst>
          </p:cNvPr>
          <p:cNvSpPr>
            <a:spLocks noGrp="1"/>
          </p:cNvSpPr>
          <p:nvPr>
            <p:ph type="body" sz="quarter" idx="3"/>
          </p:nvPr>
        </p:nvSpPr>
        <p:spPr>
          <a:xfrm>
            <a:off x="6645015" y="1480057"/>
            <a:ext cx="3774892" cy="455122"/>
          </a:xfrm>
        </p:spPr>
        <p:txBody>
          <a:bodyPr/>
          <a:lstStyle/>
          <a:p>
            <a:pPr algn="ctr"/>
            <a:r>
              <a:rPr lang="en-US" dirty="0"/>
              <a:t>LEA SIS Data Coordinator</a:t>
            </a:r>
          </a:p>
        </p:txBody>
      </p:sp>
      <p:graphicFrame>
        <p:nvGraphicFramePr>
          <p:cNvPr id="12" name="Content Placeholder 6" descr="Diagram of the file types needed as an LEA data coordinator for EOY 4.&#10;&#10;&#10;">
            <a:extLst>
              <a:ext uri="{FF2B5EF4-FFF2-40B4-BE49-F238E27FC236}">
                <a16:creationId xmlns:a16="http://schemas.microsoft.com/office/drawing/2014/main" id="{34D0A262-9962-45AD-8D8D-C6A4058E67FA}"/>
              </a:ext>
            </a:extLst>
          </p:cNvPr>
          <p:cNvGraphicFramePr>
            <a:graphicFrameLocks/>
          </p:cNvGraphicFramePr>
          <p:nvPr>
            <p:extLst>
              <p:ext uri="{D42A27DB-BD31-4B8C-83A1-F6EECF244321}">
                <p14:modId xmlns:p14="http://schemas.microsoft.com/office/powerpoint/2010/main" val="2806686090"/>
              </p:ext>
            </p:extLst>
          </p:nvPr>
        </p:nvGraphicFramePr>
        <p:xfrm>
          <a:off x="697089" y="2334079"/>
          <a:ext cx="3536850" cy="28697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TextBox 12">
            <a:extLst>
              <a:ext uri="{FF2B5EF4-FFF2-40B4-BE49-F238E27FC236}">
                <a16:creationId xmlns:a16="http://schemas.microsoft.com/office/drawing/2014/main" id="{CEB7839D-0A0B-4431-BAD3-AF61C7A02845}"/>
              </a:ext>
            </a:extLst>
          </p:cNvPr>
          <p:cNvSpPr txBox="1"/>
          <p:nvPr/>
        </p:nvSpPr>
        <p:spPr>
          <a:xfrm>
            <a:off x="324293" y="5892131"/>
            <a:ext cx="10336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File View and Edit roles are required to submit data (SPED, PSTS, etc.)</a:t>
            </a:r>
          </a:p>
        </p:txBody>
      </p:sp>
    </p:spTree>
    <p:extLst>
      <p:ext uri="{BB962C8B-B14F-4D97-AF65-F5344CB8AC3E}">
        <p14:creationId xmlns:p14="http://schemas.microsoft.com/office/powerpoint/2010/main" val="792903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34143837-B08B-5770-E890-2C6F882A9E18}"/>
              </a:ext>
            </a:extLst>
          </p:cNvPr>
          <p:cNvSpPr>
            <a:spLocks noGrp="1"/>
          </p:cNvSpPr>
          <p:nvPr>
            <p:ph type="title"/>
          </p:nvPr>
        </p:nvSpPr>
        <p:spPr>
          <a:xfrm>
            <a:off x="390739" y="447044"/>
            <a:ext cx="9209590" cy="762000"/>
          </a:xfrm>
        </p:spPr>
        <p:txBody>
          <a:bodyPr/>
          <a:lstStyle/>
          <a:p>
            <a:pPr algn="ctr"/>
            <a:r>
              <a:rPr lang="en-US" dirty="0"/>
              <a:t>KEY Stakeholders</a:t>
            </a:r>
          </a:p>
        </p:txBody>
      </p:sp>
      <p:sp>
        <p:nvSpPr>
          <p:cNvPr id="7" name="Footer Placeholder 6">
            <a:extLst>
              <a:ext uri="{FF2B5EF4-FFF2-40B4-BE49-F238E27FC236}">
                <a16:creationId xmlns:a16="http://schemas.microsoft.com/office/drawing/2014/main" id="{AED38A64-44F8-8EE0-EE4D-B3F3512E55D0}"/>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53FEC812-7495-8F04-8D2E-B121A0F6A09B}"/>
              </a:ext>
            </a:extLst>
          </p:cNvPr>
          <p:cNvSpPr>
            <a:spLocks noGrp="1"/>
          </p:cNvSpPr>
          <p:nvPr>
            <p:ph type="sldNum" sz="quarter" idx="11"/>
          </p:nvPr>
        </p:nvSpPr>
        <p:spPr/>
        <p:txBody>
          <a:bodyPr/>
          <a:lstStyle/>
          <a:p>
            <a:fld id="{4B73C415-D670-4716-A5EC-CC4D52CA2BAC}" type="slidenum">
              <a:rPr lang="en-US" noProof="0" smtClean="0"/>
              <a:pPr/>
              <a:t>12</a:t>
            </a:fld>
            <a:endParaRPr lang="en-US" noProof="0"/>
          </a:p>
        </p:txBody>
      </p:sp>
      <p:grpSp>
        <p:nvGrpSpPr>
          <p:cNvPr id="2" name="Group 1">
            <a:extLst>
              <a:ext uri="{FF2B5EF4-FFF2-40B4-BE49-F238E27FC236}">
                <a16:creationId xmlns:a16="http://schemas.microsoft.com/office/drawing/2014/main" id="{9FE5145A-7C11-FD62-F851-9B1106FB2EA8}"/>
              </a:ext>
              <a:ext uri="{C183D7F6-B498-43B3-948B-1728B52AA6E4}">
                <adec:decorative xmlns:adec="http://schemas.microsoft.com/office/drawing/2017/decorative" val="1"/>
              </a:ext>
            </a:extLst>
          </p:cNvPr>
          <p:cNvGrpSpPr/>
          <p:nvPr/>
        </p:nvGrpSpPr>
        <p:grpSpPr>
          <a:xfrm>
            <a:off x="525401" y="1569334"/>
            <a:ext cx="5903973" cy="4240916"/>
            <a:chOff x="525401" y="1569334"/>
            <a:chExt cx="5903973" cy="4240916"/>
          </a:xfrm>
        </p:grpSpPr>
        <p:grpSp>
          <p:nvGrpSpPr>
            <p:cNvPr id="17" name="Group 16">
              <a:extLst>
                <a:ext uri="{FF2B5EF4-FFF2-40B4-BE49-F238E27FC236}">
                  <a16:creationId xmlns:a16="http://schemas.microsoft.com/office/drawing/2014/main" id="{6CF7466D-B049-F41E-92EE-8BE129EEB113}"/>
                </a:ext>
                <a:ext uri="{C183D7F6-B498-43B3-948B-1728B52AA6E4}">
                  <adec:decorative xmlns:adec="http://schemas.microsoft.com/office/drawing/2017/decorative" val="1"/>
                </a:ext>
              </a:extLst>
            </p:cNvPr>
            <p:cNvGrpSpPr/>
            <p:nvPr/>
          </p:nvGrpSpPr>
          <p:grpSpPr>
            <a:xfrm>
              <a:off x="525401" y="1569334"/>
              <a:ext cx="5903973" cy="4240916"/>
              <a:chOff x="1066802" y="1418122"/>
              <a:chExt cx="7807691" cy="4470461"/>
            </a:xfrm>
            <a:effectLst/>
          </p:grpSpPr>
          <p:sp>
            <p:nvSpPr>
              <p:cNvPr id="9" name="Oval 8">
                <a:extLst>
                  <a:ext uri="{FF2B5EF4-FFF2-40B4-BE49-F238E27FC236}">
                    <a16:creationId xmlns:a16="http://schemas.microsoft.com/office/drawing/2014/main" id="{F8B8855B-7F1C-8FD2-928C-9FCCE2ABE035}"/>
                  </a:ext>
                </a:extLst>
              </p:cNvPr>
              <p:cNvSpPr/>
              <p:nvPr/>
            </p:nvSpPr>
            <p:spPr>
              <a:xfrm>
                <a:off x="4851133" y="2909236"/>
                <a:ext cx="1790299" cy="1251284"/>
              </a:xfrm>
              <a:prstGeom prst="ellipse">
                <a:avLst/>
              </a:prstGeom>
              <a:solidFill>
                <a:srgbClr val="555FAD"/>
              </a:solidFill>
              <a:ln>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933" b="1" dirty="0">
                    <a:solidFill>
                      <a:srgbClr val="3DC1BD"/>
                    </a:solidFill>
                    <a:latin typeface="Tahoma"/>
                  </a:rPr>
                  <a:t>SIS Data Coordinator</a:t>
                </a:r>
              </a:p>
            </p:txBody>
          </p:sp>
          <p:sp>
            <p:nvSpPr>
              <p:cNvPr id="10" name="Oval 9">
                <a:extLst>
                  <a:ext uri="{FF2B5EF4-FFF2-40B4-BE49-F238E27FC236}">
                    <a16:creationId xmlns:a16="http://schemas.microsoft.com/office/drawing/2014/main" id="{88E4D923-CA15-9E14-0E1A-0B9CD8FE1722}"/>
                  </a:ext>
                </a:extLst>
              </p:cNvPr>
              <p:cNvSpPr/>
              <p:nvPr/>
            </p:nvSpPr>
            <p:spPr>
              <a:xfrm>
                <a:off x="3311092" y="2969394"/>
                <a:ext cx="1790299" cy="1251284"/>
              </a:xfrm>
              <a:prstGeom prst="ellipse">
                <a:avLst/>
              </a:prstGeom>
              <a:solidFill>
                <a:schemeClr val="accent1">
                  <a:lumMod val="60000"/>
                  <a:lumOff val="40000"/>
                </a:schemeClr>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933" b="1">
                    <a:solidFill>
                      <a:srgbClr val="555FAD"/>
                    </a:solidFill>
                    <a:latin typeface="Tahoma"/>
                  </a:rPr>
                  <a:t>SEDS Data </a:t>
                </a:r>
                <a:r>
                  <a:rPr lang="en-US" sz="933">
                    <a:solidFill>
                      <a:srgbClr val="555FAD"/>
                    </a:solidFill>
                    <a:latin typeface="Tahoma"/>
                  </a:rPr>
                  <a:t>Coordinator</a:t>
                </a:r>
              </a:p>
            </p:txBody>
          </p:sp>
          <p:sp>
            <p:nvSpPr>
              <p:cNvPr id="11" name="Oval 10">
                <a:extLst>
                  <a:ext uri="{FF2B5EF4-FFF2-40B4-BE49-F238E27FC236}">
                    <a16:creationId xmlns:a16="http://schemas.microsoft.com/office/drawing/2014/main" id="{3CEA1BC6-2C83-391C-FD71-F19311676A66}"/>
                  </a:ext>
                </a:extLst>
              </p:cNvPr>
              <p:cNvSpPr/>
              <p:nvPr/>
            </p:nvSpPr>
            <p:spPr>
              <a:xfrm>
                <a:off x="1721320" y="1418122"/>
                <a:ext cx="1790299" cy="1251284"/>
              </a:xfrm>
              <a:prstGeom prst="ellipse">
                <a:avLst/>
              </a:prstGeom>
              <a:solidFill>
                <a:schemeClr val="accent2"/>
              </a:solidFill>
              <a:ln>
                <a:solidFill>
                  <a:srgbClr val="E1C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933" b="1" dirty="0">
                    <a:solidFill>
                      <a:srgbClr val="FCFCFC"/>
                    </a:solidFill>
                    <a:latin typeface="Tahoma"/>
                  </a:rPr>
                  <a:t>SPED Program Staff</a:t>
                </a:r>
              </a:p>
            </p:txBody>
          </p:sp>
          <p:sp>
            <p:nvSpPr>
              <p:cNvPr id="12" name="Oval 11">
                <a:extLst>
                  <a:ext uri="{FF2B5EF4-FFF2-40B4-BE49-F238E27FC236}">
                    <a16:creationId xmlns:a16="http://schemas.microsoft.com/office/drawing/2014/main" id="{18412529-3BC9-5EEC-F41D-E24B6F0E212C}"/>
                  </a:ext>
                </a:extLst>
              </p:cNvPr>
              <p:cNvSpPr/>
              <p:nvPr/>
            </p:nvSpPr>
            <p:spPr>
              <a:xfrm>
                <a:off x="1961951" y="4520666"/>
                <a:ext cx="1790299" cy="1251284"/>
              </a:xfrm>
              <a:prstGeom prst="ellipse">
                <a:avLst/>
              </a:prstGeom>
              <a:solidFill>
                <a:srgbClr val="FF735C"/>
              </a:solidFill>
              <a:ln>
                <a:solidFill>
                  <a:srgbClr val="E1C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933" b="1">
                    <a:solidFill>
                      <a:srgbClr val="FCFCFC"/>
                    </a:solidFill>
                    <a:latin typeface="Tahoma"/>
                  </a:rPr>
                  <a:t>NPS School Coordinator</a:t>
                </a:r>
              </a:p>
            </p:txBody>
          </p:sp>
          <p:sp>
            <p:nvSpPr>
              <p:cNvPr id="13" name="Oval 12">
                <a:extLst>
                  <a:ext uri="{FF2B5EF4-FFF2-40B4-BE49-F238E27FC236}">
                    <a16:creationId xmlns:a16="http://schemas.microsoft.com/office/drawing/2014/main" id="{4983FD60-68D4-DCA9-EC03-BEF0D641886B}"/>
                  </a:ext>
                </a:extLst>
              </p:cNvPr>
              <p:cNvSpPr/>
              <p:nvPr/>
            </p:nvSpPr>
            <p:spPr>
              <a:xfrm>
                <a:off x="1066802" y="2969394"/>
                <a:ext cx="1790299" cy="1251284"/>
              </a:xfrm>
              <a:prstGeom prst="ellipse">
                <a:avLst/>
              </a:prstGeom>
              <a:solidFill>
                <a:schemeClr val="accent2"/>
              </a:solidFill>
              <a:ln>
                <a:solidFill>
                  <a:srgbClr val="E1C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933" b="1">
                    <a:solidFill>
                      <a:srgbClr val="FCFCFC"/>
                    </a:solidFill>
                    <a:latin typeface="Tahoma"/>
                  </a:rPr>
                  <a:t>SELPA Data Coordinator</a:t>
                </a:r>
              </a:p>
            </p:txBody>
          </p:sp>
          <p:sp>
            <p:nvSpPr>
              <p:cNvPr id="14" name="Oval 13">
                <a:extLst>
                  <a:ext uri="{FF2B5EF4-FFF2-40B4-BE49-F238E27FC236}">
                    <a16:creationId xmlns:a16="http://schemas.microsoft.com/office/drawing/2014/main" id="{68A44F37-6384-3B1D-B417-6CB8384BC562}"/>
                  </a:ext>
                </a:extLst>
              </p:cNvPr>
              <p:cNvSpPr/>
              <p:nvPr/>
            </p:nvSpPr>
            <p:spPr>
              <a:xfrm>
                <a:off x="6195461" y="1418122"/>
                <a:ext cx="1790299" cy="1251284"/>
              </a:xfrm>
              <a:prstGeom prst="ellipse">
                <a:avLst/>
              </a:prstGeom>
              <a:solidFill>
                <a:schemeClr val="accent2"/>
              </a:solidFill>
              <a:ln>
                <a:solidFill>
                  <a:srgbClr val="E1C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933" b="1">
                    <a:solidFill>
                      <a:srgbClr val="FCFCFC"/>
                    </a:solidFill>
                    <a:latin typeface="Tahoma"/>
                  </a:rPr>
                  <a:t>School Site Staff</a:t>
                </a:r>
              </a:p>
            </p:txBody>
          </p:sp>
          <p:sp>
            <p:nvSpPr>
              <p:cNvPr id="15" name="Oval 14">
                <a:extLst>
                  <a:ext uri="{FF2B5EF4-FFF2-40B4-BE49-F238E27FC236}">
                    <a16:creationId xmlns:a16="http://schemas.microsoft.com/office/drawing/2014/main" id="{AD46258E-5A61-2A05-7663-2D3B11338314}"/>
                  </a:ext>
                </a:extLst>
              </p:cNvPr>
              <p:cNvSpPr/>
              <p:nvPr/>
            </p:nvSpPr>
            <p:spPr>
              <a:xfrm>
                <a:off x="6978316" y="3027709"/>
                <a:ext cx="1896177" cy="1322909"/>
              </a:xfrm>
              <a:prstGeom prst="ellipse">
                <a:avLst/>
              </a:prstGeom>
              <a:solidFill>
                <a:schemeClr val="accent2"/>
              </a:solidFill>
              <a:ln>
                <a:solidFill>
                  <a:srgbClr val="E1C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933" b="1" dirty="0">
                    <a:solidFill>
                      <a:srgbClr val="FCFCFC"/>
                    </a:solidFill>
                    <a:latin typeface="Tahoma"/>
                  </a:rPr>
                  <a:t>District Administrator</a:t>
                </a:r>
              </a:p>
            </p:txBody>
          </p:sp>
          <p:sp>
            <p:nvSpPr>
              <p:cNvPr id="16" name="Oval 15">
                <a:extLst>
                  <a:ext uri="{FF2B5EF4-FFF2-40B4-BE49-F238E27FC236}">
                    <a16:creationId xmlns:a16="http://schemas.microsoft.com/office/drawing/2014/main" id="{F7513CD9-A804-4CC6-CC5A-FFB3F3192446}"/>
                  </a:ext>
                </a:extLst>
              </p:cNvPr>
              <p:cNvSpPr/>
              <p:nvPr/>
            </p:nvSpPr>
            <p:spPr>
              <a:xfrm>
                <a:off x="6195461" y="4637299"/>
                <a:ext cx="1790299" cy="1251284"/>
              </a:xfrm>
              <a:prstGeom prst="ellipse">
                <a:avLst/>
              </a:prstGeom>
              <a:solidFill>
                <a:schemeClr val="accent2"/>
              </a:solidFill>
              <a:ln>
                <a:solidFill>
                  <a:srgbClr val="E1C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933" b="1">
                    <a:solidFill>
                      <a:srgbClr val="FCFCFC"/>
                    </a:solidFill>
                    <a:latin typeface="Tahoma"/>
                  </a:rPr>
                  <a:t>CSIS Monitor</a:t>
                </a:r>
              </a:p>
            </p:txBody>
          </p:sp>
        </p:grpSp>
        <p:cxnSp>
          <p:nvCxnSpPr>
            <p:cNvPr id="19" name="Straight Connector 18">
              <a:extLst>
                <a:ext uri="{FF2B5EF4-FFF2-40B4-BE49-F238E27FC236}">
                  <a16:creationId xmlns:a16="http://schemas.microsoft.com/office/drawing/2014/main" id="{9E752E51-DBFB-4BE9-FD32-44A05FCEE62D}"/>
                </a:ext>
                <a:ext uri="{C183D7F6-B498-43B3-948B-1728B52AA6E4}">
                  <adec:decorative xmlns:adec="http://schemas.microsoft.com/office/drawing/2017/decorative" val="1"/>
                </a:ext>
              </a:extLst>
            </p:cNvPr>
            <p:cNvCxnSpPr>
              <a:cxnSpLocks/>
              <a:stCxn id="11" idx="5"/>
              <a:endCxn id="10" idx="0"/>
            </p:cNvCxnSpPr>
            <p:nvPr/>
          </p:nvCxnSpPr>
          <p:spPr>
            <a:xfrm>
              <a:off x="2175852" y="2582531"/>
              <a:ext cx="723512" cy="4584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5B260B-C6AD-9A21-E1B0-AD166E6B3182}"/>
                </a:ext>
                <a:ext uri="{C183D7F6-B498-43B3-948B-1728B52AA6E4}">
                  <adec:decorative xmlns:adec="http://schemas.microsoft.com/office/drawing/2017/decorative" val="1"/>
                </a:ext>
              </a:extLst>
            </p:cNvPr>
            <p:cNvCxnSpPr>
              <a:cxnSpLocks/>
              <a:stCxn id="13" idx="6"/>
              <a:endCxn id="10" idx="2"/>
            </p:cNvCxnSpPr>
            <p:nvPr/>
          </p:nvCxnSpPr>
          <p:spPr>
            <a:xfrm>
              <a:off x="1879179" y="3634470"/>
              <a:ext cx="34329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FF2563-860E-DEA0-BF23-06142BC40FFD}"/>
                </a:ext>
              </a:extLst>
            </p:cNvPr>
            <p:cNvCxnSpPr>
              <a:cxnSpLocks/>
              <a:stCxn id="12" idx="7"/>
              <a:endCxn id="10" idx="4"/>
            </p:cNvCxnSpPr>
            <p:nvPr/>
          </p:nvCxnSpPr>
          <p:spPr>
            <a:xfrm flipV="1">
              <a:off x="2357811" y="4227987"/>
              <a:ext cx="541553" cy="4584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F547F59-0630-88E5-C64F-B242B1F84D5A}"/>
                </a:ext>
              </a:extLst>
            </p:cNvPr>
            <p:cNvCxnSpPr>
              <a:cxnSpLocks/>
              <a:stCxn id="9" idx="4"/>
              <a:endCxn id="16" idx="1"/>
            </p:cNvCxnSpPr>
            <p:nvPr/>
          </p:nvCxnSpPr>
          <p:spPr>
            <a:xfrm>
              <a:off x="4063903" y="4170918"/>
              <a:ext cx="537913" cy="62613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2854F49-390E-A366-DF7A-AB74EB7DBD29}"/>
                </a:ext>
              </a:extLst>
            </p:cNvPr>
            <p:cNvCxnSpPr>
              <a:cxnSpLocks/>
              <a:stCxn id="14" idx="3"/>
              <a:endCxn id="9" idx="0"/>
            </p:cNvCxnSpPr>
            <p:nvPr/>
          </p:nvCxnSpPr>
          <p:spPr>
            <a:xfrm flipH="1">
              <a:off x="4063903" y="2582531"/>
              <a:ext cx="537913" cy="40135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90B450B-663B-FBD1-115A-303EC5539EA5}"/>
                </a:ext>
              </a:extLst>
            </p:cNvPr>
            <p:cNvCxnSpPr>
              <a:cxnSpLocks/>
              <a:stCxn id="9" idx="6"/>
              <a:endCxn id="15" idx="2"/>
            </p:cNvCxnSpPr>
            <p:nvPr/>
          </p:nvCxnSpPr>
          <p:spPr>
            <a:xfrm>
              <a:off x="4740792" y="3577401"/>
              <a:ext cx="254742" cy="146363"/>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16F5039C-59F7-F7EE-9D44-40A25EE8127A}"/>
              </a:ext>
            </a:extLst>
          </p:cNvPr>
          <p:cNvSpPr txBox="1"/>
          <p:nvPr/>
        </p:nvSpPr>
        <p:spPr>
          <a:xfrm>
            <a:off x="7010400" y="1802561"/>
            <a:ext cx="4551423" cy="3252878"/>
          </a:xfrm>
          <a:prstGeom prst="rect">
            <a:avLst/>
          </a:prstGeom>
          <a:noFill/>
        </p:spPr>
        <p:txBody>
          <a:bodyPr wrap="square" rtlCol="0">
            <a:spAutoFit/>
          </a:bodyPr>
          <a:lstStyle/>
          <a:p>
            <a:pPr algn="ctr"/>
            <a:r>
              <a:rPr lang="en-US" sz="1867"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CALPADS LEA Admin Responsibilities</a:t>
            </a:r>
          </a:p>
          <a:p>
            <a:endParaRPr lang="en-US" sz="1867"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228611" indent="-228611">
              <a:buFont typeface="Arial" panose="020B0604020202020204" pitchFamily="34" charset="0"/>
              <a:buChar char="•"/>
            </a:pPr>
            <a:r>
              <a:rPr lang="en-US" sz="1867"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Create and maintain Sped User Access</a:t>
            </a:r>
          </a:p>
          <a:p>
            <a:pPr marL="228611" indent="-228611">
              <a:buFont typeface="Arial" panose="020B0604020202020204" pitchFamily="34" charset="0"/>
              <a:buChar char="•"/>
            </a:pPr>
            <a:r>
              <a:rPr lang="en-US" sz="1867"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Establish proper enrollment procedures for school sites to follow</a:t>
            </a:r>
          </a:p>
          <a:p>
            <a:pPr marL="228611" indent="-228611">
              <a:buFont typeface="Arial" panose="020B0604020202020204" pitchFamily="34" charset="0"/>
              <a:buChar char="•"/>
            </a:pPr>
            <a:r>
              <a:rPr lang="en-US" sz="1867"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Provide CALPADS Support/ Resource to SPED Users</a:t>
            </a:r>
          </a:p>
          <a:p>
            <a:pPr marL="228611" indent="-228611">
              <a:buFont typeface="Arial" panose="020B0604020202020204" pitchFamily="34" charset="0"/>
              <a:buChar char="•"/>
            </a:pPr>
            <a:r>
              <a:rPr lang="en-US" sz="1867"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Include SPED team in communication with CSIS Monitors</a:t>
            </a:r>
          </a:p>
          <a:p>
            <a:r>
              <a:rPr lang="en-US" sz="1867"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48066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p:txBody>
          <a:bodyPr/>
          <a:lstStyle/>
          <a:p>
            <a:r>
              <a:rPr lang="en-US" b="1" dirty="0"/>
              <a:t>EOY 4 Survival Kit</a:t>
            </a:r>
          </a:p>
        </p:txBody>
      </p:sp>
      <p:sp>
        <p:nvSpPr>
          <p:cNvPr id="8" name="Footer Placeholder 7">
            <a:extLst>
              <a:ext uri="{FF2B5EF4-FFF2-40B4-BE49-F238E27FC236}">
                <a16:creationId xmlns:a16="http://schemas.microsoft.com/office/drawing/2014/main" id="{B81E73BF-969E-1D54-3336-76587A54EB91}"/>
              </a:ext>
            </a:extLst>
          </p:cNvPr>
          <p:cNvSpPr>
            <a:spLocks noGrp="1"/>
          </p:cNvSpPr>
          <p:nvPr>
            <p:ph type="ftr" sz="quarter" idx="10"/>
          </p:nvPr>
        </p:nvSpPr>
        <p:spPr/>
        <p:txBody>
          <a:bodyPr/>
          <a:lstStyle/>
          <a:p>
            <a:r>
              <a:rPr lang="en-US" noProof="0"/>
              <a:t>EOY 4 Reporting and Certification v1.0 April 24, 2025</a:t>
            </a:r>
            <a:endParaRPr lang="en-US" noProof="0" dirty="0"/>
          </a:p>
        </p:txBody>
      </p:sp>
      <p:sp>
        <p:nvSpPr>
          <p:cNvPr id="9" name="Slide Number Placeholder 8">
            <a:extLst>
              <a:ext uri="{FF2B5EF4-FFF2-40B4-BE49-F238E27FC236}">
                <a16:creationId xmlns:a16="http://schemas.microsoft.com/office/drawing/2014/main" id="{7990389C-FB6D-413B-FF97-9B11F9632FAB}"/>
              </a:ext>
            </a:extLst>
          </p:cNvPr>
          <p:cNvSpPr>
            <a:spLocks noGrp="1"/>
          </p:cNvSpPr>
          <p:nvPr>
            <p:ph type="sldNum" sz="quarter" idx="11"/>
          </p:nvPr>
        </p:nvSpPr>
        <p:spPr/>
        <p:txBody>
          <a:bodyPr/>
          <a:lstStyle/>
          <a:p>
            <a:fld id="{4B73C415-D670-4716-A5EC-CC4D52CA2BAC}" type="slidenum">
              <a:rPr lang="en-US" noProof="0" smtClean="0"/>
              <a:pPr/>
              <a:t>13</a:t>
            </a:fld>
            <a:endParaRPr lang="en-US" noProof="0" dirty="0"/>
          </a:p>
        </p:txBody>
      </p:sp>
      <p:pic>
        <p:nvPicPr>
          <p:cNvPr id="20" name="Picture 19" descr="CALPADS User Manual Screen shot">
            <a:extLst>
              <a:ext uri="{FF2B5EF4-FFF2-40B4-BE49-F238E27FC236}">
                <a16:creationId xmlns:a16="http://schemas.microsoft.com/office/drawing/2014/main" id="{93E7D9BA-B2C8-4F98-A0EE-EFF5B5BB6A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80743" y="749700"/>
            <a:ext cx="3615931" cy="2593294"/>
          </a:xfrm>
          <a:prstGeom prst="rect">
            <a:avLst/>
          </a:prstGeom>
          <a:ln>
            <a:noFill/>
          </a:ln>
          <a:effectLst>
            <a:outerShdw blurRad="63500" algn="ctr" rotWithShape="0">
              <a:prstClr val="black">
                <a:alpha val="40000"/>
              </a:prstClr>
            </a:outerShdw>
          </a:effectLst>
        </p:spPr>
      </p:pic>
      <p:pic>
        <p:nvPicPr>
          <p:cNvPr id="24" name="Picture 23" descr="CALPADS Sytem Documents web page">
            <a:extLst>
              <a:ext uri="{FF2B5EF4-FFF2-40B4-BE49-F238E27FC236}">
                <a16:creationId xmlns:a16="http://schemas.microsoft.com/office/drawing/2014/main" id="{F6F80018-5078-4C1C-AF9D-C175C383AB62}"/>
              </a:ext>
            </a:extLst>
          </p:cNvPr>
          <p:cNvPicPr>
            <a:picLocks noChangeAspect="1"/>
          </p:cNvPicPr>
          <p:nvPr/>
        </p:nvPicPr>
        <p:blipFill>
          <a:blip r:embed="rId4"/>
          <a:stretch>
            <a:fillRect/>
          </a:stretch>
        </p:blipFill>
        <p:spPr>
          <a:xfrm>
            <a:off x="4315259" y="864000"/>
            <a:ext cx="3690159" cy="1986461"/>
          </a:xfrm>
          <a:prstGeom prst="rect">
            <a:avLst/>
          </a:prstGeom>
          <a:ln>
            <a:noFill/>
          </a:ln>
          <a:effectLst>
            <a:outerShdw blurRad="63500" algn="ctr" rotWithShape="0">
              <a:prstClr val="black">
                <a:alpha val="40000"/>
              </a:prstClr>
            </a:outerShdw>
          </a:effectLst>
        </p:spPr>
      </p:pic>
      <p:pic>
        <p:nvPicPr>
          <p:cNvPr id="26" name="Picture 25" descr="Screen shot of CSIS website">
            <a:extLst>
              <a:ext uri="{FF2B5EF4-FFF2-40B4-BE49-F238E27FC236}">
                <a16:creationId xmlns:a16="http://schemas.microsoft.com/office/drawing/2014/main" id="{33969926-8FAE-47B9-BDDA-3429749D0B74}"/>
              </a:ext>
            </a:extLst>
          </p:cNvPr>
          <p:cNvPicPr>
            <a:picLocks noChangeAspect="1"/>
          </p:cNvPicPr>
          <p:nvPr/>
        </p:nvPicPr>
        <p:blipFill>
          <a:blip r:embed="rId5"/>
          <a:stretch>
            <a:fillRect/>
          </a:stretch>
        </p:blipFill>
        <p:spPr>
          <a:xfrm>
            <a:off x="4315259" y="2949035"/>
            <a:ext cx="3690158" cy="1607899"/>
          </a:xfrm>
          <a:prstGeom prst="rect">
            <a:avLst/>
          </a:prstGeom>
          <a:ln>
            <a:noFill/>
          </a:ln>
          <a:effectLst>
            <a:outerShdw blurRad="63500" algn="ctr" rotWithShape="0">
              <a:prstClr val="black">
                <a:alpha val="40000"/>
              </a:prstClr>
            </a:outerShdw>
          </a:effectLst>
        </p:spPr>
      </p:pic>
      <p:pic>
        <p:nvPicPr>
          <p:cNvPr id="22" name="Picture 21" descr="Screen shot of CSIS YouTube training channel.">
            <a:extLst>
              <a:ext uri="{FF2B5EF4-FFF2-40B4-BE49-F238E27FC236}">
                <a16:creationId xmlns:a16="http://schemas.microsoft.com/office/drawing/2014/main" id="{A42747A8-A5F9-4D6E-AF22-A441F72C87D5}"/>
              </a:ext>
            </a:extLst>
          </p:cNvPr>
          <p:cNvPicPr>
            <a:picLocks noChangeAspect="1"/>
          </p:cNvPicPr>
          <p:nvPr/>
        </p:nvPicPr>
        <p:blipFill>
          <a:blip r:embed="rId6"/>
          <a:stretch>
            <a:fillRect/>
          </a:stretch>
        </p:blipFill>
        <p:spPr>
          <a:xfrm>
            <a:off x="8149137" y="3429000"/>
            <a:ext cx="3479142" cy="2593294"/>
          </a:xfrm>
          <a:prstGeom prst="rect">
            <a:avLst/>
          </a:prstGeom>
          <a:ln>
            <a:noFill/>
          </a:ln>
          <a:effectLst>
            <a:outerShdw blurRad="63500" algn="ctr" rotWithShape="0">
              <a:prstClr val="black">
                <a:alpha val="40000"/>
              </a:prstClr>
            </a:outerShdw>
          </a:effectLst>
        </p:spPr>
      </p:pic>
      <p:sp>
        <p:nvSpPr>
          <p:cNvPr id="3" name="TextBox 2">
            <a:extLst>
              <a:ext uri="{FF2B5EF4-FFF2-40B4-BE49-F238E27FC236}">
                <a16:creationId xmlns:a16="http://schemas.microsoft.com/office/drawing/2014/main" id="{AC1180EE-7BEE-021F-3CCB-D378017A9669}"/>
              </a:ext>
            </a:extLst>
          </p:cNvPr>
          <p:cNvSpPr txBox="1"/>
          <p:nvPr/>
        </p:nvSpPr>
        <p:spPr>
          <a:xfrm>
            <a:off x="352030" y="1522052"/>
            <a:ext cx="3671218" cy="36625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Where do I find information about the data collection?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Where are the key dates and submission timeline located?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How can I audit or track the tasks involved for completion</a:t>
            </a:r>
            <a:r>
              <a:rPr kumimoji="0" lang="en-US" sz="1800" b="0" i="0" u="none" strike="noStrike" kern="1200" cap="none" spc="0" normalizeH="0" baseline="0" noProof="0" dirty="0">
                <a:ln>
                  <a:noFill/>
                </a:ln>
                <a:solidFill>
                  <a:prstClr val="black"/>
                </a:solidFill>
                <a:effectLst/>
                <a:uLnTx/>
                <a:uFillTx/>
                <a:latin typeface="Tahom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Tahoma"/>
              </a:rPr>
              <a:t>Does my SEDs vendor or SELPA have training resources on report/managing SPED transactions?</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7" name="Picture 6" descr="El Dorado County SELPA website screen shot.">
            <a:extLst>
              <a:ext uri="{FF2B5EF4-FFF2-40B4-BE49-F238E27FC236}">
                <a16:creationId xmlns:a16="http://schemas.microsoft.com/office/drawing/2014/main" id="{21A01A92-B272-31AE-19F5-31809F46F7E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15259" y="4707412"/>
            <a:ext cx="3671218" cy="1507473"/>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3387430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colorTemperature colorTemp="5607"/>
                    </a14:imgEffect>
                    <a14:imgEffect>
                      <a14:saturation sat="143000"/>
                    </a14:imgEffect>
                    <a14:imgEffect>
                      <a14:brightnessContrast bright="-5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28369" y="-1"/>
            <a:ext cx="11763631" cy="6365363"/>
          </a:xfrm>
          <a:prstGeom prst="rect">
            <a:avLst/>
          </a:prstGeom>
          <a:gradFill>
            <a:gsLst>
              <a:gs pos="34000">
                <a:schemeClr val="tx1">
                  <a:lumMod val="50000"/>
                  <a:lumOff val="50000"/>
                  <a:alpha val="27000"/>
                </a:schemeClr>
              </a:gs>
              <a:gs pos="100000">
                <a:schemeClr val="tx1">
                  <a:lumMod val="50000"/>
                  <a:lumOff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29380"/>
            <a:ext cx="6299682" cy="839607"/>
          </a:xfrm>
        </p:spPr>
        <p:txBody>
          <a:bodyPr/>
          <a:lstStyle/>
          <a:p>
            <a:r>
              <a:rPr lang="en-US" dirty="0">
                <a:solidFill>
                  <a:schemeClr val="bg2"/>
                </a:solidFill>
              </a:rPr>
              <a:t>EOY 4 Submission</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84614"/>
            <a:ext cx="5940409" cy="385483"/>
          </a:xfrm>
          <a:noFill/>
          <a:effectLst/>
        </p:spPr>
        <p:txBody>
          <a:bodyPr/>
          <a:lstStyle/>
          <a:p>
            <a:r>
              <a:rPr lang="en-US" dirty="0">
                <a:solidFill>
                  <a:schemeClr val="accent2"/>
                </a:solidFill>
              </a:rPr>
              <a:t>Status, Meetings, Plans, Services</a:t>
            </a:r>
          </a:p>
        </p:txBody>
      </p:sp>
      <p:sp>
        <p:nvSpPr>
          <p:cNvPr id="8" name="Slide Number Placeholder 7">
            <a:extLst>
              <a:ext uri="{FF2B5EF4-FFF2-40B4-BE49-F238E27FC236}">
                <a16:creationId xmlns:a16="http://schemas.microsoft.com/office/drawing/2014/main" id="{2A94A850-42E0-EE61-64C7-FDC3913030D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 name="Footer Placeholder 6">
            <a:extLst>
              <a:ext uri="{FF2B5EF4-FFF2-40B4-BE49-F238E27FC236}">
                <a16:creationId xmlns:a16="http://schemas.microsoft.com/office/drawing/2014/main" id="{BC755D4A-92E7-F9B0-1005-94822F2E12EC}"/>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v1.0 April 24, 2025</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160313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grpSp>
        <p:nvGrpSpPr>
          <p:cNvPr id="7" name="Group 6" descr="Flow chart for the WBLR EOY 1 submission">
            <a:extLst>
              <a:ext uri="{FF2B5EF4-FFF2-40B4-BE49-F238E27FC236}">
                <a16:creationId xmlns:a16="http://schemas.microsoft.com/office/drawing/2014/main" id="{4BEB6435-DA72-49CB-8063-A234CE598292}"/>
              </a:ext>
            </a:extLst>
          </p:cNvPr>
          <p:cNvGrpSpPr/>
          <p:nvPr/>
        </p:nvGrpSpPr>
        <p:grpSpPr>
          <a:xfrm>
            <a:off x="1420573" y="1686014"/>
            <a:ext cx="2094727" cy="3364730"/>
            <a:chOff x="928203" y="1589855"/>
            <a:chExt cx="2094727" cy="3364730"/>
          </a:xfrm>
        </p:grpSpPr>
        <p:sp>
          <p:nvSpPr>
            <p:cNvPr id="8" name="Rectangle: Rounded Corners 7">
              <a:extLst>
                <a:ext uri="{FF2B5EF4-FFF2-40B4-BE49-F238E27FC236}">
                  <a16:creationId xmlns:a16="http://schemas.microsoft.com/office/drawing/2014/main" id="{3877B746-71D3-4404-8B86-C67CA2CF075B}"/>
                </a:ext>
              </a:extLst>
            </p:cNvPr>
            <p:cNvSpPr/>
            <p:nvPr/>
          </p:nvSpPr>
          <p:spPr>
            <a:xfrm>
              <a:off x="928203" y="4054948"/>
              <a:ext cx="2094727" cy="899637"/>
            </a:xfrm>
            <a:prstGeom prst="roundRect">
              <a:avLst/>
            </a:prstGeom>
            <a:solidFill>
              <a:srgbClr val="00B0F0"/>
            </a:solidFill>
            <a:ln w="12700" cap="flat" cmpd="sng" algn="ctr">
              <a:solidFill>
                <a:srgbClr val="00B0F0"/>
              </a:solidFill>
              <a:prstDash val="solid"/>
              <a:miter lim="800000"/>
            </a:ln>
            <a:effectLst/>
          </p:spPr>
          <p:txBody>
            <a:bodyPr rtlCol="0" anchor="ctr"/>
            <a:lstStyle/>
            <a:p>
              <a:pPr algn="ctr" defTabSz="457223" eaLnBrk="0" fontAlgn="base" hangingPunct="0">
                <a:spcBef>
                  <a:spcPct val="0"/>
                </a:spcBef>
                <a:spcAft>
                  <a:spcPct val="0"/>
                </a:spcAft>
                <a:defRPr/>
              </a:pPr>
              <a:r>
                <a:rPr lang="en-US" sz="1600" b="1" kern="0">
                  <a:solidFill>
                    <a:schemeClr val="tx1">
                      <a:lumMod val="85000"/>
                      <a:lumOff val="15000"/>
                    </a:schemeClr>
                  </a:solidFill>
                  <a:cs typeface="Arial" charset="0"/>
                </a:rPr>
                <a:t>Postsecondary</a:t>
              </a:r>
            </a:p>
          </p:txBody>
        </p:sp>
        <p:sp>
          <p:nvSpPr>
            <p:cNvPr id="9" name="Rectangle: Rounded Corners 8">
              <a:extLst>
                <a:ext uri="{FF2B5EF4-FFF2-40B4-BE49-F238E27FC236}">
                  <a16:creationId xmlns:a16="http://schemas.microsoft.com/office/drawing/2014/main" id="{F65B088E-A844-46E7-B875-C92C5E1200F9}"/>
                </a:ext>
              </a:extLst>
            </p:cNvPr>
            <p:cNvSpPr/>
            <p:nvPr/>
          </p:nvSpPr>
          <p:spPr>
            <a:xfrm>
              <a:off x="928203" y="1589855"/>
              <a:ext cx="2094727" cy="899637"/>
            </a:xfrm>
            <a:prstGeom prst="roundRect">
              <a:avLst/>
            </a:prstGeom>
            <a:solidFill>
              <a:srgbClr val="00B0F0"/>
            </a:solidFill>
            <a:ln w="12700" cap="flat" cmpd="sng" algn="ctr">
              <a:noFill/>
              <a:prstDash val="solid"/>
              <a:miter lim="800000"/>
            </a:ln>
            <a:effectLst/>
          </p:spPr>
          <p:txBody>
            <a:bodyPr lIns="45720" tIns="22860" rIns="45720" bIns="22860" rtlCol="0" anchor="ctr"/>
            <a:lstStyle/>
            <a:p>
              <a:pPr algn="ctr" defTabSz="457223" eaLnBrk="0" fontAlgn="base" hangingPunct="0">
                <a:spcBef>
                  <a:spcPct val="0"/>
                </a:spcBef>
                <a:spcAft>
                  <a:spcPct val="0"/>
                </a:spcAft>
                <a:defRPr/>
              </a:pPr>
              <a:r>
                <a:rPr lang="en-US" sz="1600" b="1" kern="0" dirty="0">
                  <a:solidFill>
                    <a:schemeClr val="tx1">
                      <a:lumMod val="85000"/>
                      <a:lumOff val="15000"/>
                    </a:schemeClr>
                  </a:solidFill>
                  <a:cs typeface="Arial"/>
                </a:rPr>
                <a:t>23-24</a:t>
              </a:r>
              <a:endParaRPr lang="en-US" sz="1600" b="1" kern="0" dirty="0">
                <a:solidFill>
                  <a:schemeClr val="tx1">
                    <a:lumMod val="85000"/>
                    <a:lumOff val="15000"/>
                  </a:schemeClr>
                </a:solidFill>
                <a:cs typeface="Arial" charset="0"/>
              </a:endParaRPr>
            </a:p>
            <a:p>
              <a:pPr algn="ctr" defTabSz="457223" eaLnBrk="0" fontAlgn="base" hangingPunct="0">
                <a:spcBef>
                  <a:spcPct val="0"/>
                </a:spcBef>
                <a:spcAft>
                  <a:spcPct val="0"/>
                </a:spcAft>
                <a:defRPr/>
              </a:pPr>
              <a:r>
                <a:rPr lang="en-US" sz="1600" b="1" kern="0" dirty="0">
                  <a:solidFill>
                    <a:schemeClr val="tx1">
                      <a:lumMod val="85000"/>
                      <a:lumOff val="15000"/>
                    </a:schemeClr>
                  </a:solidFill>
                  <a:cs typeface="Arial"/>
                </a:rPr>
                <a:t>Student Enrollment</a:t>
              </a:r>
            </a:p>
          </p:txBody>
        </p:sp>
        <p:sp>
          <p:nvSpPr>
            <p:cNvPr id="10" name="TextBox 9">
              <a:extLst>
                <a:ext uri="{FF2B5EF4-FFF2-40B4-BE49-F238E27FC236}">
                  <a16:creationId xmlns:a16="http://schemas.microsoft.com/office/drawing/2014/main" id="{F27E00A4-AD9B-4E9E-805F-223FC03F3AF7}"/>
                </a:ext>
              </a:extLst>
            </p:cNvPr>
            <p:cNvSpPr txBox="1"/>
            <p:nvPr/>
          </p:nvSpPr>
          <p:spPr bwMode="auto">
            <a:xfrm>
              <a:off x="1215542" y="3163411"/>
              <a:ext cx="1520049" cy="340519"/>
            </a:xfrm>
            <a:prstGeom prst="roundRect">
              <a:avLst/>
            </a:prstGeom>
            <a:noFill/>
            <a:ln w="57150" cap="flat" cmpd="sng" algn="ctr">
              <a:solidFill>
                <a:srgbClr val="00B0F0"/>
              </a:solidFill>
              <a:prstDash val="sysDot"/>
            </a:ln>
            <a:effectLst/>
          </p:spPr>
          <p:txBody>
            <a:bodyPr wrap="square">
              <a:spAutoFit/>
            </a:bodyPr>
            <a:lstStyle/>
            <a:p>
              <a:pPr algn="ctr" defTabSz="457223" eaLnBrk="0" fontAlgn="base" hangingPunct="0">
                <a:spcBef>
                  <a:spcPct val="0"/>
                </a:spcBef>
                <a:spcAft>
                  <a:spcPct val="0"/>
                </a:spcAft>
                <a:defRPr/>
              </a:pPr>
              <a:r>
                <a:rPr lang="en-US" sz="1400" b="1" kern="0">
                  <a:solidFill>
                    <a:schemeClr val="tx1">
                      <a:lumMod val="85000"/>
                      <a:lumOff val="15000"/>
                    </a:schemeClr>
                  </a:solidFill>
                </a:rPr>
                <a:t>SSID</a:t>
              </a:r>
            </a:p>
          </p:txBody>
        </p:sp>
        <p:cxnSp>
          <p:nvCxnSpPr>
            <p:cNvPr id="11" name="Straight Connector 10">
              <a:extLst>
                <a:ext uri="{FF2B5EF4-FFF2-40B4-BE49-F238E27FC236}">
                  <a16:creationId xmlns:a16="http://schemas.microsoft.com/office/drawing/2014/main" id="{9B6EBFE3-2667-4499-B511-C9E8F1CB1469}"/>
                </a:ext>
              </a:extLst>
            </p:cNvPr>
            <p:cNvCxnSpPr>
              <a:cxnSpLocks/>
              <a:stCxn id="8" idx="0"/>
              <a:endCxn id="10" idx="2"/>
            </p:cNvCxnSpPr>
            <p:nvPr/>
          </p:nvCxnSpPr>
          <p:spPr>
            <a:xfrm flipV="1">
              <a:off x="1975567" y="3503929"/>
              <a:ext cx="0" cy="551019"/>
            </a:xfrm>
            <a:prstGeom prst="line">
              <a:avLst/>
            </a:prstGeom>
            <a:noFill/>
            <a:ln w="38100" cap="flat" cmpd="sng" algn="ctr">
              <a:solidFill>
                <a:srgbClr val="174A9F"/>
              </a:solidFill>
              <a:prstDash val="solid"/>
              <a:miter lim="800000"/>
            </a:ln>
            <a:effectLst/>
          </p:spPr>
        </p:cxnSp>
        <p:cxnSp>
          <p:nvCxnSpPr>
            <p:cNvPr id="12" name="Connector: Elbow 11">
              <a:extLst>
                <a:ext uri="{FF2B5EF4-FFF2-40B4-BE49-F238E27FC236}">
                  <a16:creationId xmlns:a16="http://schemas.microsoft.com/office/drawing/2014/main" id="{C9B3A1B7-20D6-46E1-BDC9-6DA1287DC8CC}"/>
                </a:ext>
              </a:extLst>
            </p:cNvPr>
            <p:cNvCxnSpPr>
              <a:cxnSpLocks/>
              <a:endCxn id="10" idx="0"/>
            </p:cNvCxnSpPr>
            <p:nvPr/>
          </p:nvCxnSpPr>
          <p:spPr>
            <a:xfrm rot="5400000">
              <a:off x="1638610" y="2826449"/>
              <a:ext cx="673919" cy="4"/>
            </a:xfrm>
            <a:prstGeom prst="bentConnector3">
              <a:avLst>
                <a:gd name="adj1" fmla="val 50000"/>
              </a:avLst>
            </a:prstGeom>
            <a:noFill/>
            <a:ln w="38100" cap="flat" cmpd="sng" algn="ctr">
              <a:solidFill>
                <a:srgbClr val="0067B4"/>
              </a:solidFill>
              <a:prstDash val="solid"/>
              <a:miter lim="800000"/>
            </a:ln>
            <a:effectLst/>
          </p:spPr>
        </p:cxnSp>
      </p:grpSp>
      <p:sp>
        <p:nvSpPr>
          <p:cNvPr id="24" name="Title 23">
            <a:extLst>
              <a:ext uri="{FF2B5EF4-FFF2-40B4-BE49-F238E27FC236}">
                <a16:creationId xmlns:a16="http://schemas.microsoft.com/office/drawing/2014/main" id="{41DBE542-5AD1-6E52-281A-1DD8F1BC7F54}"/>
              </a:ext>
            </a:extLst>
          </p:cNvPr>
          <p:cNvSpPr>
            <a:spLocks noGrp="1"/>
          </p:cNvSpPr>
          <p:nvPr>
            <p:ph type="title"/>
          </p:nvPr>
        </p:nvSpPr>
        <p:spPr/>
        <p:txBody>
          <a:bodyPr/>
          <a:lstStyle/>
          <a:p>
            <a:r>
              <a:rPr lang="en-US"/>
              <a:t>Record Relationships</a:t>
            </a:r>
          </a:p>
        </p:txBody>
      </p:sp>
      <p:sp>
        <p:nvSpPr>
          <p:cNvPr id="13" name="Footer Placeholder 12">
            <a:extLst>
              <a:ext uri="{FF2B5EF4-FFF2-40B4-BE49-F238E27FC236}">
                <a16:creationId xmlns:a16="http://schemas.microsoft.com/office/drawing/2014/main" id="{7D6B8D35-20DA-C81D-07AC-96EBCA101D1D}"/>
              </a:ext>
            </a:extLst>
          </p:cNvPr>
          <p:cNvSpPr>
            <a:spLocks noGrp="1"/>
          </p:cNvSpPr>
          <p:nvPr>
            <p:ph type="ftr" sz="quarter" idx="10"/>
          </p:nvPr>
        </p:nvSpPr>
        <p:spPr/>
        <p:txBody>
          <a:bodyPr/>
          <a:lstStyle/>
          <a:p>
            <a:r>
              <a:rPr lang="en-US" noProof="0"/>
              <a:t>EOY 4 Reporting and Certification v1.0 April 24, 2025</a:t>
            </a:r>
          </a:p>
        </p:txBody>
      </p:sp>
      <p:sp>
        <p:nvSpPr>
          <p:cNvPr id="14" name="Slide Number Placeholder 13">
            <a:extLst>
              <a:ext uri="{FF2B5EF4-FFF2-40B4-BE49-F238E27FC236}">
                <a16:creationId xmlns:a16="http://schemas.microsoft.com/office/drawing/2014/main" id="{F32A525C-B53D-AFE5-A852-A7625E71920F}"/>
              </a:ext>
            </a:extLst>
          </p:cNvPr>
          <p:cNvSpPr>
            <a:spLocks noGrp="1"/>
          </p:cNvSpPr>
          <p:nvPr>
            <p:ph type="sldNum" sz="quarter" idx="11"/>
          </p:nvPr>
        </p:nvSpPr>
        <p:spPr/>
        <p:txBody>
          <a:bodyPr/>
          <a:lstStyle/>
          <a:p>
            <a:fld id="{4B73C415-D670-4716-A5EC-CC4D52CA2BAC}" type="slidenum">
              <a:rPr lang="en-US" noProof="0" smtClean="0"/>
              <a:pPr/>
              <a:t>15</a:t>
            </a:fld>
            <a:endParaRPr lang="en-US" noProof="0"/>
          </a:p>
        </p:txBody>
      </p:sp>
      <p:grpSp>
        <p:nvGrpSpPr>
          <p:cNvPr id="2" name="Group 1">
            <a:extLst>
              <a:ext uri="{FF2B5EF4-FFF2-40B4-BE49-F238E27FC236}">
                <a16:creationId xmlns:a16="http://schemas.microsoft.com/office/drawing/2014/main" id="{5CD79534-1205-EF50-5899-7095F2586CEB}"/>
              </a:ext>
              <a:ext uri="{C183D7F6-B498-43B3-948B-1728B52AA6E4}">
                <adec:decorative xmlns:adec="http://schemas.microsoft.com/office/drawing/2017/decorative" val="1"/>
              </a:ext>
            </a:extLst>
          </p:cNvPr>
          <p:cNvGrpSpPr/>
          <p:nvPr/>
        </p:nvGrpSpPr>
        <p:grpSpPr>
          <a:xfrm>
            <a:off x="5084570" y="746228"/>
            <a:ext cx="6042332" cy="5050098"/>
            <a:chOff x="5084570" y="746228"/>
            <a:chExt cx="6042332" cy="5050098"/>
          </a:xfrm>
        </p:grpSpPr>
        <p:sp>
          <p:nvSpPr>
            <p:cNvPr id="17" name="Rectangle: Rounded Corners 16">
              <a:extLst>
                <a:ext uri="{FF2B5EF4-FFF2-40B4-BE49-F238E27FC236}">
                  <a16:creationId xmlns:a16="http://schemas.microsoft.com/office/drawing/2014/main" id="{053EEEA7-EB18-4DCD-9878-D4F6A90365ED}"/>
                </a:ext>
              </a:extLst>
            </p:cNvPr>
            <p:cNvSpPr/>
            <p:nvPr/>
          </p:nvSpPr>
          <p:spPr>
            <a:xfrm>
              <a:off x="5248935" y="746228"/>
              <a:ext cx="1694130" cy="820358"/>
            </a:xfrm>
            <a:prstGeom prst="roundRect">
              <a:avLst/>
            </a:prstGeom>
            <a:solidFill>
              <a:srgbClr val="ED7D31"/>
            </a:solidFill>
            <a:ln w="12700" cap="flat" cmpd="sng" algn="ctr">
              <a:noFill/>
              <a:prstDash val="solid"/>
              <a:miter lim="800000"/>
            </a:ln>
            <a:effectLst/>
          </p:spPr>
          <p:txBody>
            <a:bodyPr rtlCol="0" anchor="ctr"/>
            <a:lstStyle/>
            <a:p>
              <a:pPr algn="ctr" defTabSz="457223" eaLnBrk="0" fontAlgn="base" hangingPunct="0">
                <a:spcBef>
                  <a:spcPct val="0"/>
                </a:spcBef>
                <a:spcAft>
                  <a:spcPct val="0"/>
                </a:spcAft>
                <a:defRPr/>
              </a:pPr>
              <a:r>
                <a:rPr lang="en-US" sz="1600" b="1" kern="0" dirty="0">
                  <a:solidFill>
                    <a:schemeClr val="tx1">
                      <a:lumMod val="85000"/>
                      <a:lumOff val="15000"/>
                    </a:schemeClr>
                  </a:solidFill>
                  <a:cs typeface="Arial" charset="0"/>
                </a:rPr>
                <a:t>SENR</a:t>
              </a:r>
            </a:p>
          </p:txBody>
        </p:sp>
        <p:sp>
          <p:nvSpPr>
            <p:cNvPr id="18" name="Rectangle: Rounded Corners 17">
              <a:extLst>
                <a:ext uri="{FF2B5EF4-FFF2-40B4-BE49-F238E27FC236}">
                  <a16:creationId xmlns:a16="http://schemas.microsoft.com/office/drawing/2014/main" id="{00F9D6A0-771B-4558-8BA8-429F93D8DE5E}"/>
                </a:ext>
              </a:extLst>
            </p:cNvPr>
            <p:cNvSpPr/>
            <p:nvPr/>
          </p:nvSpPr>
          <p:spPr>
            <a:xfrm>
              <a:off x="7239555" y="2711674"/>
              <a:ext cx="1484831" cy="820358"/>
            </a:xfrm>
            <a:prstGeom prst="roundRect">
              <a:avLst/>
            </a:prstGeom>
            <a:solidFill>
              <a:srgbClr val="ED7D31"/>
            </a:solidFill>
            <a:ln w="12700" cap="flat" cmpd="sng" algn="ctr">
              <a:noFill/>
              <a:prstDash val="solid"/>
              <a:miter lim="800000"/>
            </a:ln>
            <a:effectLst/>
          </p:spPr>
          <p:txBody>
            <a:bodyPr lIns="60960" tIns="30480" rIns="60960" bIns="30480" rtlCol="0" anchor="ctr"/>
            <a:lstStyle/>
            <a:p>
              <a:pPr algn="ctr" defTabSz="457223" eaLnBrk="0" fontAlgn="base" hangingPunct="0">
                <a:spcBef>
                  <a:spcPct val="0"/>
                </a:spcBef>
                <a:spcAft>
                  <a:spcPct val="0"/>
                </a:spcAft>
                <a:defRPr/>
              </a:pPr>
              <a:r>
                <a:rPr lang="en-US" sz="1600" b="1" kern="0">
                  <a:solidFill>
                    <a:schemeClr val="tx1">
                      <a:lumMod val="85000"/>
                      <a:lumOff val="15000"/>
                    </a:schemeClr>
                  </a:solidFill>
                  <a:cs typeface="Arial"/>
                </a:rPr>
                <a:t>SWDS*</a:t>
              </a:r>
              <a:endParaRPr lang="en-US" sz="1600" b="1" kern="0">
                <a:solidFill>
                  <a:schemeClr val="tx1">
                    <a:lumMod val="85000"/>
                    <a:lumOff val="15000"/>
                  </a:schemeClr>
                </a:solidFill>
                <a:cs typeface="Arial" charset="0"/>
              </a:endParaRPr>
            </a:p>
          </p:txBody>
        </p:sp>
        <p:sp>
          <p:nvSpPr>
            <p:cNvPr id="19" name="Rectangle: Rounded Corners 18">
              <a:extLst>
                <a:ext uri="{FF2B5EF4-FFF2-40B4-BE49-F238E27FC236}">
                  <a16:creationId xmlns:a16="http://schemas.microsoft.com/office/drawing/2014/main" id="{2DD71764-C6DB-4D53-9E88-871BA9CC0DD0}"/>
                </a:ext>
              </a:extLst>
            </p:cNvPr>
            <p:cNvSpPr/>
            <p:nvPr/>
          </p:nvSpPr>
          <p:spPr>
            <a:xfrm>
              <a:off x="8250845" y="4975968"/>
              <a:ext cx="2520582" cy="820358"/>
            </a:xfrm>
            <a:prstGeom prst="roundRect">
              <a:avLst/>
            </a:prstGeom>
            <a:solidFill>
              <a:srgbClr val="ED7D31"/>
            </a:solidFill>
            <a:ln w="12700" cap="flat" cmpd="sng" algn="ctr">
              <a:noFill/>
              <a:prstDash val="solid"/>
              <a:miter lim="800000"/>
            </a:ln>
            <a:effectLst/>
          </p:spPr>
          <p:txBody>
            <a:bodyPr rtlCol="0" anchor="ctr"/>
            <a:lstStyle/>
            <a:p>
              <a:pPr algn="ctr" defTabSz="457223" eaLnBrk="0" fontAlgn="base" hangingPunct="0">
                <a:spcBef>
                  <a:spcPct val="0"/>
                </a:spcBef>
                <a:spcAft>
                  <a:spcPct val="0"/>
                </a:spcAft>
                <a:defRPr/>
              </a:pPr>
              <a:r>
                <a:rPr lang="en-US" sz="1600" b="1" kern="0" dirty="0">
                  <a:solidFill>
                    <a:schemeClr val="tx1">
                      <a:lumMod val="85000"/>
                      <a:lumOff val="15000"/>
                    </a:schemeClr>
                  </a:solidFill>
                  <a:cs typeface="Arial" charset="0"/>
                </a:rPr>
                <a:t>Special Education Services</a:t>
              </a:r>
            </a:p>
          </p:txBody>
        </p:sp>
        <p:sp>
          <p:nvSpPr>
            <p:cNvPr id="20" name="TextBox 19">
              <a:extLst>
                <a:ext uri="{FF2B5EF4-FFF2-40B4-BE49-F238E27FC236}">
                  <a16:creationId xmlns:a16="http://schemas.microsoft.com/office/drawing/2014/main" id="{22861BA0-C833-463E-B995-5F310A44FE9D}"/>
                </a:ext>
              </a:extLst>
            </p:cNvPr>
            <p:cNvSpPr txBox="1"/>
            <p:nvPr/>
          </p:nvSpPr>
          <p:spPr bwMode="auto">
            <a:xfrm>
              <a:off x="6818572" y="3817296"/>
              <a:ext cx="1734406" cy="783193"/>
            </a:xfrm>
            <a:prstGeom prst="roundRect">
              <a:avLst/>
            </a:prstGeom>
            <a:noFill/>
            <a:ln w="57150" cap="flat" cmpd="sng" algn="ctr">
              <a:solidFill>
                <a:srgbClr val="ED7D31"/>
              </a:solidFill>
              <a:prstDash val="sysDot"/>
            </a:ln>
            <a:effectLst/>
          </p:spPr>
          <p:txBody>
            <a:bodyPr wrap="square" lIns="60960" tIns="30480" rIns="60960" bIns="30480" anchor="t">
              <a:spAutoFit/>
            </a:bodyPr>
            <a:lstStyle/>
            <a:p>
              <a:pPr algn="ctr" defTabSz="457223" eaLnBrk="0" fontAlgn="base" hangingPunct="0">
                <a:spcBef>
                  <a:spcPct val="0"/>
                </a:spcBef>
                <a:spcAft>
                  <a:spcPct val="0"/>
                </a:spcAft>
                <a:defRPr/>
              </a:pPr>
              <a:r>
                <a:rPr lang="en-US" sz="1400" kern="0">
                  <a:solidFill>
                    <a:schemeClr val="tx1">
                      <a:lumMod val="85000"/>
                      <a:lumOff val="15000"/>
                    </a:schemeClr>
                  </a:solidFill>
                  <a:ea typeface="Calibri"/>
                  <a:cs typeface="Calibri"/>
                </a:rPr>
                <a:t>PLAN Effective Start Date</a:t>
              </a:r>
            </a:p>
            <a:p>
              <a:pPr algn="ctr" defTabSz="457223">
                <a:spcBef>
                  <a:spcPct val="0"/>
                </a:spcBef>
                <a:spcAft>
                  <a:spcPct val="0"/>
                </a:spcAft>
                <a:defRPr/>
              </a:pPr>
              <a:r>
                <a:rPr lang="en-US" sz="1400" kern="0">
                  <a:solidFill>
                    <a:schemeClr val="tx1">
                      <a:lumMod val="85000"/>
                      <a:lumOff val="15000"/>
                    </a:schemeClr>
                  </a:solidFill>
                  <a:ea typeface="Calibri"/>
                  <a:cs typeface="Calibri"/>
                </a:rPr>
                <a:t>Reporting LEA</a:t>
              </a:r>
            </a:p>
          </p:txBody>
        </p:sp>
        <p:sp>
          <p:nvSpPr>
            <p:cNvPr id="21" name="TextBox 20">
              <a:extLst>
                <a:ext uri="{FF2B5EF4-FFF2-40B4-BE49-F238E27FC236}">
                  <a16:creationId xmlns:a16="http://schemas.microsoft.com/office/drawing/2014/main" id="{BF435837-A5C7-40FB-A46F-C2BE0D2ECB13}"/>
                </a:ext>
              </a:extLst>
            </p:cNvPr>
            <p:cNvSpPr txBox="1"/>
            <p:nvPr/>
          </p:nvSpPr>
          <p:spPr bwMode="auto">
            <a:xfrm>
              <a:off x="5299659" y="1893366"/>
              <a:ext cx="1592683" cy="1055608"/>
            </a:xfrm>
            <a:prstGeom prst="roundRect">
              <a:avLst/>
            </a:prstGeom>
            <a:noFill/>
            <a:ln w="57150" cap="flat" cmpd="sng" algn="ctr">
              <a:solidFill>
                <a:srgbClr val="ED7D31"/>
              </a:solidFill>
              <a:prstDash val="sysDot"/>
            </a:ln>
            <a:effectLst/>
          </p:spPr>
          <p:txBody>
            <a:bodyPr wrap="square">
              <a:spAutoFit/>
            </a:bodyPr>
            <a:lstStyle/>
            <a:p>
              <a:pPr algn="ctr" defTabSz="457223" eaLnBrk="0" fontAlgn="base" hangingPunct="0">
                <a:spcBef>
                  <a:spcPct val="0"/>
                </a:spcBef>
                <a:spcAft>
                  <a:spcPct val="0"/>
                </a:spcAft>
                <a:defRPr/>
              </a:pPr>
              <a:r>
                <a:rPr lang="en-US" sz="1400" kern="0" dirty="0">
                  <a:solidFill>
                    <a:schemeClr val="tx1">
                      <a:lumMod val="85000"/>
                      <a:lumOff val="15000"/>
                    </a:schemeClr>
                  </a:solidFill>
                </a:rPr>
                <a:t>Reporting LEA</a:t>
              </a:r>
            </a:p>
            <a:p>
              <a:pPr algn="ctr" defTabSz="457223" eaLnBrk="0" fontAlgn="base" hangingPunct="0">
                <a:spcBef>
                  <a:spcPct val="0"/>
                </a:spcBef>
                <a:spcAft>
                  <a:spcPct val="0"/>
                </a:spcAft>
                <a:defRPr/>
              </a:pPr>
              <a:r>
                <a:rPr lang="en-US" sz="1400" kern="0" dirty="0">
                  <a:solidFill>
                    <a:schemeClr val="tx1">
                      <a:lumMod val="85000"/>
                      <a:lumOff val="15000"/>
                    </a:schemeClr>
                  </a:solidFill>
                </a:rPr>
                <a:t>SSID </a:t>
              </a:r>
            </a:p>
            <a:p>
              <a:pPr algn="ctr" defTabSz="457223" eaLnBrk="0" fontAlgn="base" hangingPunct="0">
                <a:spcBef>
                  <a:spcPct val="0"/>
                </a:spcBef>
                <a:spcAft>
                  <a:spcPct val="0"/>
                </a:spcAft>
                <a:defRPr/>
              </a:pPr>
              <a:r>
                <a:rPr lang="en-US" sz="1400" kern="0" dirty="0">
                  <a:solidFill>
                    <a:schemeClr val="tx1">
                      <a:lumMod val="85000"/>
                      <a:lumOff val="15000"/>
                    </a:schemeClr>
                  </a:solidFill>
                </a:rPr>
                <a:t>Enrollment Start Date</a:t>
              </a:r>
            </a:p>
          </p:txBody>
        </p:sp>
        <p:cxnSp>
          <p:nvCxnSpPr>
            <p:cNvPr id="22" name="Straight Connector 21">
              <a:extLst>
                <a:ext uri="{FF2B5EF4-FFF2-40B4-BE49-F238E27FC236}">
                  <a16:creationId xmlns:a16="http://schemas.microsoft.com/office/drawing/2014/main" id="{64B4A326-FC72-41CA-AA54-1D72CD7290EF}"/>
                </a:ext>
              </a:extLst>
            </p:cNvPr>
            <p:cNvCxnSpPr>
              <a:cxnSpLocks/>
              <a:stCxn id="17" idx="2"/>
              <a:endCxn id="21" idx="0"/>
            </p:cNvCxnSpPr>
            <p:nvPr/>
          </p:nvCxnSpPr>
          <p:spPr>
            <a:xfrm>
              <a:off x="6096000" y="1566586"/>
              <a:ext cx="1" cy="326780"/>
            </a:xfrm>
            <a:prstGeom prst="line">
              <a:avLst/>
            </a:prstGeom>
            <a:noFill/>
            <a:ln w="38100" cap="flat" cmpd="sng" algn="ctr">
              <a:solidFill>
                <a:srgbClr val="174A9F"/>
              </a:solidFill>
              <a:prstDash val="solid"/>
              <a:miter lim="800000"/>
            </a:ln>
            <a:effectLst/>
          </p:spPr>
        </p:cxnSp>
        <p:cxnSp>
          <p:nvCxnSpPr>
            <p:cNvPr id="23" name="Straight Connector 14">
              <a:extLst>
                <a:ext uri="{FF2B5EF4-FFF2-40B4-BE49-F238E27FC236}">
                  <a16:creationId xmlns:a16="http://schemas.microsoft.com/office/drawing/2014/main" id="{D745C208-D5E4-4DA2-B406-1564AF8C8D31}"/>
                </a:ext>
              </a:extLst>
            </p:cNvPr>
            <p:cNvCxnSpPr>
              <a:cxnSpLocks/>
              <a:stCxn id="21" idx="3"/>
              <a:endCxn id="18" idx="0"/>
            </p:cNvCxnSpPr>
            <p:nvPr/>
          </p:nvCxnSpPr>
          <p:spPr>
            <a:xfrm>
              <a:off x="6892342" y="2421170"/>
              <a:ext cx="1089629" cy="290504"/>
            </a:xfrm>
            <a:prstGeom prst="bentConnector2">
              <a:avLst/>
            </a:prstGeom>
            <a:noFill/>
            <a:ln w="38100" cap="flat" cmpd="sng" algn="ctr">
              <a:solidFill>
                <a:srgbClr val="174A9F"/>
              </a:solidFill>
              <a:prstDash val="solid"/>
              <a:miter lim="800000"/>
            </a:ln>
            <a:effectLst/>
          </p:spPr>
        </p:cxnSp>
        <p:sp>
          <p:nvSpPr>
            <p:cNvPr id="6" name="Rectangle: Rounded Corners 5">
              <a:extLst>
                <a:ext uri="{FF2B5EF4-FFF2-40B4-BE49-F238E27FC236}">
                  <a16:creationId xmlns:a16="http://schemas.microsoft.com/office/drawing/2014/main" id="{E581E55E-C103-6C26-21D9-961A363B36A5}"/>
                </a:ext>
              </a:extLst>
            </p:cNvPr>
            <p:cNvSpPr/>
            <p:nvPr/>
          </p:nvSpPr>
          <p:spPr>
            <a:xfrm>
              <a:off x="5084570" y="4975968"/>
              <a:ext cx="2154985" cy="820358"/>
            </a:xfrm>
            <a:prstGeom prst="roundRect">
              <a:avLst/>
            </a:prstGeom>
            <a:solidFill>
              <a:srgbClr val="ED7D31"/>
            </a:solidFill>
            <a:ln w="12700" cap="flat" cmpd="sng" algn="ctr">
              <a:noFill/>
              <a:prstDash val="solid"/>
              <a:miter lim="800000"/>
            </a:ln>
            <a:effectLst/>
          </p:spPr>
          <p:txBody>
            <a:bodyPr lIns="60960" tIns="30480" rIns="60960" bIns="30480" rtlCol="0" anchor="ctr"/>
            <a:lstStyle/>
            <a:p>
              <a:pPr algn="ctr" defTabSz="457223" eaLnBrk="0" fontAlgn="base" hangingPunct="0">
                <a:spcBef>
                  <a:spcPct val="0"/>
                </a:spcBef>
                <a:spcAft>
                  <a:spcPct val="0"/>
                </a:spcAft>
                <a:defRPr/>
              </a:pPr>
              <a:r>
                <a:rPr lang="en-US" sz="1600" b="1" kern="0" dirty="0">
                  <a:solidFill>
                    <a:schemeClr val="tx1">
                      <a:lumMod val="85000"/>
                      <a:lumOff val="15000"/>
                    </a:schemeClr>
                  </a:solidFill>
                  <a:cs typeface="Arial"/>
                </a:rPr>
                <a:t>PLAN</a:t>
              </a:r>
              <a:endParaRPr lang="en-US" sz="1600" b="1" kern="0" dirty="0">
                <a:solidFill>
                  <a:schemeClr val="tx1">
                    <a:lumMod val="85000"/>
                    <a:lumOff val="15000"/>
                  </a:schemeClr>
                </a:solidFill>
                <a:cs typeface="Arial" charset="0"/>
              </a:endParaRPr>
            </a:p>
          </p:txBody>
        </p:sp>
        <p:cxnSp>
          <p:nvCxnSpPr>
            <p:cNvPr id="29" name="Straight Connector 14">
              <a:extLst>
                <a:ext uri="{FF2B5EF4-FFF2-40B4-BE49-F238E27FC236}">
                  <a16:creationId xmlns:a16="http://schemas.microsoft.com/office/drawing/2014/main" id="{D31C06E6-F411-AF38-8F9E-7C9E3F8AB8FF}"/>
                </a:ext>
              </a:extLst>
            </p:cNvPr>
            <p:cNvCxnSpPr>
              <a:cxnSpLocks/>
              <a:stCxn id="20" idx="1"/>
              <a:endCxn id="21" idx="2"/>
            </p:cNvCxnSpPr>
            <p:nvPr/>
          </p:nvCxnSpPr>
          <p:spPr>
            <a:xfrm rot="10800000">
              <a:off x="6096002" y="2948975"/>
              <a:ext cx="722571" cy="1259919"/>
            </a:xfrm>
            <a:prstGeom prst="bentConnector2">
              <a:avLst/>
            </a:prstGeom>
            <a:noFill/>
            <a:ln w="38100" cap="flat" cmpd="sng" algn="ctr">
              <a:solidFill>
                <a:srgbClr val="174A9F"/>
              </a:solidFill>
              <a:prstDash val="solid"/>
              <a:miter lim="800000"/>
            </a:ln>
            <a:effectLst/>
          </p:spPr>
        </p:cxnSp>
        <p:sp>
          <p:nvSpPr>
            <p:cNvPr id="35" name="Rectangle: Rounded Corners 34">
              <a:extLst>
                <a:ext uri="{FF2B5EF4-FFF2-40B4-BE49-F238E27FC236}">
                  <a16:creationId xmlns:a16="http://schemas.microsoft.com/office/drawing/2014/main" id="{EFA2EA06-2082-19EB-077F-70BB7A1927AF}"/>
                </a:ext>
              </a:extLst>
            </p:cNvPr>
            <p:cNvSpPr/>
            <p:nvPr/>
          </p:nvSpPr>
          <p:spPr>
            <a:xfrm>
              <a:off x="9392495" y="1828255"/>
              <a:ext cx="1734404" cy="820358"/>
            </a:xfrm>
            <a:prstGeom prst="roundRect">
              <a:avLst/>
            </a:prstGeom>
            <a:solidFill>
              <a:srgbClr val="ED7D31"/>
            </a:solidFill>
            <a:ln w="12700" cap="flat" cmpd="sng" algn="ctr">
              <a:noFill/>
              <a:prstDash val="solid"/>
              <a:miter lim="800000"/>
            </a:ln>
            <a:effectLst/>
          </p:spPr>
          <p:txBody>
            <a:bodyPr lIns="60960" tIns="30480" rIns="60960" bIns="30480" rtlCol="0" anchor="ctr"/>
            <a:lstStyle/>
            <a:p>
              <a:pPr algn="ctr" defTabSz="457223" eaLnBrk="0" fontAlgn="base" hangingPunct="0">
                <a:spcBef>
                  <a:spcPct val="0"/>
                </a:spcBef>
                <a:spcAft>
                  <a:spcPct val="0"/>
                </a:spcAft>
                <a:defRPr/>
              </a:pPr>
              <a:r>
                <a:rPr lang="en-US" sz="1600" b="1" kern="0">
                  <a:solidFill>
                    <a:schemeClr val="tx1">
                      <a:lumMod val="85000"/>
                      <a:lumOff val="15000"/>
                    </a:schemeClr>
                  </a:solidFill>
                  <a:cs typeface="Arial"/>
                </a:rPr>
                <a:t>MEET*</a:t>
              </a:r>
              <a:endParaRPr lang="en-US" sz="1600" b="1" kern="0">
                <a:solidFill>
                  <a:schemeClr val="tx1">
                    <a:lumMod val="85000"/>
                    <a:lumOff val="15000"/>
                  </a:schemeClr>
                </a:solidFill>
                <a:cs typeface="Arial" charset="0"/>
              </a:endParaRPr>
            </a:p>
          </p:txBody>
        </p:sp>
        <p:sp>
          <p:nvSpPr>
            <p:cNvPr id="42" name="TextBox 41">
              <a:extLst>
                <a:ext uri="{FF2B5EF4-FFF2-40B4-BE49-F238E27FC236}">
                  <a16:creationId xmlns:a16="http://schemas.microsoft.com/office/drawing/2014/main" id="{F9CE96AA-74A7-D7ED-720C-3A3A3083DC31}"/>
                </a:ext>
              </a:extLst>
            </p:cNvPr>
            <p:cNvSpPr txBox="1"/>
            <p:nvPr/>
          </p:nvSpPr>
          <p:spPr bwMode="auto">
            <a:xfrm>
              <a:off x="9392496" y="2849437"/>
              <a:ext cx="1734406" cy="544830"/>
            </a:xfrm>
            <a:prstGeom prst="roundRect">
              <a:avLst/>
            </a:prstGeom>
            <a:noFill/>
            <a:ln w="57150" cap="flat" cmpd="sng" algn="ctr">
              <a:solidFill>
                <a:srgbClr val="ED7D31"/>
              </a:solidFill>
              <a:prstDash val="sysDot"/>
            </a:ln>
            <a:effectLst/>
          </p:spPr>
          <p:txBody>
            <a:bodyPr wrap="square" lIns="60960" tIns="30480" rIns="60960" bIns="30480" anchor="t">
              <a:spAutoFit/>
            </a:bodyPr>
            <a:lstStyle/>
            <a:p>
              <a:pPr algn="ctr" defTabSz="457223" eaLnBrk="0" fontAlgn="base" hangingPunct="0">
                <a:spcBef>
                  <a:spcPct val="0"/>
                </a:spcBef>
                <a:spcAft>
                  <a:spcPct val="0"/>
                </a:spcAft>
                <a:defRPr/>
              </a:pPr>
              <a:r>
                <a:rPr lang="en-US" sz="1400" kern="0">
                  <a:solidFill>
                    <a:schemeClr val="tx1">
                      <a:lumMod val="85000"/>
                      <a:lumOff val="15000"/>
                    </a:schemeClr>
                  </a:solidFill>
                  <a:ea typeface="Calibri"/>
                  <a:cs typeface="Calibri"/>
                </a:rPr>
                <a:t>SSID</a:t>
              </a:r>
            </a:p>
            <a:p>
              <a:pPr algn="ctr" defTabSz="457223" eaLnBrk="0" fontAlgn="base" hangingPunct="0">
                <a:spcBef>
                  <a:spcPct val="0"/>
                </a:spcBef>
                <a:spcAft>
                  <a:spcPct val="0"/>
                </a:spcAft>
                <a:defRPr/>
              </a:pPr>
              <a:r>
                <a:rPr lang="en-US" sz="1400" kern="0">
                  <a:solidFill>
                    <a:schemeClr val="tx1">
                      <a:lumMod val="85000"/>
                      <a:lumOff val="15000"/>
                    </a:schemeClr>
                  </a:solidFill>
                  <a:ea typeface="Calibri"/>
                  <a:cs typeface="Calibri"/>
                </a:rPr>
                <a:t>Meeting Date</a:t>
              </a:r>
            </a:p>
          </p:txBody>
        </p:sp>
        <p:cxnSp>
          <p:nvCxnSpPr>
            <p:cNvPr id="43" name="Straight Connector 14">
              <a:extLst>
                <a:ext uri="{FF2B5EF4-FFF2-40B4-BE49-F238E27FC236}">
                  <a16:creationId xmlns:a16="http://schemas.microsoft.com/office/drawing/2014/main" id="{F9561781-CDD7-E2A7-125A-D396E79070FD}"/>
                </a:ext>
              </a:extLst>
            </p:cNvPr>
            <p:cNvCxnSpPr>
              <a:cxnSpLocks/>
              <a:stCxn id="35" idx="2"/>
              <a:endCxn id="42" idx="0"/>
            </p:cNvCxnSpPr>
            <p:nvPr/>
          </p:nvCxnSpPr>
          <p:spPr>
            <a:xfrm rot="16200000" flipH="1">
              <a:off x="10159286" y="2749024"/>
              <a:ext cx="200824" cy="2"/>
            </a:xfrm>
            <a:prstGeom prst="bentConnector3">
              <a:avLst>
                <a:gd name="adj1" fmla="val 50000"/>
              </a:avLst>
            </a:prstGeom>
            <a:noFill/>
            <a:ln w="38100" cap="flat" cmpd="sng" algn="ctr">
              <a:solidFill>
                <a:srgbClr val="174A9F"/>
              </a:solidFill>
              <a:prstDash val="solid"/>
              <a:miter lim="800000"/>
            </a:ln>
            <a:effectLst/>
          </p:spPr>
        </p:cxnSp>
        <p:cxnSp>
          <p:nvCxnSpPr>
            <p:cNvPr id="47" name="Straight Connector 14">
              <a:extLst>
                <a:ext uri="{FF2B5EF4-FFF2-40B4-BE49-F238E27FC236}">
                  <a16:creationId xmlns:a16="http://schemas.microsoft.com/office/drawing/2014/main" id="{4A0BF982-D319-B06A-9332-538C4FC27455}"/>
                </a:ext>
              </a:extLst>
            </p:cNvPr>
            <p:cNvCxnSpPr>
              <a:cxnSpLocks/>
              <a:stCxn id="18" idx="3"/>
              <a:endCxn id="42" idx="1"/>
            </p:cNvCxnSpPr>
            <p:nvPr/>
          </p:nvCxnSpPr>
          <p:spPr>
            <a:xfrm flipV="1">
              <a:off x="8724386" y="3121852"/>
              <a:ext cx="668110" cy="1"/>
            </a:xfrm>
            <a:prstGeom prst="bentConnector3">
              <a:avLst>
                <a:gd name="adj1" fmla="val 50000"/>
              </a:avLst>
            </a:prstGeom>
            <a:noFill/>
            <a:ln w="38100" cap="flat" cmpd="sng" algn="ctr">
              <a:solidFill>
                <a:srgbClr val="174A9F"/>
              </a:solidFill>
              <a:prstDash val="solid"/>
              <a:miter lim="800000"/>
            </a:ln>
            <a:effectLst/>
          </p:spPr>
        </p:cxnSp>
        <p:cxnSp>
          <p:nvCxnSpPr>
            <p:cNvPr id="54" name="Straight Connector 14">
              <a:extLst>
                <a:ext uri="{FF2B5EF4-FFF2-40B4-BE49-F238E27FC236}">
                  <a16:creationId xmlns:a16="http://schemas.microsoft.com/office/drawing/2014/main" id="{AA261578-F99C-2AD7-2EAA-4D0C5D5B5EC6}"/>
                </a:ext>
              </a:extLst>
            </p:cNvPr>
            <p:cNvCxnSpPr>
              <a:cxnSpLocks/>
              <a:stCxn id="20" idx="3"/>
              <a:endCxn id="19" idx="0"/>
            </p:cNvCxnSpPr>
            <p:nvPr/>
          </p:nvCxnSpPr>
          <p:spPr>
            <a:xfrm>
              <a:off x="8552978" y="4208893"/>
              <a:ext cx="958158" cy="767075"/>
            </a:xfrm>
            <a:prstGeom prst="bentConnector2">
              <a:avLst/>
            </a:prstGeom>
            <a:noFill/>
            <a:ln w="38100" cap="flat" cmpd="sng" algn="ctr">
              <a:solidFill>
                <a:srgbClr val="174A9F"/>
              </a:solidFill>
              <a:prstDash val="solid"/>
              <a:miter lim="800000"/>
            </a:ln>
            <a:effectLst/>
          </p:spPr>
        </p:cxnSp>
        <p:cxnSp>
          <p:nvCxnSpPr>
            <p:cNvPr id="55" name="Straight Connector 14">
              <a:extLst>
                <a:ext uri="{FF2B5EF4-FFF2-40B4-BE49-F238E27FC236}">
                  <a16:creationId xmlns:a16="http://schemas.microsoft.com/office/drawing/2014/main" id="{1F64E0E8-C4F9-D6D7-111E-D3FFE0295CFA}"/>
                </a:ext>
              </a:extLst>
            </p:cNvPr>
            <p:cNvCxnSpPr>
              <a:cxnSpLocks/>
              <a:stCxn id="20" idx="2"/>
              <a:endCxn id="6" idx="0"/>
            </p:cNvCxnSpPr>
            <p:nvPr/>
          </p:nvCxnSpPr>
          <p:spPr>
            <a:xfrm rot="5400000">
              <a:off x="6736180" y="4026372"/>
              <a:ext cx="375479" cy="1523712"/>
            </a:xfrm>
            <a:prstGeom prst="bentConnector3">
              <a:avLst>
                <a:gd name="adj1" fmla="val 50000"/>
              </a:avLst>
            </a:prstGeom>
            <a:noFill/>
            <a:ln w="38100" cap="flat" cmpd="sng" algn="ctr">
              <a:solidFill>
                <a:srgbClr val="174A9F"/>
              </a:solidFill>
              <a:prstDash val="solid"/>
              <a:miter lim="800000"/>
            </a:ln>
            <a:effectLst/>
          </p:spPr>
        </p:cxnSp>
      </p:grpSp>
    </p:spTree>
    <p:extLst>
      <p:ext uri="{BB962C8B-B14F-4D97-AF65-F5344CB8AC3E}">
        <p14:creationId xmlns:p14="http://schemas.microsoft.com/office/powerpoint/2010/main" val="3260039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7DFF6-943E-DFD9-6471-FE7C6459B137}"/>
              </a:ext>
            </a:extLst>
          </p:cNvPr>
          <p:cNvSpPr>
            <a:spLocks noGrp="1"/>
          </p:cNvSpPr>
          <p:nvPr>
            <p:ph type="title"/>
          </p:nvPr>
        </p:nvSpPr>
        <p:spPr>
          <a:xfrm>
            <a:off x="356700" y="329249"/>
            <a:ext cx="11340000" cy="432000"/>
          </a:xfrm>
        </p:spPr>
        <p:txBody>
          <a:bodyPr/>
          <a:lstStyle/>
          <a:p>
            <a:r>
              <a:rPr lang="en-US" dirty="0"/>
              <a:t>SWD Profile Data</a:t>
            </a:r>
          </a:p>
        </p:txBody>
      </p:sp>
      <p:sp>
        <p:nvSpPr>
          <p:cNvPr id="3" name="Footer Placeholder 2">
            <a:extLst>
              <a:ext uri="{FF2B5EF4-FFF2-40B4-BE49-F238E27FC236}">
                <a16:creationId xmlns:a16="http://schemas.microsoft.com/office/drawing/2014/main" id="{7E4AC5EA-B95A-D3D1-AA18-289B224A4EE3}"/>
              </a:ext>
            </a:extLst>
          </p:cNvPr>
          <p:cNvSpPr>
            <a:spLocks noGrp="1"/>
          </p:cNvSpPr>
          <p:nvPr>
            <p:ph type="ftr" sz="quarter" idx="10"/>
          </p:nvPr>
        </p:nvSpPr>
        <p:spPr/>
        <p:txBody>
          <a:bodyPr/>
          <a:lstStyle/>
          <a:p>
            <a:r>
              <a:rPr lang="en-US" noProof="0"/>
              <a:t>EOY 4 Reporting and Certification v1.0 April 24, 2025</a:t>
            </a:r>
          </a:p>
        </p:txBody>
      </p:sp>
      <p:sp>
        <p:nvSpPr>
          <p:cNvPr id="4" name="Slide Number Placeholder 3">
            <a:extLst>
              <a:ext uri="{FF2B5EF4-FFF2-40B4-BE49-F238E27FC236}">
                <a16:creationId xmlns:a16="http://schemas.microsoft.com/office/drawing/2014/main" id="{221648AF-BE28-722A-280E-A37A518A81C8}"/>
              </a:ext>
            </a:extLst>
          </p:cNvPr>
          <p:cNvSpPr>
            <a:spLocks noGrp="1"/>
          </p:cNvSpPr>
          <p:nvPr>
            <p:ph type="sldNum" sz="quarter" idx="11"/>
          </p:nvPr>
        </p:nvSpPr>
        <p:spPr/>
        <p:txBody>
          <a:bodyPr/>
          <a:lstStyle/>
          <a:p>
            <a:fld id="{4B73C415-D670-4716-A5EC-CC4D52CA2BAC}" type="slidenum">
              <a:rPr lang="en-US" noProof="0" smtClean="0"/>
              <a:pPr/>
              <a:t>16</a:t>
            </a:fld>
            <a:endParaRPr lang="en-US" noProof="0"/>
          </a:p>
        </p:txBody>
      </p:sp>
      <p:grpSp>
        <p:nvGrpSpPr>
          <p:cNvPr id="5" name="Group 4" descr="Screen shot of teh CALPADS Detail screen with call out for teh special education data containers.">
            <a:extLst>
              <a:ext uri="{FF2B5EF4-FFF2-40B4-BE49-F238E27FC236}">
                <a16:creationId xmlns:a16="http://schemas.microsoft.com/office/drawing/2014/main" id="{195CA5EC-91E6-731A-7FFB-3F2C49CF7C14}"/>
              </a:ext>
            </a:extLst>
          </p:cNvPr>
          <p:cNvGrpSpPr/>
          <p:nvPr/>
        </p:nvGrpSpPr>
        <p:grpSpPr>
          <a:xfrm>
            <a:off x="1240056" y="862364"/>
            <a:ext cx="10199469" cy="5397766"/>
            <a:chOff x="1240056" y="862364"/>
            <a:chExt cx="10199469" cy="5397766"/>
          </a:xfrm>
        </p:grpSpPr>
        <p:pic>
          <p:nvPicPr>
            <p:cNvPr id="6" name="Picture 5">
              <a:extLst>
                <a:ext uri="{FF2B5EF4-FFF2-40B4-BE49-F238E27FC236}">
                  <a16:creationId xmlns:a16="http://schemas.microsoft.com/office/drawing/2014/main" id="{F857A75E-E9C6-D3F7-766E-366882375E40}"/>
                </a:ext>
              </a:extLst>
            </p:cNvPr>
            <p:cNvPicPr>
              <a:picLocks noChangeAspect="1"/>
            </p:cNvPicPr>
            <p:nvPr/>
          </p:nvPicPr>
          <p:blipFill>
            <a:blip r:embed="rId3"/>
            <a:stretch>
              <a:fillRect/>
            </a:stretch>
          </p:blipFill>
          <p:spPr>
            <a:xfrm>
              <a:off x="1240056" y="953827"/>
              <a:ext cx="9711888" cy="5306303"/>
            </a:xfrm>
            <a:prstGeom prst="rect">
              <a:avLst/>
            </a:prstGeom>
            <a:ln>
              <a:noFill/>
            </a:ln>
            <a:effectLst>
              <a:outerShdw blurRad="63500" algn="ctr" rotWithShape="0">
                <a:prstClr val="black">
                  <a:alpha val="40000"/>
                </a:prstClr>
              </a:outerShdw>
            </a:effectLst>
          </p:spPr>
        </p:pic>
        <p:sp>
          <p:nvSpPr>
            <p:cNvPr id="7" name="Rectangle: Rounded Corners 6">
              <a:extLst>
                <a:ext uri="{FF2B5EF4-FFF2-40B4-BE49-F238E27FC236}">
                  <a16:creationId xmlns:a16="http://schemas.microsoft.com/office/drawing/2014/main" id="{DACE5A8E-5E01-D50F-A7F7-51D2B44E7E22}"/>
                </a:ext>
              </a:extLst>
            </p:cNvPr>
            <p:cNvSpPr/>
            <p:nvPr/>
          </p:nvSpPr>
          <p:spPr>
            <a:xfrm>
              <a:off x="7679775" y="4881211"/>
              <a:ext cx="2679151" cy="111442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Services should correspond with PLAN changes by date</a:t>
              </a:r>
            </a:p>
          </p:txBody>
        </p:sp>
        <p:sp>
          <p:nvSpPr>
            <p:cNvPr id="8" name="Rectangle: Rounded Corners 7">
              <a:extLst>
                <a:ext uri="{FF2B5EF4-FFF2-40B4-BE49-F238E27FC236}">
                  <a16:creationId xmlns:a16="http://schemas.microsoft.com/office/drawing/2014/main" id="{06186845-2EE8-11D8-BA46-7B61E1BBD3DE}"/>
                </a:ext>
              </a:extLst>
            </p:cNvPr>
            <p:cNvSpPr/>
            <p:nvPr/>
          </p:nvSpPr>
          <p:spPr>
            <a:xfrm>
              <a:off x="9477375" y="862364"/>
              <a:ext cx="1962150" cy="10941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Only Submit SWDS when status changes</a:t>
              </a:r>
            </a:p>
          </p:txBody>
        </p:sp>
        <p:sp>
          <p:nvSpPr>
            <p:cNvPr id="9" name="Rectangle: Rounded Corners 8">
              <a:extLst>
                <a:ext uri="{FF2B5EF4-FFF2-40B4-BE49-F238E27FC236}">
                  <a16:creationId xmlns:a16="http://schemas.microsoft.com/office/drawing/2014/main" id="{6C6A9183-0F31-564E-B848-922F85DA1BDB}"/>
                </a:ext>
              </a:extLst>
            </p:cNvPr>
            <p:cNvSpPr/>
            <p:nvPr/>
          </p:nvSpPr>
          <p:spPr>
            <a:xfrm>
              <a:off x="5124451" y="3407650"/>
              <a:ext cx="2886075" cy="1271331"/>
            </a:xfrm>
            <a:prstGeom prst="round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PLAN records can be submitted with enrollment or plan changes</a:t>
              </a:r>
            </a:p>
          </p:txBody>
        </p:sp>
        <p:sp>
          <p:nvSpPr>
            <p:cNvPr id="10" name="Rectangle: Rounded Corners 9">
              <a:extLst>
                <a:ext uri="{FF2B5EF4-FFF2-40B4-BE49-F238E27FC236}">
                  <a16:creationId xmlns:a16="http://schemas.microsoft.com/office/drawing/2014/main" id="{741B9153-6851-77EB-905E-00F3B8014242}"/>
                </a:ext>
              </a:extLst>
            </p:cNvPr>
            <p:cNvSpPr/>
            <p:nvPr/>
          </p:nvSpPr>
          <p:spPr>
            <a:xfrm>
              <a:off x="8010526" y="2314575"/>
              <a:ext cx="2348400" cy="11144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MEET records must correspond with the PLAN type</a:t>
              </a:r>
            </a:p>
          </p:txBody>
        </p:sp>
      </p:grpSp>
    </p:spTree>
    <p:extLst>
      <p:ext uri="{BB962C8B-B14F-4D97-AF65-F5344CB8AC3E}">
        <p14:creationId xmlns:p14="http://schemas.microsoft.com/office/powerpoint/2010/main" val="2216460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88E0E2-56A3-494F-5550-5931C6EA7C66}"/>
              </a:ext>
            </a:extLst>
          </p:cNvPr>
          <p:cNvSpPr>
            <a:spLocks noGrp="1"/>
          </p:cNvSpPr>
          <p:nvPr>
            <p:ph type="title"/>
          </p:nvPr>
        </p:nvSpPr>
        <p:spPr>
          <a:xfrm>
            <a:off x="432000" y="467762"/>
            <a:ext cx="11340000" cy="432000"/>
          </a:xfrm>
        </p:spPr>
        <p:txBody>
          <a:bodyPr/>
          <a:lstStyle/>
          <a:p>
            <a:r>
              <a:rPr lang="en-US" dirty="0"/>
              <a:t>Student with Disability Status</a:t>
            </a:r>
          </a:p>
        </p:txBody>
      </p:sp>
      <p:sp>
        <p:nvSpPr>
          <p:cNvPr id="13" name="Content Placeholder 12">
            <a:extLst>
              <a:ext uri="{FF2B5EF4-FFF2-40B4-BE49-F238E27FC236}">
                <a16:creationId xmlns:a16="http://schemas.microsoft.com/office/drawing/2014/main" id="{D1AB4431-A309-7C73-F4DD-DFA5A0E2FA01}"/>
              </a:ext>
            </a:extLst>
          </p:cNvPr>
          <p:cNvSpPr>
            <a:spLocks noGrp="1"/>
          </p:cNvSpPr>
          <p:nvPr>
            <p:ph idx="1"/>
          </p:nvPr>
        </p:nvSpPr>
        <p:spPr>
          <a:xfrm>
            <a:off x="5070099" y="1320097"/>
            <a:ext cx="6701901" cy="4942401"/>
          </a:xfrm>
        </p:spPr>
        <p:txBody>
          <a:bodyPr/>
          <a:lstStyle/>
          <a:p>
            <a:pPr marL="0" indent="0">
              <a:buNone/>
            </a:pPr>
            <a:r>
              <a:rPr lang="en-US" dirty="0"/>
              <a:t>The Students with Disabilities Status (SWDS) helps identify students who have been evaluated for special education throughout the year and provides a reason for nonparticipation of services</a:t>
            </a:r>
          </a:p>
          <a:p>
            <a:r>
              <a:rPr lang="en-US" dirty="0"/>
              <a:t>Count of students with disabilities who exited special education</a:t>
            </a:r>
          </a:p>
          <a:p>
            <a:r>
              <a:rPr lang="en-US" dirty="0"/>
              <a:t>Count of students with disabilities served who exited special education by exit reason and age</a:t>
            </a:r>
          </a:p>
          <a:p>
            <a:r>
              <a:rPr lang="en-US" dirty="0"/>
              <a:t>Count and percent of students with disabilities who exited special education by exit reason and race/ethnicity</a:t>
            </a:r>
          </a:p>
          <a:p>
            <a:r>
              <a:rPr lang="en-US" dirty="0"/>
              <a:t>Count and percent of female and male students with disabilities who exited special education by exit reason</a:t>
            </a:r>
          </a:p>
          <a:p>
            <a:r>
              <a:rPr lang="en-US" dirty="0"/>
              <a:t>Count and percent of non-English Learner and English Learner (EL) students with disabilities who exited special education by exit reason</a:t>
            </a:r>
          </a:p>
        </p:txBody>
      </p:sp>
      <p:sp>
        <p:nvSpPr>
          <p:cNvPr id="5" name="Footer Placeholder 4">
            <a:extLst>
              <a:ext uri="{FF2B5EF4-FFF2-40B4-BE49-F238E27FC236}">
                <a16:creationId xmlns:a16="http://schemas.microsoft.com/office/drawing/2014/main" id="{62193FF3-52C4-BE47-D14B-9C994F1EC73B}"/>
              </a:ext>
            </a:extLst>
          </p:cNvPr>
          <p:cNvSpPr>
            <a:spLocks noGrp="1"/>
          </p:cNvSpPr>
          <p:nvPr>
            <p:ph type="ftr" sz="quarter" idx="10"/>
          </p:nvPr>
        </p:nvSpPr>
        <p:spPr/>
        <p:txBody>
          <a:bodyPr/>
          <a:lstStyle/>
          <a:p>
            <a:r>
              <a:rPr lang="en-US" noProof="0"/>
              <a:t>EOY 4 Reporting and Certification v1.0 April 24, 2025</a:t>
            </a:r>
          </a:p>
        </p:txBody>
      </p:sp>
      <p:sp>
        <p:nvSpPr>
          <p:cNvPr id="6" name="Slide Number Placeholder 5">
            <a:extLst>
              <a:ext uri="{FF2B5EF4-FFF2-40B4-BE49-F238E27FC236}">
                <a16:creationId xmlns:a16="http://schemas.microsoft.com/office/drawing/2014/main" id="{8E3E1DE4-F390-3C04-D639-49F80C316805}"/>
              </a:ext>
            </a:extLst>
          </p:cNvPr>
          <p:cNvSpPr>
            <a:spLocks noGrp="1"/>
          </p:cNvSpPr>
          <p:nvPr>
            <p:ph type="sldNum" sz="quarter" idx="11"/>
          </p:nvPr>
        </p:nvSpPr>
        <p:spPr/>
        <p:txBody>
          <a:bodyPr/>
          <a:lstStyle/>
          <a:p>
            <a:fld id="{4B73C415-D670-4716-A5EC-CC4D52CA2BAC}" type="slidenum">
              <a:rPr lang="en-US" noProof="0" smtClean="0"/>
              <a:pPr/>
              <a:t>17</a:t>
            </a:fld>
            <a:endParaRPr lang="en-US" noProof="0"/>
          </a:p>
        </p:txBody>
      </p:sp>
      <p:pic>
        <p:nvPicPr>
          <p:cNvPr id="1028" name="Picture 4" descr="Image of student leaving school.">
            <a:extLst>
              <a:ext uri="{FF2B5EF4-FFF2-40B4-BE49-F238E27FC236}">
                <a16:creationId xmlns:a16="http://schemas.microsoft.com/office/drawing/2014/main" id="{8769E3F2-88E5-6294-524B-4AE337A0B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00" y="1210322"/>
            <a:ext cx="4238920" cy="24222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cture of a girl throwing away her school books">
            <a:extLst>
              <a:ext uri="{FF2B5EF4-FFF2-40B4-BE49-F238E27FC236}">
                <a16:creationId xmlns:a16="http://schemas.microsoft.com/office/drawing/2014/main" id="{44645504-3456-A1AD-F1F2-76D021492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32001" y="3728982"/>
            <a:ext cx="4238920" cy="243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05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32000" y="499667"/>
            <a:ext cx="11340000" cy="432000"/>
          </a:xfrm>
        </p:spPr>
        <p:txBody>
          <a:bodyPr/>
          <a:lstStyle/>
          <a:p>
            <a:r>
              <a:rPr lang="en-US" b="1" dirty="0"/>
              <a:t>SWDS Record Key Fields</a:t>
            </a:r>
          </a:p>
        </p:txBody>
      </p:sp>
      <p:sp>
        <p:nvSpPr>
          <p:cNvPr id="8" name="Footer Placeholder 7">
            <a:extLst>
              <a:ext uri="{FF2B5EF4-FFF2-40B4-BE49-F238E27FC236}">
                <a16:creationId xmlns:a16="http://schemas.microsoft.com/office/drawing/2014/main" id="{B81E73BF-969E-1D54-3336-76587A54EB91}"/>
              </a:ext>
            </a:extLst>
          </p:cNvPr>
          <p:cNvSpPr>
            <a:spLocks noGrp="1"/>
          </p:cNvSpPr>
          <p:nvPr>
            <p:ph type="ftr" sz="quarter" idx="10"/>
          </p:nvPr>
        </p:nvSpPr>
        <p:spPr/>
        <p:txBody>
          <a:bodyPr/>
          <a:lstStyle/>
          <a:p>
            <a:r>
              <a:rPr lang="en-US" noProof="0"/>
              <a:t>EOY 4 Reporting and Certification v1.0 April 24, 2025</a:t>
            </a:r>
            <a:endParaRPr lang="en-US" noProof="0" dirty="0"/>
          </a:p>
        </p:txBody>
      </p:sp>
      <p:sp>
        <p:nvSpPr>
          <p:cNvPr id="9" name="Slide Number Placeholder 8">
            <a:extLst>
              <a:ext uri="{FF2B5EF4-FFF2-40B4-BE49-F238E27FC236}">
                <a16:creationId xmlns:a16="http://schemas.microsoft.com/office/drawing/2014/main" id="{7990389C-FB6D-413B-FF97-9B11F9632FAB}"/>
              </a:ext>
            </a:extLst>
          </p:cNvPr>
          <p:cNvSpPr>
            <a:spLocks noGrp="1"/>
          </p:cNvSpPr>
          <p:nvPr>
            <p:ph type="sldNum" sz="quarter" idx="11"/>
          </p:nvPr>
        </p:nvSpPr>
        <p:spPr/>
        <p:txBody>
          <a:bodyPr/>
          <a:lstStyle/>
          <a:p>
            <a:fld id="{4B73C415-D670-4716-A5EC-CC4D52CA2BAC}" type="slidenum">
              <a:rPr lang="en-US" noProof="0" smtClean="0"/>
              <a:pPr/>
              <a:t>18</a:t>
            </a:fld>
            <a:endParaRPr lang="en-US" noProof="0" dirty="0"/>
          </a:p>
        </p:txBody>
      </p:sp>
      <p:sp>
        <p:nvSpPr>
          <p:cNvPr id="3" name="TextBox 2">
            <a:extLst>
              <a:ext uri="{FF2B5EF4-FFF2-40B4-BE49-F238E27FC236}">
                <a16:creationId xmlns:a16="http://schemas.microsoft.com/office/drawing/2014/main" id="{AC1180EE-7BEE-021F-3CCB-D378017A9669}"/>
              </a:ext>
            </a:extLst>
          </p:cNvPr>
          <p:cNvSpPr txBox="1"/>
          <p:nvPr/>
        </p:nvSpPr>
        <p:spPr>
          <a:xfrm>
            <a:off x="251096" y="1472893"/>
            <a:ext cx="5538774" cy="44012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Status Effective Start Date is </a:t>
            </a:r>
            <a:r>
              <a:rPr lang="en-US" sz="2000" dirty="0">
                <a:solidFill>
                  <a:prstClr val="black"/>
                </a:solidFill>
                <a:latin typeface="Tahoma"/>
              </a:rPr>
              <a:t>t</a:t>
            </a:r>
            <a:r>
              <a:rPr kumimoji="0" lang="en-US" sz="2000" b="0" i="0" u="none" strike="noStrike" kern="1200" cap="none" spc="0" normalizeH="0" baseline="0" noProof="0" dirty="0">
                <a:ln>
                  <a:noFill/>
                </a:ln>
                <a:solidFill>
                  <a:prstClr val="black"/>
                </a:solidFill>
                <a:effectLst/>
                <a:uLnTx/>
                <a:uFillTx/>
                <a:latin typeface="Tahoma"/>
                <a:ea typeface="+mn-ea"/>
                <a:cs typeface="+mn-cs"/>
              </a:rPr>
              <a:t>he date when a student's special education status became effective in California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Tahoma"/>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Status Code</a:t>
            </a:r>
            <a:r>
              <a:rPr lang="en-US" sz="2000" b="1" dirty="0">
                <a:solidFill>
                  <a:prstClr val="black"/>
                </a:solidFill>
                <a:latin typeface="Tahoma"/>
              </a:rPr>
              <a:t> </a:t>
            </a:r>
            <a:r>
              <a:rPr lang="en-US" sz="2000" dirty="0">
                <a:solidFill>
                  <a:prstClr val="black"/>
                </a:solidFill>
                <a:latin typeface="Tahoma"/>
              </a:rPr>
              <a:t>represents student's eligibility for special education. Special Education Status Code and Non-Participation Code must be a valid combination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prstClr val="black"/>
              </a:solidFill>
              <a:latin typeface="Tahoma"/>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Non-Participation Reason Code </a:t>
            </a:r>
            <a:r>
              <a:rPr kumimoji="0" lang="en-US" sz="2000" b="0" i="0" u="none" strike="noStrike" kern="1200" cap="none" spc="0" normalizeH="0" baseline="0" noProof="0" dirty="0">
                <a:ln>
                  <a:noFill/>
                </a:ln>
                <a:solidFill>
                  <a:prstClr val="black"/>
                </a:solidFill>
                <a:effectLst/>
                <a:uLnTx/>
                <a:uFillTx/>
                <a:latin typeface="Tahoma"/>
                <a:ea typeface="+mn-ea"/>
                <a:cs typeface="+mn-cs"/>
              </a:rPr>
              <a:t>represents the reason an evaluated student is not participating in special education. </a:t>
            </a:r>
          </a:p>
        </p:txBody>
      </p:sp>
      <p:grpSp>
        <p:nvGrpSpPr>
          <p:cNvPr id="2" name="Group 1" descr="Screen shot of the Student with Disabilities Status module.">
            <a:extLst>
              <a:ext uri="{FF2B5EF4-FFF2-40B4-BE49-F238E27FC236}">
                <a16:creationId xmlns:a16="http://schemas.microsoft.com/office/drawing/2014/main" id="{1C4C3D90-6C16-F466-CA12-F5EA84D55325}"/>
              </a:ext>
            </a:extLst>
          </p:cNvPr>
          <p:cNvGrpSpPr/>
          <p:nvPr/>
        </p:nvGrpSpPr>
        <p:grpSpPr>
          <a:xfrm>
            <a:off x="6016456" y="152125"/>
            <a:ext cx="5924448" cy="6094563"/>
            <a:chOff x="6016456" y="152125"/>
            <a:chExt cx="5924448" cy="6094563"/>
          </a:xfrm>
        </p:grpSpPr>
        <p:pic>
          <p:nvPicPr>
            <p:cNvPr id="4" name="Picture 3">
              <a:extLst>
                <a:ext uri="{FF2B5EF4-FFF2-40B4-BE49-F238E27FC236}">
                  <a16:creationId xmlns:a16="http://schemas.microsoft.com/office/drawing/2014/main" id="{48BBAFAF-63F3-326D-BCE8-0344D33E4150}"/>
                </a:ext>
              </a:extLst>
            </p:cNvPr>
            <p:cNvPicPr>
              <a:picLocks noChangeAspect="1"/>
            </p:cNvPicPr>
            <p:nvPr/>
          </p:nvPicPr>
          <p:blipFill>
            <a:blip r:embed="rId3"/>
            <a:stretch>
              <a:fillRect/>
            </a:stretch>
          </p:blipFill>
          <p:spPr>
            <a:xfrm>
              <a:off x="6016456" y="152125"/>
              <a:ext cx="5924448" cy="6094563"/>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931F322A-C4D6-464B-2858-7B5D4D979424}"/>
                </a:ext>
              </a:extLst>
            </p:cNvPr>
            <p:cNvSpPr/>
            <p:nvPr/>
          </p:nvSpPr>
          <p:spPr>
            <a:xfrm>
              <a:off x="8205673" y="4757476"/>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 name="Oval 6">
              <a:extLst>
                <a:ext uri="{FF2B5EF4-FFF2-40B4-BE49-F238E27FC236}">
                  <a16:creationId xmlns:a16="http://schemas.microsoft.com/office/drawing/2014/main" id="{B713C50C-A8A1-1EF1-C5A1-755DF8A64331}"/>
                </a:ext>
              </a:extLst>
            </p:cNvPr>
            <p:cNvSpPr/>
            <p:nvPr/>
          </p:nvSpPr>
          <p:spPr>
            <a:xfrm>
              <a:off x="10939143" y="4895975"/>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0" name="Oval 9">
              <a:extLst>
                <a:ext uri="{FF2B5EF4-FFF2-40B4-BE49-F238E27FC236}">
                  <a16:creationId xmlns:a16="http://schemas.microsoft.com/office/drawing/2014/main" id="{53EBD933-AAF2-5A66-481C-564FDF5FEC1E}"/>
                </a:ext>
              </a:extLst>
            </p:cNvPr>
            <p:cNvSpPr/>
            <p:nvPr/>
          </p:nvSpPr>
          <p:spPr>
            <a:xfrm>
              <a:off x="7958023" y="5243908"/>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spTree>
    <p:extLst>
      <p:ext uri="{BB962C8B-B14F-4D97-AF65-F5344CB8AC3E}">
        <p14:creationId xmlns:p14="http://schemas.microsoft.com/office/powerpoint/2010/main" val="1660565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02ACE-01E6-4C44-FD0A-FB7D007DD2AF}"/>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3D267055-C0A4-FB83-CA17-FF37950670BB}"/>
              </a:ext>
            </a:extLst>
          </p:cNvPr>
          <p:cNvSpPr>
            <a:spLocks noGrp="1"/>
          </p:cNvSpPr>
          <p:nvPr>
            <p:ph type="title"/>
          </p:nvPr>
        </p:nvSpPr>
        <p:spPr/>
        <p:txBody>
          <a:bodyPr/>
          <a:lstStyle/>
          <a:p>
            <a:r>
              <a:rPr lang="en-US" dirty="0"/>
              <a:t>Special Education Meeting </a:t>
            </a:r>
          </a:p>
        </p:txBody>
      </p:sp>
      <p:sp>
        <p:nvSpPr>
          <p:cNvPr id="13" name="Content Placeholder 12">
            <a:extLst>
              <a:ext uri="{FF2B5EF4-FFF2-40B4-BE49-F238E27FC236}">
                <a16:creationId xmlns:a16="http://schemas.microsoft.com/office/drawing/2014/main" id="{2F3E99B3-EEAD-6AF5-AB69-C98DF114EC1B}"/>
              </a:ext>
            </a:extLst>
          </p:cNvPr>
          <p:cNvSpPr>
            <a:spLocks noGrp="1"/>
          </p:cNvSpPr>
          <p:nvPr>
            <p:ph idx="1"/>
          </p:nvPr>
        </p:nvSpPr>
        <p:spPr>
          <a:xfrm>
            <a:off x="432000" y="1917134"/>
            <a:ext cx="5141486" cy="4351338"/>
          </a:xfrm>
        </p:spPr>
        <p:txBody>
          <a:bodyPr/>
          <a:lstStyle/>
          <a:p>
            <a:r>
              <a:rPr lang="en-US" sz="2000" dirty="0"/>
              <a:t>The Special Education Meeting record provides information of whether schools are completing initial evaluations for students with disabilities within the required timeframe</a:t>
            </a:r>
          </a:p>
          <a:p>
            <a:pPr lvl="1"/>
            <a:r>
              <a:rPr lang="en-US" sz="2000" dirty="0"/>
              <a:t>Count of students for whom parental to evaluate was received consent</a:t>
            </a:r>
          </a:p>
          <a:p>
            <a:pPr lvl="1"/>
            <a:r>
              <a:rPr lang="en-US" sz="2000" dirty="0"/>
              <a:t>Count of students whose evaluations were completed within 60 days</a:t>
            </a:r>
          </a:p>
        </p:txBody>
      </p:sp>
      <p:sp>
        <p:nvSpPr>
          <p:cNvPr id="5" name="Footer Placeholder 4">
            <a:extLst>
              <a:ext uri="{FF2B5EF4-FFF2-40B4-BE49-F238E27FC236}">
                <a16:creationId xmlns:a16="http://schemas.microsoft.com/office/drawing/2014/main" id="{F8700E4C-41B0-AB4F-6AB1-AB707EEA978A}"/>
              </a:ext>
            </a:extLst>
          </p:cNvPr>
          <p:cNvSpPr>
            <a:spLocks noGrp="1"/>
          </p:cNvSpPr>
          <p:nvPr>
            <p:ph type="ftr" sz="quarter" idx="10"/>
          </p:nvPr>
        </p:nvSpPr>
        <p:spPr/>
        <p:txBody>
          <a:bodyPr/>
          <a:lstStyle/>
          <a:p>
            <a:r>
              <a:rPr lang="en-US" noProof="0"/>
              <a:t>EOY 4 Reporting and Certification v1.0 April 24, 2025</a:t>
            </a:r>
          </a:p>
        </p:txBody>
      </p:sp>
      <p:sp>
        <p:nvSpPr>
          <p:cNvPr id="6" name="Slide Number Placeholder 5">
            <a:extLst>
              <a:ext uri="{FF2B5EF4-FFF2-40B4-BE49-F238E27FC236}">
                <a16:creationId xmlns:a16="http://schemas.microsoft.com/office/drawing/2014/main" id="{DE27A4E5-5331-9D5E-DD14-1591970EBAF4}"/>
              </a:ext>
            </a:extLst>
          </p:cNvPr>
          <p:cNvSpPr>
            <a:spLocks noGrp="1"/>
          </p:cNvSpPr>
          <p:nvPr>
            <p:ph type="sldNum" sz="quarter" idx="11"/>
          </p:nvPr>
        </p:nvSpPr>
        <p:spPr/>
        <p:txBody>
          <a:bodyPr/>
          <a:lstStyle/>
          <a:p>
            <a:fld id="{4B73C415-D670-4716-A5EC-CC4D52CA2BAC}" type="slidenum">
              <a:rPr lang="en-US" noProof="0" smtClean="0"/>
              <a:pPr/>
              <a:t>19</a:t>
            </a:fld>
            <a:endParaRPr lang="en-US" noProof="0"/>
          </a:p>
        </p:txBody>
      </p:sp>
      <p:pic>
        <p:nvPicPr>
          <p:cNvPr id="4" name="Picture 3" descr="Screen shot of a alarm clock with &quot;60 days&quot; written in 3d.">
            <a:extLst>
              <a:ext uri="{FF2B5EF4-FFF2-40B4-BE49-F238E27FC236}">
                <a16:creationId xmlns:a16="http://schemas.microsoft.com/office/drawing/2014/main" id="{C7ABABE8-62F0-E068-C358-1BD9F82534F5}"/>
              </a:ext>
            </a:extLst>
          </p:cNvPr>
          <p:cNvPicPr>
            <a:picLocks noChangeAspect="1"/>
          </p:cNvPicPr>
          <p:nvPr/>
        </p:nvPicPr>
        <p:blipFill>
          <a:blip r:embed="rId3"/>
          <a:stretch>
            <a:fillRect/>
          </a:stretch>
        </p:blipFill>
        <p:spPr>
          <a:xfrm>
            <a:off x="5845546" y="1369423"/>
            <a:ext cx="5926454" cy="3942806"/>
          </a:xfrm>
          <a:prstGeom prst="rect">
            <a:avLst/>
          </a:prstGeom>
        </p:spPr>
      </p:pic>
    </p:spTree>
    <p:extLst>
      <p:ext uri="{BB962C8B-B14F-4D97-AF65-F5344CB8AC3E}">
        <p14:creationId xmlns:p14="http://schemas.microsoft.com/office/powerpoint/2010/main" val="383939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545742" y="542887"/>
            <a:ext cx="11340000" cy="432000"/>
          </a:xfrm>
        </p:spPr>
        <p:txBody>
          <a:bodyPr/>
          <a:lstStyle/>
          <a:p>
            <a:r>
              <a:rPr lang="en-US" dirty="0"/>
              <a:t>CALPADS Training Road Map</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v1.0 April 24, 2025</a:t>
            </a: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4C87F9-946B-4B3C-9482-D9DBAFCB5320}"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Diagram 4" descr="Wireframe diagram of the Sequence of CALPADS training courses.">
            <a:extLst>
              <a:ext uri="{FF2B5EF4-FFF2-40B4-BE49-F238E27FC236}">
                <a16:creationId xmlns:a16="http://schemas.microsoft.com/office/drawing/2014/main" id="{49136E88-6286-4AC2-BFCD-9EFC7965D54A}"/>
              </a:ext>
            </a:extLst>
          </p:cNvPr>
          <p:cNvGraphicFramePr/>
          <p:nvPr>
            <p:extLst>
              <p:ext uri="{D42A27DB-BD31-4B8C-83A1-F6EECF244321}">
                <p14:modId xmlns:p14="http://schemas.microsoft.com/office/powerpoint/2010/main" val="1535998567"/>
              </p:ext>
            </p:extLst>
          </p:nvPr>
        </p:nvGraphicFramePr>
        <p:xfrm>
          <a:off x="426000"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5897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32000" y="499667"/>
            <a:ext cx="11340000" cy="432000"/>
          </a:xfrm>
        </p:spPr>
        <p:txBody>
          <a:bodyPr/>
          <a:lstStyle/>
          <a:p>
            <a:r>
              <a:rPr lang="en-US" b="1" dirty="0"/>
              <a:t>MEET Record Key Fields</a:t>
            </a:r>
          </a:p>
        </p:txBody>
      </p:sp>
      <p:sp>
        <p:nvSpPr>
          <p:cNvPr id="8" name="Footer Placeholder 7">
            <a:extLst>
              <a:ext uri="{FF2B5EF4-FFF2-40B4-BE49-F238E27FC236}">
                <a16:creationId xmlns:a16="http://schemas.microsoft.com/office/drawing/2014/main" id="{B81E73BF-969E-1D54-3336-76587A54EB91}"/>
              </a:ext>
            </a:extLst>
          </p:cNvPr>
          <p:cNvSpPr>
            <a:spLocks noGrp="1"/>
          </p:cNvSpPr>
          <p:nvPr>
            <p:ph type="ftr" sz="quarter" idx="10"/>
          </p:nvPr>
        </p:nvSpPr>
        <p:spPr/>
        <p:txBody>
          <a:bodyPr/>
          <a:lstStyle/>
          <a:p>
            <a:r>
              <a:rPr lang="en-US" noProof="0"/>
              <a:t>EOY 4 Reporting and Certification v1.0 April 24, 2025</a:t>
            </a:r>
            <a:endParaRPr lang="en-US" noProof="0" dirty="0"/>
          </a:p>
        </p:txBody>
      </p:sp>
      <p:sp>
        <p:nvSpPr>
          <p:cNvPr id="9" name="Slide Number Placeholder 8">
            <a:extLst>
              <a:ext uri="{FF2B5EF4-FFF2-40B4-BE49-F238E27FC236}">
                <a16:creationId xmlns:a16="http://schemas.microsoft.com/office/drawing/2014/main" id="{7990389C-FB6D-413B-FF97-9B11F9632FAB}"/>
              </a:ext>
            </a:extLst>
          </p:cNvPr>
          <p:cNvSpPr>
            <a:spLocks noGrp="1"/>
          </p:cNvSpPr>
          <p:nvPr>
            <p:ph type="sldNum" sz="quarter" idx="11"/>
          </p:nvPr>
        </p:nvSpPr>
        <p:spPr/>
        <p:txBody>
          <a:bodyPr/>
          <a:lstStyle/>
          <a:p>
            <a:fld id="{4B73C415-D670-4716-A5EC-CC4D52CA2BAC}" type="slidenum">
              <a:rPr lang="en-US" noProof="0" smtClean="0"/>
              <a:pPr/>
              <a:t>20</a:t>
            </a:fld>
            <a:endParaRPr lang="en-US" noProof="0" dirty="0"/>
          </a:p>
        </p:txBody>
      </p:sp>
      <p:sp>
        <p:nvSpPr>
          <p:cNvPr id="3" name="TextBox 2">
            <a:extLst>
              <a:ext uri="{FF2B5EF4-FFF2-40B4-BE49-F238E27FC236}">
                <a16:creationId xmlns:a16="http://schemas.microsoft.com/office/drawing/2014/main" id="{AC1180EE-7BEE-021F-3CCB-D378017A9669}"/>
              </a:ext>
            </a:extLst>
          </p:cNvPr>
          <p:cNvSpPr txBox="1"/>
          <p:nvPr/>
        </p:nvSpPr>
        <p:spPr>
          <a:xfrm>
            <a:off x="352030" y="1522052"/>
            <a:ext cx="6318736" cy="409342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Meeting Date </a:t>
            </a:r>
            <a:r>
              <a:rPr kumimoji="0" lang="en-US" sz="2000" b="0" i="0" u="none" strike="noStrike" kern="1200" cap="none" spc="0" normalizeH="0" baseline="0" noProof="0" dirty="0">
                <a:ln>
                  <a:noFill/>
                </a:ln>
                <a:solidFill>
                  <a:prstClr val="black"/>
                </a:solidFill>
                <a:effectLst/>
                <a:uLnTx/>
                <a:uFillTx/>
                <a:latin typeface="Tahoma"/>
                <a:ea typeface="+mn-ea"/>
                <a:cs typeface="+mn-cs"/>
              </a:rPr>
              <a:t>is used to determine whether or not statutorily required meetings for the student are being held in a timely manner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solidFill>
                <a:prstClr val="black"/>
              </a:solidFill>
              <a:latin typeface="Tahoma"/>
            </a:endParaRPr>
          </a:p>
          <a:p>
            <a:pPr marL="457200" indent="-457200">
              <a:buFont typeface="+mj-lt"/>
              <a:buAutoNum type="arabicPeriod"/>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Meeting Activity Evaluation Type Code </a:t>
            </a:r>
            <a:r>
              <a:rPr kumimoji="0" lang="en-US" sz="2000" b="0" i="0" u="none" strike="noStrike" kern="1200" cap="none" spc="0" normalizeH="0" baseline="0" noProof="0" dirty="0">
                <a:ln>
                  <a:noFill/>
                </a:ln>
                <a:solidFill>
                  <a:prstClr val="black"/>
                </a:solidFill>
                <a:effectLst/>
                <a:uLnTx/>
                <a:uFillTx/>
                <a:latin typeface="Tahoma"/>
                <a:ea typeface="+mn-ea"/>
                <a:cs typeface="+mn-cs"/>
              </a:rPr>
              <a:t>represents the type of special education evaluation being </a:t>
            </a:r>
            <a:r>
              <a:rPr kumimoji="0" lang="en-US" sz="2000" b="0" i="0" u="none" strike="noStrike" kern="1200" cap="none" spc="0" normalizeH="0" baseline="0" noProof="0" dirty="0" err="1">
                <a:ln>
                  <a:noFill/>
                </a:ln>
                <a:solidFill>
                  <a:prstClr val="black"/>
                </a:solidFill>
                <a:effectLst/>
                <a:uLnTx/>
                <a:uFillTx/>
                <a:latin typeface="Tahoma"/>
                <a:ea typeface="+mn-ea"/>
                <a:cs typeface="+mn-cs"/>
              </a:rPr>
              <a:t>hel</a:t>
            </a:r>
            <a:r>
              <a:rPr lang="en-US" sz="2000" dirty="0">
                <a:solidFill>
                  <a:prstClr val="black"/>
                </a:solidFill>
                <a:latin typeface="Tahoma"/>
              </a:rPr>
              <a:t>d</a:t>
            </a:r>
          </a:p>
          <a:p>
            <a:pPr marL="457200" indent="-457200">
              <a:buFont typeface="+mj-lt"/>
              <a:buAutoNum type="arabicPeriod"/>
              <a:defRPr/>
            </a:pPr>
            <a:endParaRPr lang="en-US" sz="2000" dirty="0"/>
          </a:p>
          <a:p>
            <a:pPr marL="457200" indent="-457200">
              <a:buFont typeface="+mj-lt"/>
              <a:buAutoNum type="arabicPeriod"/>
              <a:defRPr/>
            </a:pPr>
            <a:r>
              <a:rPr lang="en-US" sz="2000" b="1" dirty="0"/>
              <a:t>Evaluation Outcome Code </a:t>
            </a:r>
            <a:r>
              <a:rPr lang="en-US" sz="2000" dirty="0"/>
              <a:t>represents the outcome of a student's special education eligibility evaluation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Tahoma"/>
              <a:ea typeface="+mn-ea"/>
              <a:cs typeface="+mn-cs"/>
            </a:endParaRPr>
          </a:p>
        </p:txBody>
      </p:sp>
      <p:grpSp>
        <p:nvGrpSpPr>
          <p:cNvPr id="2" name="Group 1" descr="Screen shot of the Special Education Meeting module in CALPADS.">
            <a:extLst>
              <a:ext uri="{FF2B5EF4-FFF2-40B4-BE49-F238E27FC236}">
                <a16:creationId xmlns:a16="http://schemas.microsoft.com/office/drawing/2014/main" id="{5528241A-3291-8A67-B083-5A6EFF61E832}"/>
              </a:ext>
            </a:extLst>
          </p:cNvPr>
          <p:cNvGrpSpPr/>
          <p:nvPr/>
        </p:nvGrpSpPr>
        <p:grpSpPr>
          <a:xfrm>
            <a:off x="6546941" y="167273"/>
            <a:ext cx="5073055" cy="6116162"/>
            <a:chOff x="6546941" y="167273"/>
            <a:chExt cx="5073055" cy="6116162"/>
          </a:xfrm>
        </p:grpSpPr>
        <p:pic>
          <p:nvPicPr>
            <p:cNvPr id="4" name="Picture 3">
              <a:extLst>
                <a:ext uri="{FF2B5EF4-FFF2-40B4-BE49-F238E27FC236}">
                  <a16:creationId xmlns:a16="http://schemas.microsoft.com/office/drawing/2014/main" id="{B33E8EDC-7812-25BE-F57F-2F07BCA928E9}"/>
                </a:ext>
              </a:extLst>
            </p:cNvPr>
            <p:cNvPicPr>
              <a:picLocks noChangeAspect="1"/>
            </p:cNvPicPr>
            <p:nvPr/>
          </p:nvPicPr>
          <p:blipFill>
            <a:blip r:embed="rId3"/>
            <a:stretch>
              <a:fillRect/>
            </a:stretch>
          </p:blipFill>
          <p:spPr>
            <a:xfrm>
              <a:off x="7243493" y="167273"/>
              <a:ext cx="4376503" cy="611616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8E3116C2-6FE5-7EB0-E5C0-DD7AC1C1AD7F}"/>
                </a:ext>
              </a:extLst>
            </p:cNvPr>
            <p:cNvSpPr txBox="1"/>
            <p:nvPr/>
          </p:nvSpPr>
          <p:spPr>
            <a:xfrm>
              <a:off x="6546941" y="4466927"/>
              <a:ext cx="247650" cy="276999"/>
            </a:xfrm>
            <a:prstGeom prst="rect">
              <a:avLst/>
            </a:prstGeom>
            <a:noFill/>
          </p:spPr>
          <p:txBody>
            <a:bodyPr wrap="square" rtlCol="0">
              <a:spAutoFit/>
            </a:bodyPr>
            <a:lstStyle/>
            <a:p>
              <a:pPr algn="ctr"/>
              <a:r>
                <a:rPr lang="en-US" sz="1200" b="1" dirty="0">
                  <a:solidFill>
                    <a:schemeClr val="bg1"/>
                  </a:solidFill>
                </a:rPr>
                <a:t>1</a:t>
              </a:r>
            </a:p>
          </p:txBody>
        </p:sp>
        <p:sp>
          <p:nvSpPr>
            <p:cNvPr id="13" name="Oval 12">
              <a:extLst>
                <a:ext uri="{FF2B5EF4-FFF2-40B4-BE49-F238E27FC236}">
                  <a16:creationId xmlns:a16="http://schemas.microsoft.com/office/drawing/2014/main" id="{2D05F685-B5C8-11E1-A551-F44FD9F64B58}"/>
                </a:ext>
              </a:extLst>
            </p:cNvPr>
            <p:cNvSpPr/>
            <p:nvPr/>
          </p:nvSpPr>
          <p:spPr>
            <a:xfrm>
              <a:off x="10657911" y="4864380"/>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4" name="Oval 13">
              <a:extLst>
                <a:ext uri="{FF2B5EF4-FFF2-40B4-BE49-F238E27FC236}">
                  <a16:creationId xmlns:a16="http://schemas.microsoft.com/office/drawing/2014/main" id="{892F5F35-00E0-2518-C200-5869FB9AE4EE}"/>
                </a:ext>
              </a:extLst>
            </p:cNvPr>
            <p:cNvSpPr/>
            <p:nvPr/>
          </p:nvSpPr>
          <p:spPr>
            <a:xfrm>
              <a:off x="10781736" y="4369764"/>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5" name="Oval 14">
              <a:extLst>
                <a:ext uri="{FF2B5EF4-FFF2-40B4-BE49-F238E27FC236}">
                  <a16:creationId xmlns:a16="http://schemas.microsoft.com/office/drawing/2014/main" id="{FE48333C-DD75-756A-3E36-DFBFF4061F0C}"/>
                </a:ext>
              </a:extLst>
            </p:cNvPr>
            <p:cNvSpPr/>
            <p:nvPr/>
          </p:nvSpPr>
          <p:spPr>
            <a:xfrm>
              <a:off x="7119668" y="3948799"/>
              <a:ext cx="289611" cy="31264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grpSp>
    </p:spTree>
    <p:extLst>
      <p:ext uri="{BB962C8B-B14F-4D97-AF65-F5344CB8AC3E}">
        <p14:creationId xmlns:p14="http://schemas.microsoft.com/office/powerpoint/2010/main" val="2018892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F902D32-7B16-889E-0ABF-9E8D01D7BCEA}"/>
              </a:ext>
            </a:extLst>
          </p:cNvPr>
          <p:cNvSpPr>
            <a:spLocks noGrp="1"/>
          </p:cNvSpPr>
          <p:nvPr>
            <p:ph type="title"/>
          </p:nvPr>
        </p:nvSpPr>
        <p:spPr/>
        <p:txBody>
          <a:bodyPr/>
          <a:lstStyle/>
          <a:p>
            <a:r>
              <a:rPr lang="en-US" dirty="0"/>
              <a:t>Special Education Plan</a:t>
            </a:r>
          </a:p>
        </p:txBody>
      </p:sp>
      <p:sp>
        <p:nvSpPr>
          <p:cNvPr id="11" name="Content Placeholder 10">
            <a:extLst>
              <a:ext uri="{FF2B5EF4-FFF2-40B4-BE49-F238E27FC236}">
                <a16:creationId xmlns:a16="http://schemas.microsoft.com/office/drawing/2014/main" id="{6B77880B-7587-D6BB-BDEF-DC243F85007F}"/>
              </a:ext>
            </a:extLst>
          </p:cNvPr>
          <p:cNvSpPr>
            <a:spLocks noGrp="1"/>
          </p:cNvSpPr>
          <p:nvPr>
            <p:ph idx="1"/>
          </p:nvPr>
        </p:nvSpPr>
        <p:spPr>
          <a:xfrm>
            <a:off x="5812522" y="906007"/>
            <a:ext cx="5757043" cy="5181005"/>
          </a:xfrm>
        </p:spPr>
        <p:txBody>
          <a:bodyPr/>
          <a:lstStyle/>
          <a:p>
            <a:pPr marL="0" indent="0">
              <a:buNone/>
            </a:pPr>
            <a:r>
              <a:rPr lang="en-US" dirty="0"/>
              <a:t>Special Education Plan records provide data to ensure that students with disabilities </a:t>
            </a:r>
            <a:r>
              <a:rPr lang="en-US" b="0" i="0" dirty="0">
                <a:solidFill>
                  <a:srgbClr val="000000"/>
                </a:solidFill>
                <a:effectLst/>
                <a:latin typeface="Arial" panose="020B0604020202020204" pitchFamily="34" charset="0"/>
              </a:rPr>
              <a:t>have a timely transition from one program to the next or have a well-developed IEP</a:t>
            </a:r>
            <a:r>
              <a:rPr lang="en-US" dirty="0">
                <a:solidFill>
                  <a:srgbClr val="000000"/>
                </a:solidFill>
                <a:latin typeface="Arial" panose="020B0604020202020204" pitchFamily="34" charset="0"/>
              </a:rPr>
              <a:t>s</a:t>
            </a:r>
            <a:r>
              <a:rPr lang="en-US" b="0" i="0" dirty="0">
                <a:solidFill>
                  <a:srgbClr val="000000"/>
                </a:solidFill>
                <a:effectLst/>
                <a:latin typeface="Arial" panose="020B0604020202020204" pitchFamily="34" charset="0"/>
              </a:rPr>
              <a:t> that help them transition from high school to adulthood</a:t>
            </a:r>
            <a:endParaRPr lang="en-US" dirty="0"/>
          </a:p>
          <a:p>
            <a:r>
              <a:rPr lang="en-US" dirty="0"/>
              <a:t>Count of IFSP (Part C) students who were eligible, and an IEP (Part B) was implemented by their third birthday</a:t>
            </a:r>
          </a:p>
          <a:p>
            <a:r>
              <a:rPr lang="en-US" dirty="0"/>
              <a:t>Count of IFSP students who were referred but not eligible for IEP (Part B)</a:t>
            </a:r>
          </a:p>
          <a:p>
            <a:r>
              <a:rPr lang="en-US" dirty="0"/>
              <a:t>Count of students whose parents declined to provide consent, caused delays or exceptions applied</a:t>
            </a:r>
          </a:p>
          <a:p>
            <a:r>
              <a:rPr lang="en-US" dirty="0"/>
              <a:t>Count of students ages 16 and above with IEPs that contain each of the required components for secondary transition</a:t>
            </a:r>
          </a:p>
        </p:txBody>
      </p:sp>
      <p:sp>
        <p:nvSpPr>
          <p:cNvPr id="5" name="Footer Placeholder 4">
            <a:extLst>
              <a:ext uri="{FF2B5EF4-FFF2-40B4-BE49-F238E27FC236}">
                <a16:creationId xmlns:a16="http://schemas.microsoft.com/office/drawing/2014/main" id="{4B4E585C-5F8F-B483-88C0-28D096151906}"/>
              </a:ext>
            </a:extLst>
          </p:cNvPr>
          <p:cNvSpPr>
            <a:spLocks noGrp="1"/>
          </p:cNvSpPr>
          <p:nvPr>
            <p:ph type="ftr" sz="quarter" idx="10"/>
          </p:nvPr>
        </p:nvSpPr>
        <p:spPr/>
        <p:txBody>
          <a:bodyPr/>
          <a:lstStyle/>
          <a:p>
            <a:r>
              <a:rPr lang="en-US" noProof="0"/>
              <a:t>EOY 4 Reporting and Certification v1.0 April 24, 2025</a:t>
            </a:r>
          </a:p>
        </p:txBody>
      </p:sp>
      <p:sp>
        <p:nvSpPr>
          <p:cNvPr id="6" name="Slide Number Placeholder 5">
            <a:extLst>
              <a:ext uri="{FF2B5EF4-FFF2-40B4-BE49-F238E27FC236}">
                <a16:creationId xmlns:a16="http://schemas.microsoft.com/office/drawing/2014/main" id="{A7D433E8-1972-87D7-993C-7819691DCA17}"/>
              </a:ext>
            </a:extLst>
          </p:cNvPr>
          <p:cNvSpPr>
            <a:spLocks noGrp="1"/>
          </p:cNvSpPr>
          <p:nvPr>
            <p:ph type="sldNum" sz="quarter" idx="11"/>
          </p:nvPr>
        </p:nvSpPr>
        <p:spPr/>
        <p:txBody>
          <a:bodyPr/>
          <a:lstStyle/>
          <a:p>
            <a:fld id="{4B73C415-D670-4716-A5EC-CC4D52CA2BAC}" type="slidenum">
              <a:rPr lang="en-US" noProof="0" smtClean="0"/>
              <a:pPr/>
              <a:t>21</a:t>
            </a:fld>
            <a:endParaRPr lang="en-US" noProof="0"/>
          </a:p>
        </p:txBody>
      </p:sp>
      <p:pic>
        <p:nvPicPr>
          <p:cNvPr id="2050" name="Picture 2" descr="Individualised Education Plan (IEP) - Learning Disability and ADHD">
            <a:extLst>
              <a:ext uri="{FF2B5EF4-FFF2-40B4-BE49-F238E27FC236}">
                <a16:creationId xmlns:a16="http://schemas.microsoft.com/office/drawing/2014/main" id="{3536E393-6807-B99E-27FE-41575E3EF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39" y="1814627"/>
            <a:ext cx="5035811" cy="3363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908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32000" y="499667"/>
            <a:ext cx="11340000" cy="432000"/>
          </a:xfrm>
        </p:spPr>
        <p:txBody>
          <a:bodyPr/>
          <a:lstStyle/>
          <a:p>
            <a:r>
              <a:rPr lang="en-US" b="1" dirty="0"/>
              <a:t>PLAN Record Key Fields</a:t>
            </a:r>
          </a:p>
        </p:txBody>
      </p:sp>
      <p:sp>
        <p:nvSpPr>
          <p:cNvPr id="8" name="Footer Placeholder 7">
            <a:extLst>
              <a:ext uri="{FF2B5EF4-FFF2-40B4-BE49-F238E27FC236}">
                <a16:creationId xmlns:a16="http://schemas.microsoft.com/office/drawing/2014/main" id="{B81E73BF-969E-1D54-3336-76587A54EB91}"/>
              </a:ext>
            </a:extLst>
          </p:cNvPr>
          <p:cNvSpPr>
            <a:spLocks noGrp="1"/>
          </p:cNvSpPr>
          <p:nvPr>
            <p:ph type="ftr" sz="quarter" idx="10"/>
          </p:nvPr>
        </p:nvSpPr>
        <p:spPr/>
        <p:txBody>
          <a:bodyPr/>
          <a:lstStyle/>
          <a:p>
            <a:r>
              <a:rPr lang="en-US" noProof="0"/>
              <a:t>EOY 4 Reporting and Certification v1.0 April 24, 2025</a:t>
            </a:r>
            <a:endParaRPr lang="en-US" noProof="0" dirty="0"/>
          </a:p>
        </p:txBody>
      </p:sp>
      <p:sp>
        <p:nvSpPr>
          <p:cNvPr id="9" name="Slide Number Placeholder 8">
            <a:extLst>
              <a:ext uri="{FF2B5EF4-FFF2-40B4-BE49-F238E27FC236}">
                <a16:creationId xmlns:a16="http://schemas.microsoft.com/office/drawing/2014/main" id="{7990389C-FB6D-413B-FF97-9B11F9632FAB}"/>
              </a:ext>
            </a:extLst>
          </p:cNvPr>
          <p:cNvSpPr>
            <a:spLocks noGrp="1"/>
          </p:cNvSpPr>
          <p:nvPr>
            <p:ph type="sldNum" sz="quarter" idx="11"/>
          </p:nvPr>
        </p:nvSpPr>
        <p:spPr/>
        <p:txBody>
          <a:bodyPr/>
          <a:lstStyle/>
          <a:p>
            <a:fld id="{4B73C415-D670-4716-A5EC-CC4D52CA2BAC}" type="slidenum">
              <a:rPr lang="en-US" noProof="0" smtClean="0"/>
              <a:pPr/>
              <a:t>22</a:t>
            </a:fld>
            <a:endParaRPr lang="en-US" noProof="0" dirty="0"/>
          </a:p>
        </p:txBody>
      </p:sp>
      <p:sp>
        <p:nvSpPr>
          <p:cNvPr id="3" name="TextBox 2">
            <a:extLst>
              <a:ext uri="{FF2B5EF4-FFF2-40B4-BE49-F238E27FC236}">
                <a16:creationId xmlns:a16="http://schemas.microsoft.com/office/drawing/2014/main" id="{AC1180EE-7BEE-021F-3CCB-D378017A9669}"/>
              </a:ext>
            </a:extLst>
          </p:cNvPr>
          <p:cNvSpPr txBox="1"/>
          <p:nvPr/>
        </p:nvSpPr>
        <p:spPr>
          <a:xfrm>
            <a:off x="393911" y="1124747"/>
            <a:ext cx="6693204" cy="5262979"/>
          </a:xfrm>
          <a:prstGeom prst="rect">
            <a:avLst/>
          </a:prstGeom>
          <a:noFill/>
        </p:spPr>
        <p:txBody>
          <a:bodyPr wrap="square" rtlCol="0">
            <a:spAutoFit/>
          </a:bodyPr>
          <a:lstStyle/>
          <a:p>
            <a:pPr marL="457200" indent="-457200">
              <a:buFont typeface="+mj-lt"/>
              <a:buAutoNum type="arabicPeriod"/>
              <a:defRPr/>
            </a:pPr>
            <a:r>
              <a:rPr lang="en-US" sz="1600" b="1" dirty="0"/>
              <a:t>Special Education Plan Type Code </a:t>
            </a:r>
            <a:r>
              <a:rPr lang="en-US" sz="1600" dirty="0"/>
              <a:t>represents the type of special education plan, Individualized Education Program (IEP), Individual Family Service Plan (IFSP), or an Individual Service Plan (ISP)</a:t>
            </a:r>
          </a:p>
          <a:p>
            <a:pPr marL="457200" indent="-457200">
              <a:buFont typeface="+mj-lt"/>
              <a:buAutoNum type="arabicPeriod"/>
              <a:defRPr/>
            </a:pPr>
            <a:endParaRPr lang="en-US" sz="1600" dirty="0"/>
          </a:p>
          <a:p>
            <a:pPr marL="457200" indent="-457200">
              <a:buFont typeface="+mj-lt"/>
              <a:buAutoNum type="arabicPeriod"/>
              <a:defRPr/>
            </a:pPr>
            <a:r>
              <a:rPr lang="en-US" sz="1600" b="1" dirty="0"/>
              <a:t>Special Education Plan Effective Start Date </a:t>
            </a:r>
            <a:r>
              <a:rPr lang="en-US" sz="1600" dirty="0"/>
              <a:t>is</a:t>
            </a:r>
            <a:r>
              <a:rPr lang="en-US" sz="1600" b="1" dirty="0"/>
              <a:t> </a:t>
            </a:r>
            <a:r>
              <a:rPr lang="en-US" sz="1600" dirty="0"/>
              <a:t>the date that a student's special education plan (IFSP, IEP, ISP) became effective including any plan changes (amendments, re-affirmed) </a:t>
            </a:r>
          </a:p>
          <a:p>
            <a:pPr marL="457200" indent="-457200">
              <a:buFont typeface="+mj-lt"/>
              <a:buAutoNum type="arabicPeriod"/>
              <a:defRPr/>
            </a:pPr>
            <a:endParaRPr lang="en-US" sz="1600" dirty="0">
              <a:solidFill>
                <a:prstClr val="black"/>
              </a:solidFill>
              <a:latin typeface="Tahoma"/>
            </a:endParaRPr>
          </a:p>
          <a:p>
            <a:pPr marL="457200" indent="-457200">
              <a:buFont typeface="+mj-lt"/>
              <a:buAutoNum type="arabicPeriod"/>
              <a:defRPr/>
            </a:pPr>
            <a:r>
              <a:rPr lang="en-US" sz="1600" b="1" dirty="0"/>
              <a:t>Disability 1 Code </a:t>
            </a:r>
            <a:r>
              <a:rPr lang="en-US" sz="1600" dirty="0"/>
              <a:t>represents the category of a student's primary disability  qualifying the student for services under one of the 13 eligibility categories in the IDEA </a:t>
            </a:r>
          </a:p>
          <a:p>
            <a:pPr marL="457200" indent="-457200">
              <a:buFont typeface="+mj-lt"/>
              <a:buAutoNum type="arabicPeriod"/>
              <a:defRPr/>
            </a:pPr>
            <a:endParaRPr lang="en-US" sz="1600" dirty="0"/>
          </a:p>
          <a:p>
            <a:pPr marL="457200" indent="-457200">
              <a:buFont typeface="+mj-lt"/>
              <a:buAutoNum type="arabicPeriod"/>
              <a:defRPr/>
            </a:pPr>
            <a:r>
              <a:rPr lang="en-US" sz="1600" b="1" dirty="0"/>
              <a:t>Special Education Program Setting Code </a:t>
            </a:r>
            <a:r>
              <a:rPr lang="en-US" sz="1600" dirty="0"/>
              <a:t>represents the special education program setting in which the student is receiving or has received the majority of special education and related services </a:t>
            </a:r>
          </a:p>
          <a:p>
            <a:pPr marL="457200" indent="-457200">
              <a:buFont typeface="+mj-lt"/>
              <a:buAutoNum type="arabicPeriod"/>
              <a:defRPr/>
            </a:pPr>
            <a:endParaRPr lang="en-US" sz="1600" dirty="0"/>
          </a:p>
          <a:p>
            <a:pPr marL="457200" indent="-457200">
              <a:buFont typeface="+mj-lt"/>
              <a:buAutoNum type="arabicPeriod"/>
              <a:defRPr/>
            </a:pPr>
            <a:r>
              <a:rPr lang="en-US" sz="1600" b="1" dirty="0"/>
              <a:t>General Education Participation Percentage </a:t>
            </a:r>
            <a:r>
              <a:rPr lang="en-US" sz="1600" dirty="0"/>
              <a:t>represents the percentage of time a student with disabilities participates in general education</a:t>
            </a:r>
          </a:p>
        </p:txBody>
      </p:sp>
      <p:grpSp>
        <p:nvGrpSpPr>
          <p:cNvPr id="2" name="Group 1" descr="Screen shot of the Special Education PLANS module in CALPADS with call outs.">
            <a:extLst>
              <a:ext uri="{FF2B5EF4-FFF2-40B4-BE49-F238E27FC236}">
                <a16:creationId xmlns:a16="http://schemas.microsoft.com/office/drawing/2014/main" id="{4F18A728-9016-CAB4-D28F-E5849084E804}"/>
              </a:ext>
            </a:extLst>
          </p:cNvPr>
          <p:cNvGrpSpPr/>
          <p:nvPr/>
        </p:nvGrpSpPr>
        <p:grpSpPr>
          <a:xfrm>
            <a:off x="7417942" y="185457"/>
            <a:ext cx="4342058" cy="6089736"/>
            <a:chOff x="7417942" y="185457"/>
            <a:chExt cx="4342058" cy="6089736"/>
          </a:xfrm>
        </p:grpSpPr>
        <p:pic>
          <p:nvPicPr>
            <p:cNvPr id="4" name="Picture 3">
              <a:extLst>
                <a:ext uri="{FF2B5EF4-FFF2-40B4-BE49-F238E27FC236}">
                  <a16:creationId xmlns:a16="http://schemas.microsoft.com/office/drawing/2014/main" id="{071145E8-B9B8-4623-7DC2-8DFE172EAC56}"/>
                </a:ext>
              </a:extLst>
            </p:cNvPr>
            <p:cNvPicPr>
              <a:picLocks noChangeAspect="1"/>
            </p:cNvPicPr>
            <p:nvPr/>
          </p:nvPicPr>
          <p:blipFill>
            <a:blip r:embed="rId3"/>
            <a:stretch>
              <a:fillRect/>
            </a:stretch>
          </p:blipFill>
          <p:spPr>
            <a:xfrm>
              <a:off x="7417942" y="185457"/>
              <a:ext cx="4342058" cy="6089736"/>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E9E755A9-8626-A0E7-29DA-6347974DA76C}"/>
                </a:ext>
              </a:extLst>
            </p:cNvPr>
            <p:cNvSpPr/>
            <p:nvPr/>
          </p:nvSpPr>
          <p:spPr>
            <a:xfrm>
              <a:off x="8711397" y="3616391"/>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7" name="Oval 6">
              <a:extLst>
                <a:ext uri="{FF2B5EF4-FFF2-40B4-BE49-F238E27FC236}">
                  <a16:creationId xmlns:a16="http://schemas.microsoft.com/office/drawing/2014/main" id="{152E61AB-B289-2C0D-B0F3-1BEF53655E72}"/>
                </a:ext>
              </a:extLst>
            </p:cNvPr>
            <p:cNvSpPr/>
            <p:nvPr/>
          </p:nvSpPr>
          <p:spPr>
            <a:xfrm>
              <a:off x="9105336" y="2739371"/>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0" name="Oval 9">
              <a:extLst>
                <a:ext uri="{FF2B5EF4-FFF2-40B4-BE49-F238E27FC236}">
                  <a16:creationId xmlns:a16="http://schemas.microsoft.com/office/drawing/2014/main" id="{E28119CF-39A2-2066-56B4-9410C805A7E9}"/>
                </a:ext>
              </a:extLst>
            </p:cNvPr>
            <p:cNvSpPr/>
            <p:nvPr/>
          </p:nvSpPr>
          <p:spPr>
            <a:xfrm>
              <a:off x="10977268" y="2877870"/>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1" name="Oval 10">
              <a:extLst>
                <a:ext uri="{FF2B5EF4-FFF2-40B4-BE49-F238E27FC236}">
                  <a16:creationId xmlns:a16="http://schemas.microsoft.com/office/drawing/2014/main" id="{EE404BFC-8CF6-902C-706C-4EC061324302}"/>
                </a:ext>
              </a:extLst>
            </p:cNvPr>
            <p:cNvSpPr/>
            <p:nvPr/>
          </p:nvSpPr>
          <p:spPr>
            <a:xfrm>
              <a:off x="9105336" y="5586088"/>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2" name="Oval 11">
              <a:extLst>
                <a:ext uri="{FF2B5EF4-FFF2-40B4-BE49-F238E27FC236}">
                  <a16:creationId xmlns:a16="http://schemas.microsoft.com/office/drawing/2014/main" id="{96E5EA64-DF4A-0165-ABCD-12A2B8400C6A}"/>
                </a:ext>
              </a:extLst>
            </p:cNvPr>
            <p:cNvSpPr/>
            <p:nvPr/>
          </p:nvSpPr>
          <p:spPr>
            <a:xfrm>
              <a:off x="11017525" y="4490534"/>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grpSp>
    </p:spTree>
    <p:extLst>
      <p:ext uri="{BB962C8B-B14F-4D97-AF65-F5344CB8AC3E}">
        <p14:creationId xmlns:p14="http://schemas.microsoft.com/office/powerpoint/2010/main" val="995343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85B316D-BFE5-C456-2158-D35CAC5B7630}"/>
              </a:ext>
            </a:extLst>
          </p:cNvPr>
          <p:cNvSpPr>
            <a:spLocks noGrp="1"/>
          </p:cNvSpPr>
          <p:nvPr>
            <p:ph type="title"/>
          </p:nvPr>
        </p:nvSpPr>
        <p:spPr/>
        <p:txBody>
          <a:bodyPr/>
          <a:lstStyle/>
          <a:p>
            <a:r>
              <a:rPr lang="en-US" dirty="0"/>
              <a:t>Special Education Services</a:t>
            </a:r>
          </a:p>
        </p:txBody>
      </p:sp>
      <p:sp>
        <p:nvSpPr>
          <p:cNvPr id="11" name="Content Placeholder 10">
            <a:extLst>
              <a:ext uri="{FF2B5EF4-FFF2-40B4-BE49-F238E27FC236}">
                <a16:creationId xmlns:a16="http://schemas.microsoft.com/office/drawing/2014/main" id="{88229A25-BF37-168D-4C0F-83089D48B9E4}"/>
              </a:ext>
            </a:extLst>
          </p:cNvPr>
          <p:cNvSpPr>
            <a:spLocks noGrp="1"/>
          </p:cNvSpPr>
          <p:nvPr>
            <p:ph idx="1"/>
          </p:nvPr>
        </p:nvSpPr>
        <p:spPr>
          <a:xfrm>
            <a:off x="301371" y="1742149"/>
            <a:ext cx="4651629" cy="3373701"/>
          </a:xfrm>
        </p:spPr>
        <p:txBody>
          <a:bodyPr/>
          <a:lstStyle/>
          <a:p>
            <a:r>
              <a:rPr lang="en-US" sz="2400" dirty="0"/>
              <a:t>Special Education Service records do not provide certified data in EOY 4, however they are required to provide corresponding information for each education plan record. SERV records may be used for compliance monitoring</a:t>
            </a:r>
          </a:p>
        </p:txBody>
      </p:sp>
      <p:sp>
        <p:nvSpPr>
          <p:cNvPr id="5" name="Footer Placeholder 4">
            <a:extLst>
              <a:ext uri="{FF2B5EF4-FFF2-40B4-BE49-F238E27FC236}">
                <a16:creationId xmlns:a16="http://schemas.microsoft.com/office/drawing/2014/main" id="{97D1E833-98BF-D56F-5917-C1901DEA6D03}"/>
              </a:ext>
            </a:extLst>
          </p:cNvPr>
          <p:cNvSpPr>
            <a:spLocks noGrp="1"/>
          </p:cNvSpPr>
          <p:nvPr>
            <p:ph type="ftr" sz="quarter" idx="10"/>
          </p:nvPr>
        </p:nvSpPr>
        <p:spPr/>
        <p:txBody>
          <a:bodyPr/>
          <a:lstStyle/>
          <a:p>
            <a:r>
              <a:rPr lang="en-US" noProof="0"/>
              <a:t>EOY 4 Reporting and Certification v1.0 April 24, 2025</a:t>
            </a:r>
          </a:p>
        </p:txBody>
      </p:sp>
      <p:sp>
        <p:nvSpPr>
          <p:cNvPr id="6" name="Slide Number Placeholder 5">
            <a:extLst>
              <a:ext uri="{FF2B5EF4-FFF2-40B4-BE49-F238E27FC236}">
                <a16:creationId xmlns:a16="http://schemas.microsoft.com/office/drawing/2014/main" id="{DC9A1B08-F384-2DDF-CC5F-43C4DBFC6CA4}"/>
              </a:ext>
            </a:extLst>
          </p:cNvPr>
          <p:cNvSpPr>
            <a:spLocks noGrp="1"/>
          </p:cNvSpPr>
          <p:nvPr>
            <p:ph type="sldNum" sz="quarter" idx="11"/>
          </p:nvPr>
        </p:nvSpPr>
        <p:spPr/>
        <p:txBody>
          <a:bodyPr/>
          <a:lstStyle/>
          <a:p>
            <a:fld id="{4B73C415-D670-4716-A5EC-CC4D52CA2BAC}" type="slidenum">
              <a:rPr lang="en-US" noProof="0" smtClean="0"/>
              <a:pPr/>
              <a:t>23</a:t>
            </a:fld>
            <a:endParaRPr lang="en-US" noProof="0"/>
          </a:p>
        </p:txBody>
      </p:sp>
      <p:pic>
        <p:nvPicPr>
          <p:cNvPr id="4100" name="Picture 4" descr="Definition and Purpose of Assistive Technology Assessments: A Concise  Overview - New England Low Vision">
            <a:extLst>
              <a:ext uri="{FF2B5EF4-FFF2-40B4-BE49-F238E27FC236}">
                <a16:creationId xmlns:a16="http://schemas.microsoft.com/office/drawing/2014/main" id="{0F404DA4-AD2D-A580-48F5-29A37D1C6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4000" y="989850"/>
            <a:ext cx="6078000" cy="487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658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32000" y="499667"/>
            <a:ext cx="11340000" cy="432000"/>
          </a:xfrm>
        </p:spPr>
        <p:txBody>
          <a:bodyPr/>
          <a:lstStyle/>
          <a:p>
            <a:r>
              <a:rPr lang="en-US" b="1" dirty="0"/>
              <a:t>SERV Record Key Fields</a:t>
            </a:r>
          </a:p>
        </p:txBody>
      </p:sp>
      <p:sp>
        <p:nvSpPr>
          <p:cNvPr id="8" name="Footer Placeholder 7">
            <a:extLst>
              <a:ext uri="{FF2B5EF4-FFF2-40B4-BE49-F238E27FC236}">
                <a16:creationId xmlns:a16="http://schemas.microsoft.com/office/drawing/2014/main" id="{B81E73BF-969E-1D54-3336-76587A54EB91}"/>
              </a:ext>
            </a:extLst>
          </p:cNvPr>
          <p:cNvSpPr>
            <a:spLocks noGrp="1"/>
          </p:cNvSpPr>
          <p:nvPr>
            <p:ph type="ftr" sz="quarter" idx="10"/>
          </p:nvPr>
        </p:nvSpPr>
        <p:spPr/>
        <p:txBody>
          <a:bodyPr/>
          <a:lstStyle/>
          <a:p>
            <a:r>
              <a:rPr lang="en-US" noProof="0"/>
              <a:t>EOY 4 Reporting and Certification v1.0 April 24, 2025</a:t>
            </a:r>
            <a:endParaRPr lang="en-US" noProof="0" dirty="0"/>
          </a:p>
        </p:txBody>
      </p:sp>
      <p:sp>
        <p:nvSpPr>
          <p:cNvPr id="9" name="Slide Number Placeholder 8">
            <a:extLst>
              <a:ext uri="{FF2B5EF4-FFF2-40B4-BE49-F238E27FC236}">
                <a16:creationId xmlns:a16="http://schemas.microsoft.com/office/drawing/2014/main" id="{7990389C-FB6D-413B-FF97-9B11F9632FAB}"/>
              </a:ext>
            </a:extLst>
          </p:cNvPr>
          <p:cNvSpPr>
            <a:spLocks noGrp="1"/>
          </p:cNvSpPr>
          <p:nvPr>
            <p:ph type="sldNum" sz="quarter" idx="11"/>
          </p:nvPr>
        </p:nvSpPr>
        <p:spPr/>
        <p:txBody>
          <a:bodyPr/>
          <a:lstStyle/>
          <a:p>
            <a:fld id="{4B73C415-D670-4716-A5EC-CC4D52CA2BAC}" type="slidenum">
              <a:rPr lang="en-US" noProof="0" smtClean="0"/>
              <a:pPr/>
              <a:t>24</a:t>
            </a:fld>
            <a:endParaRPr lang="en-US" noProof="0" dirty="0"/>
          </a:p>
        </p:txBody>
      </p:sp>
      <p:sp>
        <p:nvSpPr>
          <p:cNvPr id="3" name="TextBox 2">
            <a:extLst>
              <a:ext uri="{FF2B5EF4-FFF2-40B4-BE49-F238E27FC236}">
                <a16:creationId xmlns:a16="http://schemas.microsoft.com/office/drawing/2014/main" id="{AC1180EE-7BEE-021F-3CCB-D378017A9669}"/>
              </a:ext>
            </a:extLst>
          </p:cNvPr>
          <p:cNvSpPr txBox="1"/>
          <p:nvPr/>
        </p:nvSpPr>
        <p:spPr>
          <a:xfrm>
            <a:off x="352029" y="1522052"/>
            <a:ext cx="6188107" cy="317009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Service Code </a:t>
            </a:r>
            <a:r>
              <a:rPr kumimoji="0" lang="en-US" sz="2000" b="0" i="0" u="none" strike="noStrike" kern="1200" cap="none" spc="0" normalizeH="0" baseline="0" noProof="0" dirty="0">
                <a:ln>
                  <a:noFill/>
                </a:ln>
                <a:solidFill>
                  <a:prstClr val="black"/>
                </a:solidFill>
                <a:effectLst/>
                <a:uLnTx/>
                <a:uFillTx/>
                <a:latin typeface="Tahoma"/>
                <a:ea typeface="+mn-ea"/>
                <a:cs typeface="+mn-cs"/>
              </a:rPr>
              <a:t>represents a special education service or related service received by the student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Tahoma"/>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Service Provider Code </a:t>
            </a:r>
            <a:r>
              <a:rPr kumimoji="0" lang="en-US" sz="2000" b="0" i="0" u="none" strike="noStrike" kern="1200" cap="none" spc="0" normalizeH="0" baseline="0" noProof="0" dirty="0">
                <a:ln>
                  <a:noFill/>
                </a:ln>
                <a:solidFill>
                  <a:prstClr val="black"/>
                </a:solidFill>
                <a:effectLst/>
                <a:uLnTx/>
                <a:uFillTx/>
                <a:latin typeface="Tahoma"/>
                <a:ea typeface="+mn-ea"/>
                <a:cs typeface="+mn-cs"/>
              </a:rPr>
              <a:t>represents the provider of the service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Tahoma"/>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ahoma"/>
                <a:ea typeface="+mn-ea"/>
                <a:cs typeface="+mn-cs"/>
              </a:rPr>
              <a:t>Special Education Service Location Code</a:t>
            </a:r>
            <a:r>
              <a:rPr lang="en-US" sz="2000" b="1" dirty="0">
                <a:solidFill>
                  <a:prstClr val="black"/>
                </a:solidFill>
                <a:latin typeface="Tahoma"/>
              </a:rPr>
              <a:t> </a:t>
            </a:r>
            <a:r>
              <a:rPr lang="en-US" sz="2000" dirty="0">
                <a:solidFill>
                  <a:prstClr val="black"/>
                </a:solidFill>
                <a:latin typeface="Tahoma"/>
              </a:rPr>
              <a:t>represents the location where the student receives the service</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grpSp>
        <p:nvGrpSpPr>
          <p:cNvPr id="2" name="Group 1" descr="Screen shot of the Special Education Services module in CALPADS with call outs.">
            <a:extLst>
              <a:ext uri="{FF2B5EF4-FFF2-40B4-BE49-F238E27FC236}">
                <a16:creationId xmlns:a16="http://schemas.microsoft.com/office/drawing/2014/main" id="{6B495B3B-87C1-DEE5-1655-970D85A8E82A}"/>
              </a:ext>
            </a:extLst>
          </p:cNvPr>
          <p:cNvGrpSpPr/>
          <p:nvPr/>
        </p:nvGrpSpPr>
        <p:grpSpPr>
          <a:xfrm>
            <a:off x="6937514" y="71437"/>
            <a:ext cx="5044486" cy="6215865"/>
            <a:chOff x="6937514" y="71437"/>
            <a:chExt cx="5044486" cy="6215865"/>
          </a:xfrm>
        </p:grpSpPr>
        <p:pic>
          <p:nvPicPr>
            <p:cNvPr id="6" name="Picture 5">
              <a:extLst>
                <a:ext uri="{FF2B5EF4-FFF2-40B4-BE49-F238E27FC236}">
                  <a16:creationId xmlns:a16="http://schemas.microsoft.com/office/drawing/2014/main" id="{BF84E2B1-567C-8006-10D8-814F57FBE2CC}"/>
                </a:ext>
              </a:extLst>
            </p:cNvPr>
            <p:cNvPicPr>
              <a:picLocks noChangeAspect="1"/>
            </p:cNvPicPr>
            <p:nvPr/>
          </p:nvPicPr>
          <p:blipFill>
            <a:blip r:embed="rId3"/>
            <a:stretch>
              <a:fillRect/>
            </a:stretch>
          </p:blipFill>
          <p:spPr>
            <a:xfrm>
              <a:off x="6937514" y="71437"/>
              <a:ext cx="5044486" cy="6215865"/>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24F1DFF0-2C3B-1EC8-4B53-DCD87391067D}"/>
                </a:ext>
              </a:extLst>
            </p:cNvPr>
            <p:cNvSpPr/>
            <p:nvPr/>
          </p:nvSpPr>
          <p:spPr>
            <a:xfrm>
              <a:off x="10942762" y="3876543"/>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0" name="Oval 9">
              <a:extLst>
                <a:ext uri="{FF2B5EF4-FFF2-40B4-BE49-F238E27FC236}">
                  <a16:creationId xmlns:a16="http://schemas.microsoft.com/office/drawing/2014/main" id="{AF5C3C13-E9EE-BBF9-B135-2404E7E7673D}"/>
                </a:ext>
              </a:extLst>
            </p:cNvPr>
            <p:cNvSpPr/>
            <p:nvPr/>
          </p:nvSpPr>
          <p:spPr>
            <a:xfrm>
              <a:off x="8796005" y="4458903"/>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1" name="Oval 10">
              <a:extLst>
                <a:ext uri="{FF2B5EF4-FFF2-40B4-BE49-F238E27FC236}">
                  <a16:creationId xmlns:a16="http://schemas.microsoft.com/office/drawing/2014/main" id="{3A27E5D8-CBCD-9499-9A86-34D04D6F21D6}"/>
                </a:ext>
              </a:extLst>
            </p:cNvPr>
            <p:cNvSpPr/>
            <p:nvPr/>
          </p:nvSpPr>
          <p:spPr>
            <a:xfrm>
              <a:off x="10609208" y="4553795"/>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spTree>
    <p:extLst>
      <p:ext uri="{BB962C8B-B14F-4D97-AF65-F5344CB8AC3E}">
        <p14:creationId xmlns:p14="http://schemas.microsoft.com/office/powerpoint/2010/main" val="348977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37FBF4D-B611-438D-301D-B0616A614458}"/>
              </a:ext>
            </a:extLst>
          </p:cNvPr>
          <p:cNvSpPr>
            <a:spLocks noGrp="1"/>
          </p:cNvSpPr>
          <p:nvPr>
            <p:ph type="title"/>
          </p:nvPr>
        </p:nvSpPr>
        <p:spPr>
          <a:xfrm>
            <a:off x="432000" y="378024"/>
            <a:ext cx="11340000" cy="432000"/>
          </a:xfrm>
        </p:spPr>
        <p:txBody>
          <a:bodyPr/>
          <a:lstStyle/>
          <a:p>
            <a:r>
              <a:rPr lang="en-US" dirty="0"/>
              <a:t>Postsecondary Status</a:t>
            </a:r>
          </a:p>
        </p:txBody>
      </p:sp>
      <p:sp>
        <p:nvSpPr>
          <p:cNvPr id="11" name="Content Placeholder 10">
            <a:extLst>
              <a:ext uri="{FF2B5EF4-FFF2-40B4-BE49-F238E27FC236}">
                <a16:creationId xmlns:a16="http://schemas.microsoft.com/office/drawing/2014/main" id="{D0DBB47F-70D2-F95E-FE45-A221BDABE079}"/>
              </a:ext>
            </a:extLst>
          </p:cNvPr>
          <p:cNvSpPr>
            <a:spLocks noGrp="1"/>
          </p:cNvSpPr>
          <p:nvPr>
            <p:ph idx="1"/>
          </p:nvPr>
        </p:nvSpPr>
        <p:spPr>
          <a:xfrm>
            <a:off x="5503984" y="1184171"/>
            <a:ext cx="6268015" cy="4991683"/>
          </a:xfrm>
        </p:spPr>
        <p:txBody>
          <a:bodyPr/>
          <a:lstStyle/>
          <a:p>
            <a:pPr marL="0" indent="0">
              <a:buNone/>
            </a:pPr>
            <a:r>
              <a:rPr lang="en-US" sz="2000" dirty="0"/>
              <a:t>Postsecondary status data provides insight into how effectively schools prepare students with disabilities to transition to adulthood by identifying gaps in services or supports</a:t>
            </a:r>
          </a:p>
          <a:p>
            <a:r>
              <a:rPr lang="en-US" sz="2000" dirty="0"/>
              <a:t>Counts of former students with disabilities Enrolled in higher education</a:t>
            </a:r>
          </a:p>
          <a:p>
            <a:r>
              <a:rPr lang="en-US" sz="2000" dirty="0"/>
              <a:t>Counts of students with disabilities enrolled in higher education B or competitively employed</a:t>
            </a:r>
          </a:p>
          <a:p>
            <a:r>
              <a:rPr lang="en-US" sz="2000" dirty="0"/>
              <a:t>Counts of students with disabilities enrolled in higher education, or some other postsecondary education/training program; or competitively employed or in some other employment</a:t>
            </a:r>
          </a:p>
        </p:txBody>
      </p:sp>
      <p:sp>
        <p:nvSpPr>
          <p:cNvPr id="5" name="Footer Placeholder 4">
            <a:extLst>
              <a:ext uri="{FF2B5EF4-FFF2-40B4-BE49-F238E27FC236}">
                <a16:creationId xmlns:a16="http://schemas.microsoft.com/office/drawing/2014/main" id="{82204716-160A-CD9F-8E53-0A00A2F0F398}"/>
              </a:ext>
            </a:extLst>
          </p:cNvPr>
          <p:cNvSpPr>
            <a:spLocks noGrp="1"/>
          </p:cNvSpPr>
          <p:nvPr>
            <p:ph type="ftr" sz="quarter" idx="10"/>
          </p:nvPr>
        </p:nvSpPr>
        <p:spPr/>
        <p:txBody>
          <a:bodyPr/>
          <a:lstStyle/>
          <a:p>
            <a:r>
              <a:rPr lang="en-US" noProof="0"/>
              <a:t>EOY 4 Reporting and Certification v1.0 April 24, 2025</a:t>
            </a:r>
          </a:p>
        </p:txBody>
      </p:sp>
      <p:sp>
        <p:nvSpPr>
          <p:cNvPr id="6" name="Slide Number Placeholder 5">
            <a:extLst>
              <a:ext uri="{FF2B5EF4-FFF2-40B4-BE49-F238E27FC236}">
                <a16:creationId xmlns:a16="http://schemas.microsoft.com/office/drawing/2014/main" id="{4C162306-7E69-C80F-7C0B-99DF17477146}"/>
              </a:ext>
            </a:extLst>
          </p:cNvPr>
          <p:cNvSpPr>
            <a:spLocks noGrp="1"/>
          </p:cNvSpPr>
          <p:nvPr>
            <p:ph type="sldNum" sz="quarter" idx="11"/>
          </p:nvPr>
        </p:nvSpPr>
        <p:spPr/>
        <p:txBody>
          <a:bodyPr/>
          <a:lstStyle/>
          <a:p>
            <a:fld id="{4B73C415-D670-4716-A5EC-CC4D52CA2BAC}" type="slidenum">
              <a:rPr lang="en-US" noProof="0" smtClean="0"/>
              <a:pPr/>
              <a:t>25</a:t>
            </a:fld>
            <a:endParaRPr lang="en-US" noProof="0"/>
          </a:p>
        </p:txBody>
      </p:sp>
      <p:pic>
        <p:nvPicPr>
          <p:cNvPr id="13" name="Picture 12" descr="Picture of a girl studying wearing a graduation cap and apron with a tip jar symbolizing the balancing of school and work,">
            <a:extLst>
              <a:ext uri="{FF2B5EF4-FFF2-40B4-BE49-F238E27FC236}">
                <a16:creationId xmlns:a16="http://schemas.microsoft.com/office/drawing/2014/main" id="{2D69D923-D73E-A5A9-9361-8DFA24F37CEA}"/>
              </a:ext>
            </a:extLst>
          </p:cNvPr>
          <p:cNvPicPr>
            <a:picLocks noChangeAspect="1"/>
          </p:cNvPicPr>
          <p:nvPr/>
        </p:nvPicPr>
        <p:blipFill>
          <a:blip r:embed="rId3"/>
          <a:stretch>
            <a:fillRect/>
          </a:stretch>
        </p:blipFill>
        <p:spPr>
          <a:xfrm>
            <a:off x="540257" y="1184171"/>
            <a:ext cx="4682373" cy="3016993"/>
          </a:xfrm>
          <a:prstGeom prst="rect">
            <a:avLst/>
          </a:prstGeom>
        </p:spPr>
      </p:pic>
      <p:sp>
        <p:nvSpPr>
          <p:cNvPr id="3" name="Rectangle: Rounded Corners 2">
            <a:extLst>
              <a:ext uri="{FF2B5EF4-FFF2-40B4-BE49-F238E27FC236}">
                <a16:creationId xmlns:a16="http://schemas.microsoft.com/office/drawing/2014/main" id="{8F122799-1BAA-21D0-444B-78140657CB9C}"/>
              </a:ext>
            </a:extLst>
          </p:cNvPr>
          <p:cNvSpPr/>
          <p:nvPr/>
        </p:nvSpPr>
        <p:spPr>
          <a:xfrm>
            <a:off x="540257" y="4588671"/>
            <a:ext cx="4682373" cy="1389185"/>
          </a:xfrm>
          <a:prstGeom prst="roundRect">
            <a:avLst>
              <a:gd name="adj" fmla="val 4641"/>
            </a:avLst>
          </a:prstGeom>
          <a:solidFill>
            <a:srgbClr val="F7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File extracted from SEDS. </a:t>
            </a:r>
          </a:p>
          <a:p>
            <a:pPr algn="ctr"/>
            <a:r>
              <a:rPr lang="en-US" dirty="0">
                <a:solidFill>
                  <a:schemeClr val="tx1">
                    <a:lumMod val="75000"/>
                    <a:lumOff val="25000"/>
                  </a:schemeClr>
                </a:solidFill>
              </a:rPr>
              <a:t>If SEDS do not have the ability to store multiple responses, add additional responses directly in CALPADS.</a:t>
            </a:r>
          </a:p>
        </p:txBody>
      </p:sp>
    </p:spTree>
    <p:extLst>
      <p:ext uri="{BB962C8B-B14F-4D97-AF65-F5344CB8AC3E}">
        <p14:creationId xmlns:p14="http://schemas.microsoft.com/office/powerpoint/2010/main" val="1508183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00CC1-3757-744E-697E-3CC3408400EB}"/>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C465E10-A92E-8311-F68B-4790ED99068E}"/>
              </a:ext>
            </a:extLst>
          </p:cNvPr>
          <p:cNvSpPr/>
          <p:nvPr/>
        </p:nvSpPr>
        <p:spPr>
          <a:xfrm>
            <a:off x="563618" y="4281055"/>
            <a:ext cx="2712981" cy="1482435"/>
          </a:xfrm>
          <a:prstGeom prst="roundRect">
            <a:avLst>
              <a:gd name="adj" fmla="val 9161"/>
            </a:avLst>
          </a:prstGeom>
          <a:solidFill>
            <a:srgbClr val="F8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Resources:</a:t>
            </a: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hlinkClick r:id="rId3"/>
              </a:rPr>
              <a:t>User Manual PSTS Page</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hlinkClick r:id="rId4"/>
              </a:rPr>
              <a:t>PSTS Survey Template Guide</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hlinkClick r:id="rId5"/>
              </a:rPr>
              <a:t>PSTS for SPED Survey Template</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8" name="Footer Placeholder 7">
            <a:extLst>
              <a:ext uri="{FF2B5EF4-FFF2-40B4-BE49-F238E27FC236}">
                <a16:creationId xmlns:a16="http://schemas.microsoft.com/office/drawing/2014/main" id="{C5B98B90-CB33-FB89-9C05-37AEA69C3B9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v1.0 April 24, 2025</a:t>
            </a:r>
          </a:p>
        </p:txBody>
      </p:sp>
      <p:sp>
        <p:nvSpPr>
          <p:cNvPr id="9" name="Slide Number Placeholder 8">
            <a:extLst>
              <a:ext uri="{FF2B5EF4-FFF2-40B4-BE49-F238E27FC236}">
                <a16:creationId xmlns:a16="http://schemas.microsoft.com/office/drawing/2014/main" id="{001F2F60-96B9-EDC0-9642-7375A5DE61F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9F09F7EE-6369-82EB-D02F-BC2ED1ED6B99}"/>
              </a:ext>
            </a:extLst>
          </p:cNvPr>
          <p:cNvSpPr>
            <a:spLocks noGrp="1"/>
          </p:cNvSpPr>
          <p:nvPr>
            <p:ph type="title" idx="4294967295"/>
          </p:nvPr>
        </p:nvSpPr>
        <p:spPr>
          <a:xfrm>
            <a:off x="246941" y="165139"/>
            <a:ext cx="11857971" cy="762000"/>
          </a:xfrm>
        </p:spPr>
        <p:txBody>
          <a:bodyPr anchor="ctr"/>
          <a:lstStyle/>
          <a:p>
            <a:r>
              <a:rPr lang="en-US" dirty="0"/>
              <a:t>Which Students Require Postsecondary Status in EOY 4?</a:t>
            </a:r>
          </a:p>
        </p:txBody>
      </p:sp>
      <p:sp>
        <p:nvSpPr>
          <p:cNvPr id="6" name="TextBox 5">
            <a:extLst>
              <a:ext uri="{FF2B5EF4-FFF2-40B4-BE49-F238E27FC236}">
                <a16:creationId xmlns:a16="http://schemas.microsoft.com/office/drawing/2014/main" id="{91A91C67-4108-3DC0-0056-8180A2ACED90}"/>
              </a:ext>
            </a:extLst>
          </p:cNvPr>
          <p:cNvSpPr txBox="1"/>
          <p:nvPr/>
        </p:nvSpPr>
        <p:spPr>
          <a:xfrm>
            <a:off x="3547278" y="1002728"/>
            <a:ext cx="8384527" cy="5232202"/>
          </a:xfrm>
          <a:prstGeom prst="rect">
            <a:avLst/>
          </a:prstGeom>
          <a:noFill/>
        </p:spPr>
        <p:txBody>
          <a:bodyPr wrap="square" lIns="60960" tIns="30480" rIns="60960" bIns="30480" anchor="t">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Students who exited secondary education in AY 23-24 with one of the following exit or school completion status codes and who did not re-enroll in any CA public school in AY  2024-25:</a:t>
            </a: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School Completion Status Code</a:t>
            </a: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Graduated, standard HS diploma (100)</a:t>
            </a: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Students with Disabilities Certification of Completion (120)</a:t>
            </a: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Adult Ed High School Diploma (250)</a:t>
            </a: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Received a High School Equivalency Certificate (and no standard diploma) (320)</a:t>
            </a: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Passed CHSPE (and no standard diploma) (330)</a:t>
            </a: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Completed grade 12 without completing graduation requirements, not grad (360)</a:t>
            </a: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Or alternatively, if a student exits using one of the following exit reasons:</a:t>
            </a: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No known Enrollment – Truant (E140)</a:t>
            </a: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Prior completion of Special Education (E125)</a:t>
            </a: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Expelled No known Enrollment (E300)</a:t>
            </a: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Other or Unknown (E400)</a:t>
            </a: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Medical Reasons (E410)</a:t>
            </a: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Tahoma"/>
                <a:ea typeface="+mn-ea"/>
                <a:cs typeface="+mn-cs"/>
              </a:rPr>
              <a:t>Transferred to College (T280)</a:t>
            </a:r>
            <a:endParaRPr kumimoji="0" lang="en-US" sz="1600" b="0" i="0" u="none" strike="noStrike" kern="1200" cap="none" spc="0" normalizeH="0" baseline="0" noProof="0" dirty="0">
              <a:ln>
                <a:noFill/>
              </a:ln>
              <a:solidFill>
                <a:prstClr val="black">
                  <a:lumMod val="85000"/>
                  <a:lumOff val="15000"/>
                </a:prstClr>
              </a:solidFill>
              <a:effectLst/>
              <a:uLnTx/>
              <a:uFillTx/>
              <a:latin typeface="Tahoma"/>
              <a:ea typeface="Tahoma"/>
              <a:cs typeface="Tahoma"/>
            </a:endParaRPr>
          </a:p>
        </p:txBody>
      </p:sp>
      <p:pic>
        <p:nvPicPr>
          <p:cNvPr id="13" name="Picture 12" descr="Icon">
            <a:extLst>
              <a:ext uri="{FF2B5EF4-FFF2-40B4-BE49-F238E27FC236}">
                <a16:creationId xmlns:a16="http://schemas.microsoft.com/office/drawing/2014/main" id="{7AB533DF-C655-B1F6-FF4B-BAD3C39D85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618" y="1094511"/>
            <a:ext cx="2650637" cy="2851799"/>
          </a:xfrm>
          <a:prstGeom prst="rect">
            <a:avLst/>
          </a:prstGeom>
        </p:spPr>
      </p:pic>
    </p:spTree>
    <p:extLst>
      <p:ext uri="{BB962C8B-B14F-4D97-AF65-F5344CB8AC3E}">
        <p14:creationId xmlns:p14="http://schemas.microsoft.com/office/powerpoint/2010/main" val="2933470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E7ACF4-EBD1-DE8B-D39A-C10B22442AA3}"/>
              </a:ext>
            </a:extLst>
          </p:cNvPr>
          <p:cNvSpPr>
            <a:spLocks noGrp="1"/>
          </p:cNvSpPr>
          <p:nvPr>
            <p:ph type="title"/>
          </p:nvPr>
        </p:nvSpPr>
        <p:spPr/>
        <p:txBody>
          <a:bodyPr/>
          <a:lstStyle/>
          <a:p>
            <a:r>
              <a:rPr lang="en-US" dirty="0"/>
              <a:t>PSTS Record Key Fields</a:t>
            </a:r>
          </a:p>
        </p:txBody>
      </p:sp>
      <p:sp>
        <p:nvSpPr>
          <p:cNvPr id="11" name="Content Placeholder 10">
            <a:extLst>
              <a:ext uri="{FF2B5EF4-FFF2-40B4-BE49-F238E27FC236}">
                <a16:creationId xmlns:a16="http://schemas.microsoft.com/office/drawing/2014/main" id="{B4A676BF-9D4D-C7A1-5FC9-A03EAD5283F3}"/>
              </a:ext>
            </a:extLst>
          </p:cNvPr>
          <p:cNvSpPr>
            <a:spLocks noGrp="1"/>
          </p:cNvSpPr>
          <p:nvPr>
            <p:ph idx="1"/>
          </p:nvPr>
        </p:nvSpPr>
        <p:spPr>
          <a:xfrm>
            <a:off x="660728" y="1296000"/>
            <a:ext cx="4823394" cy="4351338"/>
          </a:xfrm>
        </p:spPr>
        <p:txBody>
          <a:bodyPr/>
          <a:lstStyle/>
          <a:p>
            <a:endParaRPr lang="en-US" dirty="0"/>
          </a:p>
          <a:p>
            <a:pPr marL="342900" indent="-342900">
              <a:buClr>
                <a:schemeClr val="tx1">
                  <a:lumMod val="85000"/>
                  <a:lumOff val="15000"/>
                </a:schemeClr>
              </a:buClr>
              <a:buFont typeface="+mj-lt"/>
              <a:buAutoNum type="arabicPeriod"/>
            </a:pPr>
            <a:r>
              <a:rPr lang="en-US" b="1" dirty="0"/>
              <a:t>Education Program Participation Type Code:</a:t>
            </a:r>
            <a:r>
              <a:rPr lang="en-US" dirty="0"/>
              <a:t> indicates the program completed requiring a survey ( SPED, CTE CPA). For EOY 4 only submit Education Program Participation Type Code 30 (Special Education) </a:t>
            </a:r>
          </a:p>
          <a:p>
            <a:pPr marL="342900" indent="-342900">
              <a:buClr>
                <a:schemeClr val="tx1">
                  <a:lumMod val="85000"/>
                  <a:lumOff val="15000"/>
                </a:schemeClr>
              </a:buClr>
              <a:buFont typeface="+mj-lt"/>
              <a:buAutoNum type="arabicPeriod"/>
            </a:pPr>
            <a:r>
              <a:rPr lang="en-US" b="1" dirty="0"/>
              <a:t>Postsecondary Status Code: </a:t>
            </a:r>
            <a:r>
              <a:rPr lang="en-US" dirty="0"/>
              <a:t>A coded value representing the student's postsecondary outcome. Multiple outcomes require multiple records</a:t>
            </a:r>
          </a:p>
          <a:p>
            <a:endParaRPr lang="en-US" dirty="0"/>
          </a:p>
        </p:txBody>
      </p:sp>
      <p:sp>
        <p:nvSpPr>
          <p:cNvPr id="5" name="Footer Placeholder 4">
            <a:extLst>
              <a:ext uri="{FF2B5EF4-FFF2-40B4-BE49-F238E27FC236}">
                <a16:creationId xmlns:a16="http://schemas.microsoft.com/office/drawing/2014/main" id="{408E89D8-EB04-552B-74F3-F0F61FEE05A3}"/>
              </a:ext>
            </a:extLst>
          </p:cNvPr>
          <p:cNvSpPr>
            <a:spLocks noGrp="1"/>
          </p:cNvSpPr>
          <p:nvPr>
            <p:ph type="ftr" sz="quarter" idx="10"/>
          </p:nvPr>
        </p:nvSpPr>
        <p:spPr/>
        <p:txBody>
          <a:bodyPr/>
          <a:lstStyle/>
          <a:p>
            <a:r>
              <a:rPr lang="en-US" noProof="0"/>
              <a:t>EOY 4 Reporting and Certification v1.0 April 24, 2025</a:t>
            </a:r>
          </a:p>
        </p:txBody>
      </p:sp>
      <p:sp>
        <p:nvSpPr>
          <p:cNvPr id="6" name="Slide Number Placeholder 5">
            <a:extLst>
              <a:ext uri="{FF2B5EF4-FFF2-40B4-BE49-F238E27FC236}">
                <a16:creationId xmlns:a16="http://schemas.microsoft.com/office/drawing/2014/main" id="{1EA2EB28-1F96-19BF-3173-2DB74C0C14F5}"/>
              </a:ext>
            </a:extLst>
          </p:cNvPr>
          <p:cNvSpPr>
            <a:spLocks noGrp="1"/>
          </p:cNvSpPr>
          <p:nvPr>
            <p:ph type="sldNum" sz="quarter" idx="11"/>
          </p:nvPr>
        </p:nvSpPr>
        <p:spPr/>
        <p:txBody>
          <a:bodyPr/>
          <a:lstStyle/>
          <a:p>
            <a:fld id="{4B73C415-D670-4716-A5EC-CC4D52CA2BAC}" type="slidenum">
              <a:rPr lang="en-US" noProof="0" smtClean="0"/>
              <a:pPr/>
              <a:t>27</a:t>
            </a:fld>
            <a:endParaRPr lang="en-US" noProof="0"/>
          </a:p>
        </p:txBody>
      </p:sp>
      <p:pic>
        <p:nvPicPr>
          <p:cNvPr id="12" name="Picture 11" descr="Screenshot of Postsecondary Status (PSTS) Online Modal ">
            <a:extLst>
              <a:ext uri="{FF2B5EF4-FFF2-40B4-BE49-F238E27FC236}">
                <a16:creationId xmlns:a16="http://schemas.microsoft.com/office/drawing/2014/main" id="{F1A944AE-BF20-2C8F-543F-DBDB229715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9321" y="324744"/>
            <a:ext cx="5188247" cy="5754594"/>
          </a:xfrm>
          <a:prstGeom prst="rect">
            <a:avLst/>
          </a:prstGeom>
          <a:ln>
            <a:noFill/>
          </a:ln>
          <a:effectLst>
            <a:outerShdw blurRad="190500" algn="tl" rotWithShape="0">
              <a:srgbClr val="000000">
                <a:alpha val="40000"/>
              </a:srgbClr>
            </a:outerShdw>
          </a:effectLst>
        </p:spPr>
      </p:pic>
      <p:sp>
        <p:nvSpPr>
          <p:cNvPr id="13" name="Oval 12">
            <a:extLst>
              <a:ext uri="{FF2B5EF4-FFF2-40B4-BE49-F238E27FC236}">
                <a16:creationId xmlns:a16="http://schemas.microsoft.com/office/drawing/2014/main" id="{31FAC90A-0595-7339-8B9D-ED37D1F0E77A}"/>
              </a:ext>
            </a:extLst>
          </p:cNvPr>
          <p:cNvSpPr/>
          <p:nvPr/>
        </p:nvSpPr>
        <p:spPr>
          <a:xfrm>
            <a:off x="6719321" y="4257809"/>
            <a:ext cx="287464"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4" name="Oval 13">
            <a:extLst>
              <a:ext uri="{FF2B5EF4-FFF2-40B4-BE49-F238E27FC236}">
                <a16:creationId xmlns:a16="http://schemas.microsoft.com/office/drawing/2014/main" id="{B17C8084-8F82-6FE8-0D0B-EB449359DA1C}"/>
              </a:ext>
            </a:extLst>
          </p:cNvPr>
          <p:cNvSpPr/>
          <p:nvPr/>
        </p:nvSpPr>
        <p:spPr>
          <a:xfrm>
            <a:off x="10653681" y="4119310"/>
            <a:ext cx="280618"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Tree>
    <p:extLst>
      <p:ext uri="{BB962C8B-B14F-4D97-AF65-F5344CB8AC3E}">
        <p14:creationId xmlns:p14="http://schemas.microsoft.com/office/powerpoint/2010/main" val="2232906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18339" y="22089"/>
            <a:ext cx="11739325" cy="6365363"/>
          </a:xfrm>
          <a:prstGeom prst="rect">
            <a:avLst/>
          </a:prstGeom>
          <a:gradFill>
            <a:gsLst>
              <a:gs pos="34000">
                <a:schemeClr val="bg1">
                  <a:lumMod val="50000"/>
                  <a:alpha val="51000"/>
                </a:schemeClr>
              </a:gs>
              <a:gs pos="100000">
                <a:schemeClr val="tx1">
                  <a:lumMod val="65000"/>
                  <a:lumOff val="3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29380"/>
            <a:ext cx="6299682" cy="839607"/>
          </a:xfrm>
        </p:spPr>
        <p:txBody>
          <a:bodyPr/>
          <a:lstStyle/>
          <a:p>
            <a:r>
              <a:rPr lang="en-US" dirty="0">
                <a:solidFill>
                  <a:schemeClr val="accent2"/>
                </a:solidFill>
              </a:rPr>
              <a:t>SIS</a:t>
            </a:r>
            <a:r>
              <a:rPr lang="en-US" dirty="0">
                <a:solidFill>
                  <a:srgbClr val="555FAD"/>
                </a:solidFill>
              </a:rPr>
              <a:t> </a:t>
            </a:r>
            <a:r>
              <a:rPr lang="en-US" dirty="0">
                <a:solidFill>
                  <a:schemeClr val="accent2"/>
                </a:solidFill>
              </a:rPr>
              <a:t>Data</a:t>
            </a:r>
            <a:r>
              <a:rPr lang="en-US" dirty="0">
                <a:solidFill>
                  <a:srgbClr val="555FAD"/>
                </a:solidFill>
              </a:rPr>
              <a:t> </a:t>
            </a:r>
            <a:r>
              <a:rPr lang="en-US" dirty="0">
                <a:solidFill>
                  <a:schemeClr val="accent2"/>
                </a:solidFill>
              </a:rPr>
              <a:t>Coordinator</a:t>
            </a:r>
            <a:r>
              <a:rPr lang="en-US" dirty="0">
                <a:solidFill>
                  <a:srgbClr val="555FAD"/>
                </a:solidFill>
              </a:rPr>
              <a:t> </a:t>
            </a:r>
            <a:r>
              <a:rPr lang="en-US" dirty="0">
                <a:solidFill>
                  <a:schemeClr val="accent2"/>
                </a:solidFill>
              </a:rPr>
              <a:t>Responsibilities</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84614"/>
            <a:ext cx="5940409" cy="385483"/>
          </a:xfrm>
          <a:noFill/>
          <a:effectLst/>
        </p:spPr>
        <p:txBody>
          <a:bodyPr/>
          <a:lstStyle/>
          <a:p>
            <a:r>
              <a:rPr lang="en-US" dirty="0">
                <a:solidFill>
                  <a:srgbClr val="33CCCC"/>
                </a:solidFill>
              </a:rPr>
              <a:t>Enrollment and Exit information</a:t>
            </a:r>
          </a:p>
        </p:txBody>
      </p:sp>
      <p:sp>
        <p:nvSpPr>
          <p:cNvPr id="8" name="Slide Number Placeholder 7">
            <a:extLst>
              <a:ext uri="{FF2B5EF4-FFF2-40B4-BE49-F238E27FC236}">
                <a16:creationId xmlns:a16="http://schemas.microsoft.com/office/drawing/2014/main" id="{2A94A850-42E0-EE61-64C7-FDC3913030D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 name="Footer Placeholder 6">
            <a:extLst>
              <a:ext uri="{FF2B5EF4-FFF2-40B4-BE49-F238E27FC236}">
                <a16:creationId xmlns:a16="http://schemas.microsoft.com/office/drawing/2014/main" id="{BC755D4A-92E7-F9B0-1005-94822F2E12EC}"/>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v1.0 April 24, 2025</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36070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1F1A9-6BFB-7E62-F259-7926B67A9122}"/>
              </a:ext>
            </a:extLst>
          </p:cNvPr>
          <p:cNvSpPr>
            <a:spLocks noGrp="1"/>
          </p:cNvSpPr>
          <p:nvPr>
            <p:ph type="title"/>
          </p:nvPr>
        </p:nvSpPr>
        <p:spPr/>
        <p:txBody>
          <a:bodyPr/>
          <a:lstStyle/>
          <a:p>
            <a:r>
              <a:rPr lang="en-US" dirty="0"/>
              <a:t>Enrollment For Students Still Pending</a:t>
            </a:r>
          </a:p>
        </p:txBody>
      </p:sp>
      <p:sp>
        <p:nvSpPr>
          <p:cNvPr id="3" name="Footer Placeholder 2">
            <a:extLst>
              <a:ext uri="{FF2B5EF4-FFF2-40B4-BE49-F238E27FC236}">
                <a16:creationId xmlns:a16="http://schemas.microsoft.com/office/drawing/2014/main" id="{64A21193-5646-091E-B757-5CEF565E6FE8}"/>
              </a:ext>
            </a:extLst>
          </p:cNvPr>
          <p:cNvSpPr>
            <a:spLocks noGrp="1"/>
          </p:cNvSpPr>
          <p:nvPr>
            <p:ph type="ftr" sz="quarter" idx="10"/>
          </p:nvPr>
        </p:nvSpPr>
        <p:spPr/>
        <p:txBody>
          <a:bodyPr/>
          <a:lstStyle/>
          <a:p>
            <a:r>
              <a:rPr lang="en-US" noProof="0" dirty="0"/>
              <a:t>EOY 4 Reporting and Certification v1.0 April 24, 2025</a:t>
            </a:r>
          </a:p>
        </p:txBody>
      </p:sp>
      <p:sp>
        <p:nvSpPr>
          <p:cNvPr id="4" name="Slide Number Placeholder 3">
            <a:extLst>
              <a:ext uri="{FF2B5EF4-FFF2-40B4-BE49-F238E27FC236}">
                <a16:creationId xmlns:a16="http://schemas.microsoft.com/office/drawing/2014/main" id="{6D39118D-7C5F-12E3-808F-8F03EF10743D}"/>
              </a:ext>
            </a:extLst>
          </p:cNvPr>
          <p:cNvSpPr>
            <a:spLocks noGrp="1"/>
          </p:cNvSpPr>
          <p:nvPr>
            <p:ph type="sldNum" sz="quarter" idx="11"/>
          </p:nvPr>
        </p:nvSpPr>
        <p:spPr/>
        <p:txBody>
          <a:bodyPr/>
          <a:lstStyle/>
          <a:p>
            <a:fld id="{4B73C415-D670-4716-A5EC-CC4D52CA2BAC}" type="slidenum">
              <a:rPr lang="en-US" noProof="0" smtClean="0"/>
              <a:pPr/>
              <a:t>29</a:t>
            </a:fld>
            <a:endParaRPr lang="en-US" noProof="0"/>
          </a:p>
        </p:txBody>
      </p:sp>
      <p:graphicFrame>
        <p:nvGraphicFramePr>
          <p:cNvPr id="7" name="Table 6">
            <a:extLst>
              <a:ext uri="{FF2B5EF4-FFF2-40B4-BE49-F238E27FC236}">
                <a16:creationId xmlns:a16="http://schemas.microsoft.com/office/drawing/2014/main" id="{5799853A-9DD8-1031-30A3-604E4BE22026}"/>
              </a:ext>
            </a:extLst>
          </p:cNvPr>
          <p:cNvGraphicFramePr>
            <a:graphicFrameLocks noGrp="1"/>
          </p:cNvGraphicFramePr>
          <p:nvPr>
            <p:extLst>
              <p:ext uri="{D42A27DB-BD31-4B8C-83A1-F6EECF244321}">
                <p14:modId xmlns:p14="http://schemas.microsoft.com/office/powerpoint/2010/main" val="3627074998"/>
              </p:ext>
            </p:extLst>
          </p:nvPr>
        </p:nvGraphicFramePr>
        <p:xfrm>
          <a:off x="556291" y="1617785"/>
          <a:ext cx="11340002" cy="3903259"/>
        </p:xfrm>
        <a:graphic>
          <a:graphicData uri="http://schemas.openxmlformats.org/drawingml/2006/table">
            <a:tbl>
              <a:tblPr firstRow="1" bandRow="1">
                <a:tableStyleId>{0660B408-B3CF-4A94-85FC-2B1E0A45F4A2}</a:tableStyleId>
              </a:tblPr>
              <a:tblGrid>
                <a:gridCol w="2397924">
                  <a:extLst>
                    <a:ext uri="{9D8B030D-6E8A-4147-A177-3AD203B41FA5}">
                      <a16:colId xmlns:a16="http://schemas.microsoft.com/office/drawing/2014/main" val="1123901133"/>
                    </a:ext>
                  </a:extLst>
                </a:gridCol>
                <a:gridCol w="803675">
                  <a:extLst>
                    <a:ext uri="{9D8B030D-6E8A-4147-A177-3AD203B41FA5}">
                      <a16:colId xmlns:a16="http://schemas.microsoft.com/office/drawing/2014/main" val="1768099886"/>
                    </a:ext>
                  </a:extLst>
                </a:gridCol>
                <a:gridCol w="825101">
                  <a:extLst>
                    <a:ext uri="{9D8B030D-6E8A-4147-A177-3AD203B41FA5}">
                      <a16:colId xmlns:a16="http://schemas.microsoft.com/office/drawing/2014/main" val="2272380219"/>
                    </a:ext>
                  </a:extLst>
                </a:gridCol>
                <a:gridCol w="985538">
                  <a:extLst>
                    <a:ext uri="{9D8B030D-6E8A-4147-A177-3AD203B41FA5}">
                      <a16:colId xmlns:a16="http://schemas.microsoft.com/office/drawing/2014/main" val="3221394995"/>
                    </a:ext>
                  </a:extLst>
                </a:gridCol>
                <a:gridCol w="864038">
                  <a:extLst>
                    <a:ext uri="{9D8B030D-6E8A-4147-A177-3AD203B41FA5}">
                      <a16:colId xmlns:a16="http://schemas.microsoft.com/office/drawing/2014/main" val="1054342464"/>
                    </a:ext>
                  </a:extLst>
                </a:gridCol>
                <a:gridCol w="882400">
                  <a:extLst>
                    <a:ext uri="{9D8B030D-6E8A-4147-A177-3AD203B41FA5}">
                      <a16:colId xmlns:a16="http://schemas.microsoft.com/office/drawing/2014/main" val="753234016"/>
                    </a:ext>
                  </a:extLst>
                </a:gridCol>
                <a:gridCol w="985538">
                  <a:extLst>
                    <a:ext uri="{9D8B030D-6E8A-4147-A177-3AD203B41FA5}">
                      <a16:colId xmlns:a16="http://schemas.microsoft.com/office/drawing/2014/main" val="3390815296"/>
                    </a:ext>
                  </a:extLst>
                </a:gridCol>
                <a:gridCol w="786164">
                  <a:extLst>
                    <a:ext uri="{9D8B030D-6E8A-4147-A177-3AD203B41FA5}">
                      <a16:colId xmlns:a16="http://schemas.microsoft.com/office/drawing/2014/main" val="287339063"/>
                    </a:ext>
                  </a:extLst>
                </a:gridCol>
                <a:gridCol w="996998">
                  <a:extLst>
                    <a:ext uri="{9D8B030D-6E8A-4147-A177-3AD203B41FA5}">
                      <a16:colId xmlns:a16="http://schemas.microsoft.com/office/drawing/2014/main" val="152254498"/>
                    </a:ext>
                  </a:extLst>
                </a:gridCol>
                <a:gridCol w="939698">
                  <a:extLst>
                    <a:ext uri="{9D8B030D-6E8A-4147-A177-3AD203B41FA5}">
                      <a16:colId xmlns:a16="http://schemas.microsoft.com/office/drawing/2014/main" val="2404876568"/>
                    </a:ext>
                  </a:extLst>
                </a:gridCol>
                <a:gridCol w="872928">
                  <a:extLst>
                    <a:ext uri="{9D8B030D-6E8A-4147-A177-3AD203B41FA5}">
                      <a16:colId xmlns:a16="http://schemas.microsoft.com/office/drawing/2014/main" val="2451690087"/>
                    </a:ext>
                  </a:extLst>
                </a:gridCol>
              </a:tblGrid>
              <a:tr h="386081">
                <a:tc>
                  <a:txBody>
                    <a:bodyPr/>
                    <a:lstStyle/>
                    <a:p>
                      <a:pPr algn="ctr"/>
                      <a:endParaRPr lang="en-US"/>
                    </a:p>
                  </a:txBody>
                  <a:tcPr/>
                </a:tc>
                <a:tc>
                  <a:txBody>
                    <a:bodyPr/>
                    <a:lstStyle/>
                    <a:p>
                      <a:pPr algn="ctr"/>
                      <a:r>
                        <a:rPr lang="en-US" dirty="0"/>
                        <a:t>SENR</a:t>
                      </a:r>
                    </a:p>
                  </a:txBody>
                  <a:tcPr/>
                </a:tc>
                <a:tc>
                  <a:txBody>
                    <a:bodyPr/>
                    <a:lstStyle/>
                    <a:p>
                      <a:pPr algn="ctr"/>
                      <a:r>
                        <a:rPr lang="en-US" dirty="0"/>
                        <a:t>SINF</a:t>
                      </a:r>
                    </a:p>
                  </a:txBody>
                  <a:tcPr/>
                </a:tc>
                <a:tc>
                  <a:txBody>
                    <a:bodyPr/>
                    <a:lstStyle/>
                    <a:p>
                      <a:pPr algn="ctr"/>
                      <a:r>
                        <a:rPr lang="en-US" dirty="0"/>
                        <a:t>SWDS</a:t>
                      </a:r>
                    </a:p>
                  </a:txBody>
                  <a:tcPr/>
                </a:tc>
                <a:tc>
                  <a:txBody>
                    <a:bodyPr/>
                    <a:lstStyle/>
                    <a:p>
                      <a:pPr algn="ctr"/>
                      <a:r>
                        <a:rPr lang="en-US" dirty="0"/>
                        <a:t>MEET</a:t>
                      </a:r>
                    </a:p>
                  </a:txBody>
                  <a:tcPr/>
                </a:tc>
                <a:tc>
                  <a:txBody>
                    <a:bodyPr/>
                    <a:lstStyle/>
                    <a:p>
                      <a:pPr algn="ctr"/>
                      <a:r>
                        <a:rPr lang="en-US" dirty="0"/>
                        <a:t>PLAN</a:t>
                      </a:r>
                    </a:p>
                  </a:txBody>
                  <a:tcPr/>
                </a:tc>
                <a:tc>
                  <a:txBody>
                    <a:bodyPr/>
                    <a:lstStyle/>
                    <a:p>
                      <a:pPr algn="ctr"/>
                      <a:r>
                        <a:rPr lang="en-US" dirty="0"/>
                        <a:t>SPRG</a:t>
                      </a:r>
                    </a:p>
                  </a:txBody>
                  <a:tcPr/>
                </a:tc>
                <a:tc>
                  <a:txBody>
                    <a:bodyPr/>
                    <a:lstStyle/>
                    <a:p>
                      <a:pPr algn="ctr"/>
                      <a:r>
                        <a:rPr lang="en-US" dirty="0"/>
                        <a:t>SELA</a:t>
                      </a:r>
                    </a:p>
                  </a:txBody>
                  <a:tcPr/>
                </a:tc>
                <a:tc>
                  <a:txBody>
                    <a:bodyPr/>
                    <a:lstStyle/>
                    <a:p>
                      <a:pPr algn="ctr"/>
                      <a:r>
                        <a:rPr lang="en-US" dirty="0"/>
                        <a:t>SINC</a:t>
                      </a:r>
                    </a:p>
                  </a:txBody>
                  <a:tcPr/>
                </a:tc>
                <a:tc>
                  <a:txBody>
                    <a:bodyPr/>
                    <a:lstStyle/>
                    <a:p>
                      <a:pPr algn="ctr"/>
                      <a:r>
                        <a:rPr lang="en-US" dirty="0"/>
                        <a:t>SIRS</a:t>
                      </a:r>
                    </a:p>
                  </a:txBody>
                  <a:tcPr/>
                </a:tc>
                <a:tc>
                  <a:txBody>
                    <a:bodyPr/>
                    <a:lstStyle/>
                    <a:p>
                      <a:pPr algn="ctr"/>
                      <a:r>
                        <a:rPr lang="en-US" dirty="0"/>
                        <a:t>SOFF</a:t>
                      </a:r>
                    </a:p>
                  </a:txBody>
                  <a:tcPr/>
                </a:tc>
                <a:extLst>
                  <a:ext uri="{0D108BD9-81ED-4DB2-BD59-A6C34878D82A}">
                    <a16:rowId xmlns:a16="http://schemas.microsoft.com/office/drawing/2014/main" val="1287300573"/>
                  </a:ext>
                </a:extLst>
              </a:tr>
              <a:tr h="386081">
                <a:tc>
                  <a:txBody>
                    <a:bodyPr/>
                    <a:lstStyle/>
                    <a:p>
                      <a:pPr algn="l"/>
                      <a:r>
                        <a:rPr lang="en-US" b="1" dirty="0"/>
                        <a:t>Discipline Rate</a:t>
                      </a:r>
                    </a:p>
                  </a:txBody>
                  <a:tcP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extLst>
                  <a:ext uri="{0D108BD9-81ED-4DB2-BD59-A6C34878D82A}">
                    <a16:rowId xmlns:a16="http://schemas.microsoft.com/office/drawing/2014/main" val="2780514027"/>
                  </a:ext>
                </a:extLst>
              </a:tr>
              <a:tr h="386081">
                <a:tc>
                  <a:txBody>
                    <a:bodyPr/>
                    <a:lstStyle/>
                    <a:p>
                      <a:pPr algn="l"/>
                      <a:r>
                        <a:rPr lang="en-US" b="1" dirty="0"/>
                        <a:t>LRE</a:t>
                      </a:r>
                    </a:p>
                  </a:txBody>
                  <a:tcP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952261369"/>
                  </a:ext>
                </a:extLst>
              </a:tr>
              <a:tr h="386081">
                <a:tc>
                  <a:txBody>
                    <a:bodyPr/>
                    <a:lstStyle/>
                    <a:p>
                      <a:pPr algn="l"/>
                      <a:r>
                        <a:rPr lang="en-US" b="1" dirty="0"/>
                        <a:t>PS LRE</a:t>
                      </a:r>
                    </a:p>
                  </a:txBody>
                  <a:tcP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dirty="0"/>
                    </a:p>
                  </a:txBody>
                  <a:tcPr anchor="ctr"/>
                </a:tc>
                <a:extLst>
                  <a:ext uri="{0D108BD9-81ED-4DB2-BD59-A6C34878D82A}">
                    <a16:rowId xmlns:a16="http://schemas.microsoft.com/office/drawing/2014/main" val="861498898"/>
                  </a:ext>
                </a:extLst>
              </a:tr>
              <a:tr h="666387">
                <a:tc>
                  <a:txBody>
                    <a:bodyPr/>
                    <a:lstStyle/>
                    <a:p>
                      <a:pPr algn="l"/>
                      <a:r>
                        <a:rPr lang="en-US" b="1" dirty="0"/>
                        <a:t>Parent Involvement</a:t>
                      </a:r>
                    </a:p>
                  </a:txBody>
                  <a:tcP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433323343"/>
                  </a:ext>
                </a:extLst>
              </a:tr>
              <a:tr h="386081">
                <a:tc>
                  <a:txBody>
                    <a:bodyPr/>
                    <a:lstStyle/>
                    <a:p>
                      <a:pPr algn="l"/>
                      <a:r>
                        <a:rPr lang="en-US" b="1" dirty="0"/>
                        <a:t>Disproportionality</a:t>
                      </a:r>
                    </a:p>
                  </a:txBody>
                  <a:tcP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2678515872"/>
                  </a:ext>
                </a:extLst>
              </a:tr>
              <a:tr h="386081">
                <a:tc>
                  <a:txBody>
                    <a:bodyPr/>
                    <a:lstStyle/>
                    <a:p>
                      <a:pPr algn="l"/>
                      <a:r>
                        <a:rPr lang="en-US" b="1" dirty="0"/>
                        <a:t>Timely Eligibility</a:t>
                      </a:r>
                    </a:p>
                  </a:txBody>
                  <a:tcP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r>
                        <a:rPr lang="en-US" dirty="0"/>
                        <a:t>X</a:t>
                      </a:r>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317713297"/>
                  </a:ext>
                </a:extLst>
              </a:tr>
              <a:tr h="666387">
                <a:tc>
                  <a:txBody>
                    <a:bodyPr/>
                    <a:lstStyle/>
                    <a:p>
                      <a:pPr algn="l"/>
                      <a:r>
                        <a:rPr lang="en-US" b="1" dirty="0"/>
                        <a:t>Postsecondary Transition Goals</a:t>
                      </a:r>
                    </a:p>
                  </a:txBody>
                  <a:tcPr/>
                </a:tc>
                <a:tc>
                  <a:txBody>
                    <a:bodyPr/>
                    <a:lstStyle/>
                    <a:p>
                      <a:pPr algn="ctr"/>
                      <a:r>
                        <a:rPr lang="en-US" dirty="0"/>
                        <a:t>X</a:t>
                      </a:r>
                    </a:p>
                  </a:txBody>
                  <a:tcPr anchor="ctr"/>
                </a:tc>
                <a:tc>
                  <a:txBody>
                    <a:bodyPr/>
                    <a:lstStyle/>
                    <a:p>
                      <a:pPr algn="ctr"/>
                      <a:r>
                        <a:rPr lang="en-US" dirty="0"/>
                        <a:t>X</a:t>
                      </a:r>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598898505"/>
                  </a:ext>
                </a:extLst>
              </a:tr>
            </a:tbl>
          </a:graphicData>
        </a:graphic>
      </p:graphicFrame>
    </p:spTree>
    <p:extLst>
      <p:ext uri="{BB962C8B-B14F-4D97-AF65-F5344CB8AC3E}">
        <p14:creationId xmlns:p14="http://schemas.microsoft.com/office/powerpoint/2010/main" val="3095845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1061" y="601731"/>
            <a:ext cx="4978397" cy="587156"/>
          </a:xfrm>
        </p:spPr>
        <p:txBody>
          <a:bodyPr/>
          <a:lstStyle/>
          <a:p>
            <a:r>
              <a:rPr lang="en-US" dirty="0"/>
              <a:t>Target Audience</a:t>
            </a:r>
          </a:p>
        </p:txBody>
      </p:sp>
      <p:sp>
        <p:nvSpPr>
          <p:cNvPr id="4" name="Footer Placeholder 3">
            <a:extLst>
              <a:ext uri="{FF2B5EF4-FFF2-40B4-BE49-F238E27FC236}">
                <a16:creationId xmlns:a16="http://schemas.microsoft.com/office/drawing/2014/main" id="{3FD96DB3-87BF-8FD5-0DCA-146081E4601A}"/>
              </a:ext>
            </a:extLst>
          </p:cNvPr>
          <p:cNvSpPr>
            <a:spLocks noGrp="1"/>
          </p:cNvSpPr>
          <p:nvPr>
            <p:ph type="ftr" sz="quarter" idx="10"/>
          </p:nvPr>
        </p:nvSpPr>
        <p:spPr/>
        <p:txBody>
          <a:bodyPr/>
          <a:lstStyle/>
          <a:p>
            <a:r>
              <a:rPr lang="en-US" noProof="0"/>
              <a:t>EOY 4 Reporting and Certification v1.0 April 24, 2025</a:t>
            </a:r>
          </a:p>
        </p:txBody>
      </p:sp>
      <p:sp>
        <p:nvSpPr>
          <p:cNvPr id="5" name="Slide Number Placeholder 4">
            <a:extLst>
              <a:ext uri="{FF2B5EF4-FFF2-40B4-BE49-F238E27FC236}">
                <a16:creationId xmlns:a16="http://schemas.microsoft.com/office/drawing/2014/main" id="{6C263B7C-9468-6F9E-F84B-0A19BFD62F9A}"/>
              </a:ext>
            </a:extLst>
          </p:cNvPr>
          <p:cNvSpPr>
            <a:spLocks noGrp="1"/>
          </p:cNvSpPr>
          <p:nvPr>
            <p:ph type="sldNum" sz="quarter" idx="11"/>
          </p:nvPr>
        </p:nvSpPr>
        <p:spPr/>
        <p:txBody>
          <a:bodyPr/>
          <a:lstStyle/>
          <a:p>
            <a:fld id="{4B73C415-D670-4716-A5EC-CC4D52CA2BAC}" type="slidenum">
              <a:rPr lang="en-US" noProof="0" smtClean="0"/>
              <a:pPr/>
              <a:t>3</a:t>
            </a:fld>
            <a:endParaRPr lang="en-US" noProof="0"/>
          </a:p>
        </p:txBody>
      </p:sp>
      <p:sp>
        <p:nvSpPr>
          <p:cNvPr id="9" name="TextBox 8"/>
          <p:cNvSpPr txBox="1">
            <a:spLocks noChangeArrowheads="1"/>
          </p:cNvSpPr>
          <p:nvPr/>
        </p:nvSpPr>
        <p:spPr bwMode="auto">
          <a:xfrm>
            <a:off x="3541632" y="5438280"/>
            <a:ext cx="586570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r>
              <a:rPr lang="en-US" sz="2400" b="1" dirty="0">
                <a:solidFill>
                  <a:srgbClr val="FE7864"/>
                </a:solidFill>
                <a:latin typeface="+mn-lt"/>
              </a:rPr>
              <a:t>LEA SIS and SEDS Data Coordinators</a:t>
            </a:r>
          </a:p>
        </p:txBody>
      </p:sp>
      <p:pic>
        <p:nvPicPr>
          <p:cNvPr id="1028" name="Picture 4" descr="Picture of a man and woman slapping hands in agreement.">
            <a:extLst>
              <a:ext uri="{FF2B5EF4-FFF2-40B4-BE49-F238E27FC236}">
                <a16:creationId xmlns:a16="http://schemas.microsoft.com/office/drawing/2014/main" id="{AEE38D74-4C50-4599-A8C5-1E0F811499D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43225" y="1676400"/>
            <a:ext cx="630555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468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F582-836A-D59A-BC95-68F94C9CBAC3}"/>
              </a:ext>
            </a:extLst>
          </p:cNvPr>
          <p:cNvSpPr>
            <a:spLocks noGrp="1"/>
          </p:cNvSpPr>
          <p:nvPr>
            <p:ph type="title"/>
          </p:nvPr>
        </p:nvSpPr>
        <p:spPr>
          <a:xfrm>
            <a:off x="606051" y="433633"/>
            <a:ext cx="10595897" cy="762000"/>
          </a:xfrm>
        </p:spPr>
        <p:txBody>
          <a:bodyPr>
            <a:normAutofit/>
          </a:bodyPr>
          <a:lstStyle/>
          <a:p>
            <a:r>
              <a:rPr lang="en-US" dirty="0"/>
              <a:t>Which LEA Is Responsible For Reporting SWD Data?</a:t>
            </a:r>
          </a:p>
        </p:txBody>
      </p:sp>
      <p:sp>
        <p:nvSpPr>
          <p:cNvPr id="9" name="Footer Placeholder 8">
            <a:extLst>
              <a:ext uri="{FF2B5EF4-FFF2-40B4-BE49-F238E27FC236}">
                <a16:creationId xmlns:a16="http://schemas.microsoft.com/office/drawing/2014/main" id="{D8FF9606-4669-867B-EB1A-61E0A044E2EE}"/>
              </a:ext>
            </a:extLst>
          </p:cNvPr>
          <p:cNvSpPr>
            <a:spLocks noGrp="1"/>
          </p:cNvSpPr>
          <p:nvPr>
            <p:ph type="ftr" sz="quarter" idx="10"/>
          </p:nvPr>
        </p:nvSpPr>
        <p:spPr/>
        <p:txBody>
          <a:bodyPr/>
          <a:lstStyle/>
          <a:p>
            <a:r>
              <a:rPr lang="en-US" noProof="0"/>
              <a:t>EOY 4 Reporting and Certification v1.0 April 24, 2025</a:t>
            </a:r>
          </a:p>
        </p:txBody>
      </p:sp>
      <p:sp>
        <p:nvSpPr>
          <p:cNvPr id="10" name="Slide Number Placeholder 9">
            <a:extLst>
              <a:ext uri="{FF2B5EF4-FFF2-40B4-BE49-F238E27FC236}">
                <a16:creationId xmlns:a16="http://schemas.microsoft.com/office/drawing/2014/main" id="{E2415439-C9AE-21D5-0381-7426FA16E751}"/>
              </a:ext>
            </a:extLst>
          </p:cNvPr>
          <p:cNvSpPr>
            <a:spLocks noGrp="1"/>
          </p:cNvSpPr>
          <p:nvPr>
            <p:ph type="sldNum" sz="quarter" idx="11"/>
          </p:nvPr>
        </p:nvSpPr>
        <p:spPr/>
        <p:txBody>
          <a:bodyPr/>
          <a:lstStyle/>
          <a:p>
            <a:fld id="{4B73C415-D670-4716-A5EC-CC4D52CA2BAC}" type="slidenum">
              <a:rPr lang="en-US" noProof="0" smtClean="0"/>
              <a:pPr/>
              <a:t>30</a:t>
            </a:fld>
            <a:endParaRPr lang="en-US" noProof="0"/>
          </a:p>
        </p:txBody>
      </p:sp>
      <p:sp>
        <p:nvSpPr>
          <p:cNvPr id="3" name="Content Placeholder 2">
            <a:extLst>
              <a:ext uri="{FF2B5EF4-FFF2-40B4-BE49-F238E27FC236}">
                <a16:creationId xmlns:a16="http://schemas.microsoft.com/office/drawing/2014/main" id="{BA34AFBB-387D-6DDB-D0A0-E8D88CCA9CFB}"/>
              </a:ext>
            </a:extLst>
          </p:cNvPr>
          <p:cNvSpPr>
            <a:spLocks noGrp="1"/>
          </p:cNvSpPr>
          <p:nvPr>
            <p:ph sz="quarter" idx="4294967295"/>
          </p:nvPr>
        </p:nvSpPr>
        <p:spPr>
          <a:xfrm>
            <a:off x="388255" y="1448790"/>
            <a:ext cx="6466828" cy="4771309"/>
          </a:xfrm>
        </p:spPr>
        <p:txBody>
          <a:bodyPr>
            <a:noAutofit/>
          </a:bodyPr>
          <a:lstStyle/>
          <a:p>
            <a:r>
              <a:rPr lang="en-US" sz="2000" dirty="0">
                <a:solidFill>
                  <a:schemeClr val="tx1">
                    <a:lumMod val="85000"/>
                    <a:lumOff val="15000"/>
                  </a:schemeClr>
                </a:solidFill>
              </a:rPr>
              <a:t>The LEA that provides the majority of special education instruction and related services is responsible for submitting all data to CALPADS including special education data. This is almost always where the student attends school</a:t>
            </a:r>
          </a:p>
          <a:p>
            <a:r>
              <a:rPr lang="en-US" sz="2000" dirty="0">
                <a:solidFill>
                  <a:srgbClr val="000000"/>
                </a:solidFill>
                <a:latin typeface="Helvetica Neue"/>
              </a:rPr>
              <a:t>Even for S</a:t>
            </a:r>
            <a:r>
              <a:rPr lang="en-US" sz="2000" b="0" i="0" dirty="0">
                <a:solidFill>
                  <a:srgbClr val="000000"/>
                </a:solidFill>
                <a:effectLst/>
                <a:latin typeface="Helvetica Neue"/>
              </a:rPr>
              <a:t>tudents with disabilities being served by an LEA other than the District of Special Education Accountability (DSEA) the data in CALPADS should always be submitted by the LEA that provides the majority of special education and related services</a:t>
            </a:r>
            <a:endParaRPr lang="en-US" sz="2000" dirty="0">
              <a:solidFill>
                <a:schemeClr val="tx1">
                  <a:lumMod val="85000"/>
                  <a:lumOff val="15000"/>
                </a:schemeClr>
              </a:solidFill>
            </a:endParaRPr>
          </a:p>
          <a:p>
            <a:r>
              <a:rPr lang="en-US" sz="2000" dirty="0">
                <a:solidFill>
                  <a:schemeClr val="tx1">
                    <a:lumMod val="85000"/>
                    <a:lumOff val="15000"/>
                  </a:schemeClr>
                </a:solidFill>
              </a:rPr>
              <a:t>Students not subject to compulsory education law and not attending school, then the reporting LEA generally provides Special Education services</a:t>
            </a:r>
          </a:p>
        </p:txBody>
      </p:sp>
      <p:pic>
        <p:nvPicPr>
          <p:cNvPr id="7172" name="Picture 4" descr="477,000+ Responsible Stock Photos, Pictures &amp; Royalty-Free Images - iStock  | Accountability icon, Accountability concept, Values">
            <a:extLst>
              <a:ext uri="{FF2B5EF4-FFF2-40B4-BE49-F238E27FC236}">
                <a16:creationId xmlns:a16="http://schemas.microsoft.com/office/drawing/2014/main" id="{861FD0A3-5683-A245-6A56-6BE58909D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885" y="1864426"/>
            <a:ext cx="4602115" cy="3372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699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11" name="Picture 2" descr="They gave us our child back.' How nonpublic schools serve the education  system's neediest students | News | Palo Alto Online |">
            <a:extLst>
              <a:ext uri="{FF2B5EF4-FFF2-40B4-BE49-F238E27FC236}">
                <a16:creationId xmlns:a16="http://schemas.microsoft.com/office/drawing/2014/main" id="{0C47F8E1-84C9-4507-94CF-0C2EC8F7B0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250" r="1" b="1"/>
          <a:stretch/>
        </p:blipFill>
        <p:spPr bwMode="auto">
          <a:xfrm>
            <a:off x="432000" y="2446484"/>
            <a:ext cx="2816087" cy="281608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w="28575">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72288F4-BA29-45B3-A42D-6FF0278319EF}"/>
              </a:ext>
            </a:extLst>
          </p:cNvPr>
          <p:cNvSpPr>
            <a:spLocks noGrp="1"/>
          </p:cNvSpPr>
          <p:nvPr>
            <p:ph type="title"/>
          </p:nvPr>
        </p:nvSpPr>
        <p:spPr/>
        <p:txBody>
          <a:bodyPr anchor="ctr">
            <a:noAutofit/>
          </a:bodyPr>
          <a:lstStyle/>
          <a:p>
            <a:r>
              <a:rPr lang="en-US" sz="3300" kern="1700" spc="115" dirty="0">
                <a:ea typeface="+mn-ea"/>
                <a:cs typeface="+mn-cs"/>
              </a:rPr>
              <a:t>Student</a:t>
            </a:r>
            <a:r>
              <a:rPr lang="en-US" sz="3300" kern="1700" spc="115" dirty="0">
                <a:solidFill>
                  <a:srgbClr val="1E254F"/>
                </a:solidFill>
                <a:ea typeface="+mn-ea"/>
                <a:cs typeface="+mn-cs"/>
              </a:rPr>
              <a:t> </a:t>
            </a:r>
            <a:r>
              <a:rPr lang="en-US" sz="3300" kern="1700" spc="115" dirty="0">
                <a:ea typeface="+mn-ea"/>
                <a:cs typeface="+mn-cs"/>
              </a:rPr>
              <a:t>Enrollment</a:t>
            </a:r>
          </a:p>
        </p:txBody>
      </p:sp>
      <p:sp>
        <p:nvSpPr>
          <p:cNvPr id="7" name="Footer Placeholder 6">
            <a:extLst>
              <a:ext uri="{FF2B5EF4-FFF2-40B4-BE49-F238E27FC236}">
                <a16:creationId xmlns:a16="http://schemas.microsoft.com/office/drawing/2014/main" id="{658555C5-810F-6415-E58C-0B563D2434A3}"/>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AA3216C9-DE36-F2E7-935D-1F4CAB3E4642}"/>
              </a:ext>
            </a:extLst>
          </p:cNvPr>
          <p:cNvSpPr>
            <a:spLocks noGrp="1"/>
          </p:cNvSpPr>
          <p:nvPr>
            <p:ph type="sldNum" sz="quarter" idx="11"/>
          </p:nvPr>
        </p:nvSpPr>
        <p:spPr/>
        <p:txBody>
          <a:bodyPr/>
          <a:lstStyle/>
          <a:p>
            <a:fld id="{4B73C415-D670-4716-A5EC-CC4D52CA2BAC}" type="slidenum">
              <a:rPr lang="en-US" noProof="0" smtClean="0"/>
              <a:pPr/>
              <a:t>31</a:t>
            </a:fld>
            <a:endParaRPr lang="en-US" noProof="0"/>
          </a:p>
        </p:txBody>
      </p:sp>
      <p:sp>
        <p:nvSpPr>
          <p:cNvPr id="9" name="TextBox 8">
            <a:extLst>
              <a:ext uri="{FF2B5EF4-FFF2-40B4-BE49-F238E27FC236}">
                <a16:creationId xmlns:a16="http://schemas.microsoft.com/office/drawing/2014/main" id="{F51694A0-7D31-43BC-8A86-89FAD53A0213}"/>
              </a:ext>
            </a:extLst>
          </p:cNvPr>
          <p:cNvSpPr txBox="1"/>
          <p:nvPr/>
        </p:nvSpPr>
        <p:spPr>
          <a:xfrm>
            <a:off x="3596980" y="2017171"/>
            <a:ext cx="7930766" cy="3108543"/>
          </a:xfrm>
          <a:prstGeom prst="rect">
            <a:avLst/>
          </a:prstGeom>
          <a:noFill/>
        </p:spPr>
        <p:txBody>
          <a:bodyPr wrap="square">
            <a:spAutoFit/>
          </a:bodyPr>
          <a:lstStyle/>
          <a:p>
            <a:pPr marL="285764" indent="-285764">
              <a:buFont typeface="Arial" panose="020B0604020202020204" pitchFamily="34" charset="0"/>
              <a:buChar char="•"/>
            </a:pPr>
            <a:r>
              <a:rPr lang="en-US" sz="2000" kern="1700" dirty="0">
                <a:solidFill>
                  <a:schemeClr val="tx1">
                    <a:lumMod val="85000"/>
                    <a:lumOff val="15000"/>
                  </a:schemeClr>
                </a:solidFill>
                <a:latin typeface="Arial" panose="020B0604020202020204" pitchFamily="34" charset="0"/>
                <a:cs typeface="Arial" panose="020B0604020202020204" pitchFamily="34" charset="0"/>
              </a:rPr>
              <a:t>Reporting LEA – The 7-digit CDS code for the LEA providing SPED services.</a:t>
            </a:r>
          </a:p>
          <a:p>
            <a:pPr marL="285764" indent="-285764">
              <a:buFont typeface="Arial" panose="020B0604020202020204" pitchFamily="34" charset="0"/>
              <a:buChar char="•"/>
            </a:pPr>
            <a:r>
              <a:rPr lang="en-US" sz="2000" kern="1700" dirty="0">
                <a:solidFill>
                  <a:schemeClr val="tx1">
                    <a:lumMod val="85000"/>
                    <a:lumOff val="15000"/>
                  </a:schemeClr>
                </a:solidFill>
                <a:latin typeface="Arial" panose="020B0604020202020204" pitchFamily="34" charset="0"/>
                <a:cs typeface="Arial" panose="020B0604020202020204" pitchFamily="34" charset="0"/>
              </a:rPr>
              <a:t>Enrollment status -  Primary (10) for IEP, Non-ADA (50) for IFSP or ISP students.</a:t>
            </a:r>
          </a:p>
          <a:p>
            <a:pPr marL="285764" indent="-285764">
              <a:buFont typeface="Arial" panose="020B0604020202020204" pitchFamily="34" charset="0"/>
              <a:buChar char="•"/>
            </a:pPr>
            <a:r>
              <a:rPr lang="en-US" sz="2000" kern="1700" dirty="0">
                <a:solidFill>
                  <a:schemeClr val="tx1">
                    <a:lumMod val="85000"/>
                    <a:lumOff val="15000"/>
                  </a:schemeClr>
                </a:solidFill>
                <a:latin typeface="Arial" panose="020B0604020202020204" pitchFamily="34" charset="0"/>
                <a:cs typeface="Arial" panose="020B0604020202020204" pitchFamily="34" charset="0"/>
              </a:rPr>
              <a:t>School of attendance - For NPS students use 0000001. For a private school, use 000000002. For a district level enrollment use 7-digit CDS code.</a:t>
            </a:r>
          </a:p>
          <a:p>
            <a:pPr marL="285764" indent="-285764">
              <a:buFont typeface="Arial" panose="020B0604020202020204" pitchFamily="34" charset="0"/>
              <a:buChar char="•"/>
            </a:pPr>
            <a:r>
              <a:rPr lang="en-US" sz="2000" kern="1700" dirty="0">
                <a:solidFill>
                  <a:schemeClr val="tx1">
                    <a:lumMod val="85000"/>
                    <a:lumOff val="15000"/>
                  </a:schemeClr>
                </a:solidFill>
                <a:latin typeface="Arial" panose="020B0604020202020204" pitchFamily="34" charset="0"/>
                <a:cs typeface="Arial" panose="020B0604020202020204" pitchFamily="34" charset="0"/>
              </a:rPr>
              <a:t>NPS school of attendance – A valid CDS value or code “9999999” for Noncertified NPS schools.</a:t>
            </a:r>
          </a:p>
          <a:p>
            <a:pPr marL="285764" indent="-285764">
              <a:buFont typeface="Arial" panose="020B0604020202020204" pitchFamily="34" charset="0"/>
              <a:buChar char="•"/>
            </a:pPr>
            <a:endParaRPr lang="en-US" sz="1600" kern="17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2D10388-1D41-436E-BB1F-B520897AA0DF}"/>
              </a:ext>
            </a:extLst>
          </p:cNvPr>
          <p:cNvSpPr txBox="1"/>
          <p:nvPr/>
        </p:nvSpPr>
        <p:spPr>
          <a:xfrm>
            <a:off x="644970" y="1076493"/>
            <a:ext cx="10349948" cy="631968"/>
          </a:xfrm>
          <a:prstGeom prst="rect">
            <a:avLst/>
          </a:prstGeom>
          <a:noFill/>
        </p:spPr>
        <p:txBody>
          <a:bodyPr wrap="square">
            <a:spAutoFit/>
          </a:bodyPr>
          <a:lstStyle/>
          <a:p>
            <a:pPr>
              <a:lnSpc>
                <a:spcPct val="150000"/>
              </a:lnSpc>
            </a:pPr>
            <a:r>
              <a:rPr lang="en-US" sz="2667" kern="1700" dirty="0">
                <a:solidFill>
                  <a:schemeClr val="tx1">
                    <a:lumMod val="85000"/>
                    <a:lumOff val="15000"/>
                  </a:schemeClr>
                </a:solidFill>
                <a:latin typeface="Arial" panose="020B0604020202020204" pitchFamily="34" charset="0"/>
                <a:cs typeface="Arial" panose="020B0604020202020204" pitchFamily="34" charset="0"/>
              </a:rPr>
              <a:t>Student Enrollment fields relevant to the SPED Submission:</a:t>
            </a:r>
          </a:p>
        </p:txBody>
      </p:sp>
    </p:spTree>
    <p:extLst>
      <p:ext uri="{BB962C8B-B14F-4D97-AF65-F5344CB8AC3E}">
        <p14:creationId xmlns:p14="http://schemas.microsoft.com/office/powerpoint/2010/main" val="4016705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4D09-7421-7EA2-B324-675DAF81E8A3}"/>
              </a:ext>
            </a:extLst>
          </p:cNvPr>
          <p:cNvSpPr>
            <a:spLocks noGrp="1"/>
          </p:cNvSpPr>
          <p:nvPr>
            <p:ph type="title"/>
          </p:nvPr>
        </p:nvSpPr>
        <p:spPr>
          <a:xfrm>
            <a:off x="410853" y="407538"/>
            <a:ext cx="11370294" cy="762000"/>
          </a:xfrm>
        </p:spPr>
        <p:txBody>
          <a:bodyPr/>
          <a:lstStyle/>
          <a:p>
            <a:r>
              <a:rPr lang="en-US" dirty="0"/>
              <a:t>Best Practices for Obtaining Data Needed for SSID Creation</a:t>
            </a:r>
          </a:p>
        </p:txBody>
      </p:sp>
      <p:sp>
        <p:nvSpPr>
          <p:cNvPr id="8" name="Footer Placeholder 7">
            <a:extLst>
              <a:ext uri="{FF2B5EF4-FFF2-40B4-BE49-F238E27FC236}">
                <a16:creationId xmlns:a16="http://schemas.microsoft.com/office/drawing/2014/main" id="{CFDFC7CC-8C33-64D5-A3C4-9D5F6AD0DA5C}"/>
              </a:ext>
            </a:extLst>
          </p:cNvPr>
          <p:cNvSpPr>
            <a:spLocks noGrp="1"/>
          </p:cNvSpPr>
          <p:nvPr>
            <p:ph type="ftr" sz="quarter" idx="10"/>
          </p:nvPr>
        </p:nvSpPr>
        <p:spPr/>
        <p:txBody>
          <a:bodyPr/>
          <a:lstStyle/>
          <a:p>
            <a:r>
              <a:rPr lang="en-US" noProof="0"/>
              <a:t>EOY 4 Reporting and Certification v1.0 April 24, 2025</a:t>
            </a:r>
          </a:p>
        </p:txBody>
      </p:sp>
      <p:sp>
        <p:nvSpPr>
          <p:cNvPr id="9" name="Slide Number Placeholder 8">
            <a:extLst>
              <a:ext uri="{FF2B5EF4-FFF2-40B4-BE49-F238E27FC236}">
                <a16:creationId xmlns:a16="http://schemas.microsoft.com/office/drawing/2014/main" id="{81576557-67AA-790E-9AF6-C5EED12A3C9A}"/>
              </a:ext>
            </a:extLst>
          </p:cNvPr>
          <p:cNvSpPr>
            <a:spLocks noGrp="1"/>
          </p:cNvSpPr>
          <p:nvPr>
            <p:ph type="sldNum" sz="quarter" idx="11"/>
          </p:nvPr>
        </p:nvSpPr>
        <p:spPr/>
        <p:txBody>
          <a:bodyPr/>
          <a:lstStyle/>
          <a:p>
            <a:fld id="{4B73C415-D670-4716-A5EC-CC4D52CA2BAC}" type="slidenum">
              <a:rPr lang="en-US" noProof="0" smtClean="0"/>
              <a:pPr/>
              <a:t>32</a:t>
            </a:fld>
            <a:endParaRPr lang="en-US" noProof="0"/>
          </a:p>
        </p:txBody>
      </p:sp>
      <p:sp>
        <p:nvSpPr>
          <p:cNvPr id="3" name="Content Placeholder 2">
            <a:extLst>
              <a:ext uri="{FF2B5EF4-FFF2-40B4-BE49-F238E27FC236}">
                <a16:creationId xmlns:a16="http://schemas.microsoft.com/office/drawing/2014/main" id="{BC7A6617-3EEB-B036-721D-11A0BFFB109B}"/>
              </a:ext>
            </a:extLst>
          </p:cNvPr>
          <p:cNvSpPr>
            <a:spLocks noGrp="1"/>
          </p:cNvSpPr>
          <p:nvPr>
            <p:ph idx="4294967295"/>
          </p:nvPr>
        </p:nvSpPr>
        <p:spPr>
          <a:xfrm>
            <a:off x="5380523" y="1401923"/>
            <a:ext cx="6241981" cy="4928854"/>
          </a:xfrm>
        </p:spPr>
        <p:txBody>
          <a:bodyPr/>
          <a:lstStyle/>
          <a:p>
            <a:r>
              <a:rPr lang="en-US" sz="2000" dirty="0">
                <a:solidFill>
                  <a:schemeClr val="tx1">
                    <a:lumMod val="85000"/>
                    <a:lumOff val="15000"/>
                  </a:schemeClr>
                </a:solidFill>
              </a:rPr>
              <a:t>For infant and preschool-age students, </a:t>
            </a:r>
            <a:r>
              <a:rPr lang="en-US" sz="2000" b="1" dirty="0">
                <a:solidFill>
                  <a:schemeClr val="tx1">
                    <a:lumMod val="85000"/>
                    <a:lumOff val="15000"/>
                  </a:schemeClr>
                </a:solidFill>
              </a:rPr>
              <a:t>require that parents complete the same enrollment packet that is required for TK-12 students</a:t>
            </a:r>
          </a:p>
          <a:p>
            <a:r>
              <a:rPr lang="en-US" sz="2000" dirty="0">
                <a:solidFill>
                  <a:schemeClr val="tx1">
                    <a:lumMod val="85000"/>
                    <a:lumOff val="15000"/>
                  </a:schemeClr>
                </a:solidFill>
              </a:rPr>
              <a:t>Some LEAs have indicated that getting all data required for a full student profile (all data needed for Student Enrollment [SENR] and Student Information [SINF] Files) is difficult for infants or preschool-age children who:</a:t>
            </a:r>
          </a:p>
          <a:p>
            <a:pPr lvl="1"/>
            <a:r>
              <a:rPr lang="en-US" sz="2000" dirty="0">
                <a:solidFill>
                  <a:schemeClr val="tx1">
                    <a:lumMod val="85000"/>
                    <a:lumOff val="15000"/>
                  </a:schemeClr>
                </a:solidFill>
              </a:rPr>
              <a:t>Are referred from regional centers</a:t>
            </a:r>
          </a:p>
          <a:p>
            <a:pPr lvl="1"/>
            <a:r>
              <a:rPr lang="en-US" sz="2000" dirty="0">
                <a:solidFill>
                  <a:schemeClr val="tx1">
                    <a:lumMod val="85000"/>
                    <a:lumOff val="15000"/>
                  </a:schemeClr>
                </a:solidFill>
              </a:rPr>
              <a:t>Are not attending a LEA-operated preschool program</a:t>
            </a:r>
          </a:p>
          <a:p>
            <a:r>
              <a:rPr lang="en-US" sz="2000" dirty="0">
                <a:solidFill>
                  <a:schemeClr val="tx1">
                    <a:lumMod val="85000"/>
                    <a:lumOff val="15000"/>
                  </a:schemeClr>
                </a:solidFill>
              </a:rPr>
              <a:t>In these cases, LEAs should gather the MINIMUM data required to create a SSID in CALPADS</a:t>
            </a:r>
          </a:p>
        </p:txBody>
      </p:sp>
      <p:pic>
        <p:nvPicPr>
          <p:cNvPr id="5" name="Picture 4" descr="Picture of several gears and sprockets.">
            <a:extLst>
              <a:ext uri="{FF2B5EF4-FFF2-40B4-BE49-F238E27FC236}">
                <a16:creationId xmlns:a16="http://schemas.microsoft.com/office/drawing/2014/main" id="{CC2145DC-26AF-EB78-EC24-9CB15B4CA90F}"/>
              </a:ext>
            </a:extLst>
          </p:cNvPr>
          <p:cNvPicPr>
            <a:picLocks noChangeAspect="1"/>
          </p:cNvPicPr>
          <p:nvPr/>
        </p:nvPicPr>
        <p:blipFill>
          <a:blip r:embed="rId3"/>
          <a:stretch>
            <a:fillRect/>
          </a:stretch>
        </p:blipFill>
        <p:spPr>
          <a:xfrm>
            <a:off x="67378" y="2011679"/>
            <a:ext cx="5146309" cy="3859731"/>
          </a:xfrm>
          <a:prstGeom prst="rect">
            <a:avLst/>
          </a:prstGeom>
        </p:spPr>
      </p:pic>
    </p:spTree>
    <p:extLst>
      <p:ext uri="{BB962C8B-B14F-4D97-AF65-F5344CB8AC3E}">
        <p14:creationId xmlns:p14="http://schemas.microsoft.com/office/powerpoint/2010/main" val="817611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A2A36-8A2C-A418-73EC-2AAAAFB1275D}"/>
              </a:ext>
            </a:extLst>
          </p:cNvPr>
          <p:cNvSpPr>
            <a:spLocks noGrp="1"/>
          </p:cNvSpPr>
          <p:nvPr>
            <p:ph type="title"/>
          </p:nvPr>
        </p:nvSpPr>
        <p:spPr>
          <a:xfrm>
            <a:off x="362857" y="299508"/>
            <a:ext cx="9495099" cy="762000"/>
          </a:xfrm>
        </p:spPr>
        <p:txBody>
          <a:bodyPr/>
          <a:lstStyle/>
          <a:p>
            <a:r>
              <a:rPr lang="en-US" dirty="0"/>
              <a:t>Completing The Demographic Profile	</a:t>
            </a:r>
          </a:p>
        </p:txBody>
      </p:sp>
      <p:sp>
        <p:nvSpPr>
          <p:cNvPr id="8" name="Footer Placeholder 7">
            <a:extLst>
              <a:ext uri="{FF2B5EF4-FFF2-40B4-BE49-F238E27FC236}">
                <a16:creationId xmlns:a16="http://schemas.microsoft.com/office/drawing/2014/main" id="{4A739CF5-B395-A0B5-64DB-A343C60788D8}"/>
              </a:ext>
            </a:extLst>
          </p:cNvPr>
          <p:cNvSpPr>
            <a:spLocks noGrp="1"/>
          </p:cNvSpPr>
          <p:nvPr>
            <p:ph type="ftr" sz="quarter" idx="10"/>
          </p:nvPr>
        </p:nvSpPr>
        <p:spPr/>
        <p:txBody>
          <a:bodyPr/>
          <a:lstStyle/>
          <a:p>
            <a:r>
              <a:rPr lang="en-US" noProof="0"/>
              <a:t>EOY 4 Reporting and Certification v1.0 April 24, 2025</a:t>
            </a:r>
          </a:p>
        </p:txBody>
      </p:sp>
      <p:sp>
        <p:nvSpPr>
          <p:cNvPr id="9" name="Slide Number Placeholder 8">
            <a:extLst>
              <a:ext uri="{FF2B5EF4-FFF2-40B4-BE49-F238E27FC236}">
                <a16:creationId xmlns:a16="http://schemas.microsoft.com/office/drawing/2014/main" id="{CA2F1C00-E23E-F6A2-22AF-D63D6CD6070C}"/>
              </a:ext>
            </a:extLst>
          </p:cNvPr>
          <p:cNvSpPr>
            <a:spLocks noGrp="1"/>
          </p:cNvSpPr>
          <p:nvPr>
            <p:ph type="sldNum" sz="quarter" idx="11"/>
          </p:nvPr>
        </p:nvSpPr>
        <p:spPr/>
        <p:txBody>
          <a:bodyPr/>
          <a:lstStyle/>
          <a:p>
            <a:fld id="{4B73C415-D670-4716-A5EC-CC4D52CA2BAC}" type="slidenum">
              <a:rPr lang="en-US" noProof="0" smtClean="0"/>
              <a:pPr/>
              <a:t>33</a:t>
            </a:fld>
            <a:endParaRPr lang="en-US" noProof="0"/>
          </a:p>
        </p:txBody>
      </p:sp>
      <p:sp>
        <p:nvSpPr>
          <p:cNvPr id="3" name="Content Placeholder 2">
            <a:extLst>
              <a:ext uri="{FF2B5EF4-FFF2-40B4-BE49-F238E27FC236}">
                <a16:creationId xmlns:a16="http://schemas.microsoft.com/office/drawing/2014/main" id="{D9A73A93-0634-ABEC-9DF5-224B5D3DAC18}"/>
              </a:ext>
            </a:extLst>
          </p:cNvPr>
          <p:cNvSpPr>
            <a:spLocks noGrp="1"/>
          </p:cNvSpPr>
          <p:nvPr>
            <p:ph idx="4294967295"/>
          </p:nvPr>
        </p:nvSpPr>
        <p:spPr>
          <a:xfrm>
            <a:off x="601784" y="1290637"/>
            <a:ext cx="5695950" cy="4276725"/>
          </a:xfrm>
        </p:spPr>
        <p:txBody>
          <a:bodyPr>
            <a:normAutofit fontScale="92500" lnSpcReduction="10000"/>
          </a:bodyPr>
          <a:lstStyle/>
          <a:p>
            <a:r>
              <a:rPr lang="en-US" sz="2600" dirty="0">
                <a:solidFill>
                  <a:schemeClr val="tx1">
                    <a:lumMod val="85000"/>
                    <a:lumOff val="15000"/>
                  </a:schemeClr>
                </a:solidFill>
              </a:rPr>
              <a:t>Once the SSID is created, LEAs MUST complete the demographic profile to view students on CALPADS Snapshot Reports, </a:t>
            </a:r>
            <a:r>
              <a:rPr lang="en-US" sz="2600" b="1" dirty="0">
                <a:solidFill>
                  <a:schemeClr val="tx1">
                    <a:lumMod val="85000"/>
                    <a:lumOff val="15000"/>
                  </a:schemeClr>
                </a:solidFill>
              </a:rPr>
              <a:t>however the inability to obtain a FULL demographic profile should NOT impede the creation of a SSID </a:t>
            </a:r>
            <a:r>
              <a:rPr lang="en-US" sz="2600" dirty="0">
                <a:solidFill>
                  <a:schemeClr val="tx1">
                    <a:lumMod val="85000"/>
                    <a:lumOff val="15000"/>
                  </a:schemeClr>
                </a:solidFill>
              </a:rPr>
              <a:t>needed to submit special education files to CALPADS</a:t>
            </a:r>
          </a:p>
          <a:p>
            <a:r>
              <a:rPr lang="en-US" sz="2600" dirty="0">
                <a:solidFill>
                  <a:schemeClr val="tx1">
                    <a:lumMod val="85000"/>
                    <a:lumOff val="15000"/>
                  </a:schemeClr>
                </a:solidFill>
              </a:rPr>
              <a:t>The full demographic profile is submitted to CALPADS via the Student Information (SINF) File</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pic>
        <p:nvPicPr>
          <p:cNvPr id="1026" name="Picture 2" descr="프로필 GIFs - Get the best GIF on GIPHY, avatar icon gif - thirstymag.com">
            <a:extLst>
              <a:ext uri="{FF2B5EF4-FFF2-40B4-BE49-F238E27FC236}">
                <a16:creationId xmlns:a16="http://schemas.microsoft.com/office/drawing/2014/main" id="{41BA30C3-3ABB-4E09-024F-61E6FAA06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5672" y="1249936"/>
            <a:ext cx="4358128" cy="4358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889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C9210-13A9-DA98-841B-42463F1D3073}"/>
              </a:ext>
            </a:extLst>
          </p:cNvPr>
          <p:cNvSpPr>
            <a:spLocks noGrp="1"/>
          </p:cNvSpPr>
          <p:nvPr>
            <p:ph type="title"/>
          </p:nvPr>
        </p:nvSpPr>
        <p:spPr>
          <a:xfrm>
            <a:off x="287711" y="520639"/>
            <a:ext cx="11694289" cy="762000"/>
          </a:xfrm>
        </p:spPr>
        <p:txBody>
          <a:bodyPr/>
          <a:lstStyle/>
          <a:p>
            <a:pPr algn="ctr"/>
            <a:r>
              <a:rPr lang="en-US" dirty="0"/>
              <a:t>Minimum Data Required To Create An SSID</a:t>
            </a:r>
          </a:p>
        </p:txBody>
      </p:sp>
      <p:sp>
        <p:nvSpPr>
          <p:cNvPr id="8" name="Footer Placeholder 7">
            <a:extLst>
              <a:ext uri="{FF2B5EF4-FFF2-40B4-BE49-F238E27FC236}">
                <a16:creationId xmlns:a16="http://schemas.microsoft.com/office/drawing/2014/main" id="{2412F70F-DA5E-862F-9FCF-FB8680D02EFB}"/>
              </a:ext>
            </a:extLst>
          </p:cNvPr>
          <p:cNvSpPr>
            <a:spLocks noGrp="1"/>
          </p:cNvSpPr>
          <p:nvPr>
            <p:ph type="ftr" sz="quarter" idx="10"/>
          </p:nvPr>
        </p:nvSpPr>
        <p:spPr/>
        <p:txBody>
          <a:bodyPr/>
          <a:lstStyle/>
          <a:p>
            <a:r>
              <a:rPr lang="en-US" noProof="0"/>
              <a:t>EOY 4 Reporting and Certification v1.0 April 24, 2025</a:t>
            </a:r>
          </a:p>
        </p:txBody>
      </p:sp>
      <p:sp>
        <p:nvSpPr>
          <p:cNvPr id="9" name="Slide Number Placeholder 8">
            <a:extLst>
              <a:ext uri="{FF2B5EF4-FFF2-40B4-BE49-F238E27FC236}">
                <a16:creationId xmlns:a16="http://schemas.microsoft.com/office/drawing/2014/main" id="{AFA458FC-C017-5046-EF08-FBE566B9E3BF}"/>
              </a:ext>
            </a:extLst>
          </p:cNvPr>
          <p:cNvSpPr>
            <a:spLocks noGrp="1"/>
          </p:cNvSpPr>
          <p:nvPr>
            <p:ph type="sldNum" sz="quarter" idx="11"/>
          </p:nvPr>
        </p:nvSpPr>
        <p:spPr/>
        <p:txBody>
          <a:bodyPr/>
          <a:lstStyle/>
          <a:p>
            <a:fld id="{4B73C415-D670-4716-A5EC-CC4D52CA2BAC}" type="slidenum">
              <a:rPr lang="en-US" noProof="0" smtClean="0"/>
              <a:pPr/>
              <a:t>34</a:t>
            </a:fld>
            <a:endParaRPr lang="en-US" noProof="0"/>
          </a:p>
        </p:txBody>
      </p:sp>
      <p:graphicFrame>
        <p:nvGraphicFramePr>
          <p:cNvPr id="6" name="Table 6">
            <a:extLst>
              <a:ext uri="{FF2B5EF4-FFF2-40B4-BE49-F238E27FC236}">
                <a16:creationId xmlns:a16="http://schemas.microsoft.com/office/drawing/2014/main" id="{3623359B-9B36-6591-EAF4-7B14EEB8A462}"/>
              </a:ext>
            </a:extLst>
          </p:cNvPr>
          <p:cNvGraphicFramePr>
            <a:graphicFrameLocks noGrp="1"/>
          </p:cNvGraphicFramePr>
          <p:nvPr>
            <p:ph idx="4294967295"/>
            <p:extLst>
              <p:ext uri="{D42A27DB-BD31-4B8C-83A1-F6EECF244321}">
                <p14:modId xmlns:p14="http://schemas.microsoft.com/office/powerpoint/2010/main" val="3216186189"/>
              </p:ext>
            </p:extLst>
          </p:nvPr>
        </p:nvGraphicFramePr>
        <p:xfrm>
          <a:off x="1248871" y="1564831"/>
          <a:ext cx="9431680" cy="4471301"/>
        </p:xfrm>
        <a:graphic>
          <a:graphicData uri="http://schemas.openxmlformats.org/drawingml/2006/table">
            <a:tbl>
              <a:tblPr firstRow="1" bandRow="1">
                <a:tableStyleId>{5C22544A-7EE6-4342-B048-85BDC9FD1C3A}</a:tableStyleId>
              </a:tblPr>
              <a:tblGrid>
                <a:gridCol w="4707281">
                  <a:extLst>
                    <a:ext uri="{9D8B030D-6E8A-4147-A177-3AD203B41FA5}">
                      <a16:colId xmlns:a16="http://schemas.microsoft.com/office/drawing/2014/main" val="2928480514"/>
                    </a:ext>
                  </a:extLst>
                </a:gridCol>
                <a:gridCol w="4724399">
                  <a:extLst>
                    <a:ext uri="{9D8B030D-6E8A-4147-A177-3AD203B41FA5}">
                      <a16:colId xmlns:a16="http://schemas.microsoft.com/office/drawing/2014/main" val="2019177058"/>
                    </a:ext>
                  </a:extLst>
                </a:gridCol>
              </a:tblGrid>
              <a:tr h="789053">
                <a:tc gridSpan="2">
                  <a:txBody>
                    <a:bodyPr/>
                    <a:lstStyle/>
                    <a:p>
                      <a:pPr marL="0" algn="l" defTabSz="914400" rtl="0" eaLnBrk="1" latinLnBrk="0" hangingPunct="1"/>
                      <a:r>
                        <a:rPr lang="en-US" sz="1900" kern="1200" dirty="0">
                          <a:solidFill>
                            <a:schemeClr val="dk1"/>
                          </a:solidFill>
                          <a:latin typeface="+mn-lt"/>
                          <a:ea typeface="+mn-ea"/>
                          <a:cs typeface="+mn-cs"/>
                        </a:rPr>
                        <a:t>Minimally, the following data are required to create a SSID for a student in CALPADS:</a:t>
                      </a:r>
                    </a:p>
                  </a:txBody>
                  <a:tcPr/>
                </a:tc>
                <a:tc hMerge="1">
                  <a:txBody>
                    <a:bodyPr/>
                    <a:lstStyle/>
                    <a:p>
                      <a:pPr marL="0" algn="l" defTabSz="914400" rtl="0" eaLnBrk="1" latinLnBrk="0" hangingPunct="1"/>
                      <a:endParaRPr lang="en-US" sz="1800" kern="1200">
                        <a:solidFill>
                          <a:schemeClr val="dk1"/>
                        </a:solidFill>
                        <a:latin typeface="+mn-lt"/>
                        <a:ea typeface="+mn-ea"/>
                        <a:cs typeface="+mn-cs"/>
                      </a:endParaRPr>
                    </a:p>
                  </a:txBody>
                  <a:tcPr/>
                </a:tc>
                <a:extLst>
                  <a:ext uri="{0D108BD9-81ED-4DB2-BD59-A6C34878D82A}">
                    <a16:rowId xmlns:a16="http://schemas.microsoft.com/office/drawing/2014/main" val="3739112029"/>
                  </a:ext>
                </a:extLst>
              </a:tr>
              <a:tr h="789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kern="1200">
                          <a:solidFill>
                            <a:schemeClr val="dk1"/>
                          </a:solidFill>
                          <a:latin typeface="+mn-lt"/>
                          <a:ea typeface="+mn-ea"/>
                          <a:cs typeface="+mn-cs"/>
                        </a:rPr>
                        <a:t>1.04 – Reporting LEA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kern="1200">
                          <a:solidFill>
                            <a:schemeClr val="dk1"/>
                          </a:solidFill>
                          <a:latin typeface="+mn-lt"/>
                          <a:ea typeface="+mn-ea"/>
                          <a:cs typeface="+mn-cs"/>
                        </a:rPr>
                        <a:t>1.12 – Student Legal Last Name</a:t>
                      </a:r>
                    </a:p>
                    <a:p>
                      <a:endParaRPr lang="en-US" sz="1900"/>
                    </a:p>
                  </a:txBody>
                  <a:tcPr/>
                </a:tc>
                <a:extLst>
                  <a:ext uri="{0D108BD9-81ED-4DB2-BD59-A6C34878D82A}">
                    <a16:rowId xmlns:a16="http://schemas.microsoft.com/office/drawing/2014/main" val="3348109606"/>
                  </a:ext>
                </a:extLst>
              </a:tr>
              <a:tr h="438363">
                <a:tc>
                  <a:txBody>
                    <a:bodyPr/>
                    <a:lstStyle/>
                    <a:p>
                      <a:r>
                        <a:rPr lang="en-US" sz="1900"/>
                        <a:t>1.05 – School of Attendance</a:t>
                      </a:r>
                    </a:p>
                  </a:txBody>
                  <a:tcPr/>
                </a:tc>
                <a:tc>
                  <a:txBody>
                    <a:bodyPr/>
                    <a:lstStyle/>
                    <a:p>
                      <a:r>
                        <a:rPr lang="en-US" sz="1900"/>
                        <a:t>1.17 – Student Birth Date</a:t>
                      </a:r>
                    </a:p>
                  </a:txBody>
                  <a:tcPr/>
                </a:tc>
                <a:extLst>
                  <a:ext uri="{0D108BD9-81ED-4DB2-BD59-A6C34878D82A}">
                    <a16:rowId xmlns:a16="http://schemas.microsoft.com/office/drawing/2014/main" val="676934924"/>
                  </a:ext>
                </a:extLst>
              </a:tr>
              <a:tr h="789053">
                <a:tc>
                  <a:txBody>
                    <a:bodyPr/>
                    <a:lstStyle/>
                    <a:p>
                      <a:r>
                        <a:rPr lang="en-US" sz="1900"/>
                        <a:t>1.06 – School of Attendance NPS (only if student is enrolled at an NPS School)</a:t>
                      </a:r>
                    </a:p>
                  </a:txBody>
                  <a:tcPr/>
                </a:tc>
                <a:tc>
                  <a:txBody>
                    <a:bodyPr/>
                    <a:lstStyle/>
                    <a:p>
                      <a:r>
                        <a:rPr lang="en-US" sz="1900"/>
                        <a:t>1.18 – Student Gender Code</a:t>
                      </a:r>
                    </a:p>
                  </a:txBody>
                  <a:tcPr/>
                </a:tc>
                <a:extLst>
                  <a:ext uri="{0D108BD9-81ED-4DB2-BD59-A6C34878D82A}">
                    <a16:rowId xmlns:a16="http://schemas.microsoft.com/office/drawing/2014/main" val="2169441053"/>
                  </a:ext>
                </a:extLst>
              </a:tr>
              <a:tr h="438363">
                <a:tc>
                  <a:txBody>
                    <a:bodyPr/>
                    <a:lstStyle/>
                    <a:p>
                      <a:r>
                        <a:rPr lang="en-US" sz="1900"/>
                        <a:t>1.07 – Academic Year</a:t>
                      </a:r>
                    </a:p>
                  </a:txBody>
                  <a:tcPr/>
                </a:tc>
                <a:tc>
                  <a:txBody>
                    <a:bodyPr/>
                    <a:lstStyle/>
                    <a:p>
                      <a:r>
                        <a:rPr lang="en-US" sz="1900"/>
                        <a:t>1.22 – Enrollment Start Date</a:t>
                      </a:r>
                    </a:p>
                  </a:txBody>
                  <a:tcPr/>
                </a:tc>
                <a:extLst>
                  <a:ext uri="{0D108BD9-81ED-4DB2-BD59-A6C34878D82A}">
                    <a16:rowId xmlns:a16="http://schemas.microsoft.com/office/drawing/2014/main" val="1972467960"/>
                  </a:ext>
                </a:extLst>
              </a:tr>
              <a:tr h="789053">
                <a:tc>
                  <a:txBody>
                    <a:bodyPr/>
                    <a:lstStyle/>
                    <a:p>
                      <a:r>
                        <a:rPr lang="en-US" sz="1900"/>
                        <a:t>1.09 – Local Student ID (district identifier assigned by student information system)</a:t>
                      </a:r>
                    </a:p>
                  </a:txBody>
                  <a:tcPr/>
                </a:tc>
                <a:tc>
                  <a:txBody>
                    <a:bodyPr/>
                    <a:lstStyle/>
                    <a:p>
                      <a:r>
                        <a:rPr lang="en-US" sz="1900"/>
                        <a:t>1.23 – Enrollment Status Code</a:t>
                      </a:r>
                    </a:p>
                  </a:txBody>
                  <a:tcPr/>
                </a:tc>
                <a:extLst>
                  <a:ext uri="{0D108BD9-81ED-4DB2-BD59-A6C34878D82A}">
                    <a16:rowId xmlns:a16="http://schemas.microsoft.com/office/drawing/2014/main" val="2410825519"/>
                  </a:ext>
                </a:extLst>
              </a:tr>
              <a:tr h="438363">
                <a:tc>
                  <a:txBody>
                    <a:bodyPr/>
                    <a:lstStyle/>
                    <a:p>
                      <a:r>
                        <a:rPr lang="en-US" sz="1900"/>
                        <a:t>1.10 – Student Legal First Name</a:t>
                      </a:r>
                    </a:p>
                  </a:txBody>
                  <a:tcPr/>
                </a:tc>
                <a:tc>
                  <a:txBody>
                    <a:bodyPr/>
                    <a:lstStyle/>
                    <a:p>
                      <a:r>
                        <a:rPr lang="en-US" sz="1900" dirty="0"/>
                        <a:t>1.24 – Grade Level Code</a:t>
                      </a:r>
                    </a:p>
                  </a:txBody>
                  <a:tcPr/>
                </a:tc>
                <a:extLst>
                  <a:ext uri="{0D108BD9-81ED-4DB2-BD59-A6C34878D82A}">
                    <a16:rowId xmlns:a16="http://schemas.microsoft.com/office/drawing/2014/main" val="2660247155"/>
                  </a:ext>
                </a:extLst>
              </a:tr>
            </a:tbl>
          </a:graphicData>
        </a:graphic>
      </p:graphicFrame>
      <p:sp>
        <p:nvSpPr>
          <p:cNvPr id="3" name="Rectangle 2">
            <a:extLst>
              <a:ext uri="{FF2B5EF4-FFF2-40B4-BE49-F238E27FC236}">
                <a16:creationId xmlns:a16="http://schemas.microsoft.com/office/drawing/2014/main" id="{61D1D47A-0582-4EDD-8CEB-AC656759E034}"/>
              </a:ext>
              <a:ext uri="{C183D7F6-B498-43B3-948B-1728B52AA6E4}">
                <adec:decorative xmlns:adec="http://schemas.microsoft.com/office/drawing/2017/decorative" val="1"/>
              </a:ext>
            </a:extLst>
          </p:cNvPr>
          <p:cNvSpPr/>
          <p:nvPr/>
        </p:nvSpPr>
        <p:spPr>
          <a:xfrm>
            <a:off x="5964711" y="4312920"/>
            <a:ext cx="4715840" cy="124206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0148E10-66BA-A83D-3D8B-4CC5F2124466}"/>
              </a:ext>
              <a:ext uri="{C183D7F6-B498-43B3-948B-1728B52AA6E4}">
                <adec:decorative xmlns:adec="http://schemas.microsoft.com/office/drawing/2017/decorative" val="1"/>
              </a:ext>
            </a:extLst>
          </p:cNvPr>
          <p:cNvSpPr/>
          <p:nvPr/>
        </p:nvSpPr>
        <p:spPr>
          <a:xfrm>
            <a:off x="1248871" y="3070860"/>
            <a:ext cx="4715840" cy="48006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469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512CA-074D-CADA-7606-8E638F54BD2E}"/>
              </a:ext>
            </a:extLst>
          </p:cNvPr>
          <p:cNvSpPr>
            <a:spLocks noGrp="1"/>
          </p:cNvSpPr>
          <p:nvPr>
            <p:ph type="title"/>
          </p:nvPr>
        </p:nvSpPr>
        <p:spPr>
          <a:xfrm>
            <a:off x="377435" y="253516"/>
            <a:ext cx="11480800" cy="465392"/>
          </a:xfrm>
        </p:spPr>
        <p:txBody>
          <a:bodyPr/>
          <a:lstStyle/>
          <a:p>
            <a:r>
              <a:rPr lang="en-US" dirty="0"/>
              <a:t>SWD Enrollments</a:t>
            </a:r>
          </a:p>
        </p:txBody>
      </p:sp>
      <p:sp>
        <p:nvSpPr>
          <p:cNvPr id="8" name="Footer Placeholder 7">
            <a:extLst>
              <a:ext uri="{FF2B5EF4-FFF2-40B4-BE49-F238E27FC236}">
                <a16:creationId xmlns:a16="http://schemas.microsoft.com/office/drawing/2014/main" id="{D07E8A13-5CF9-C65A-28EC-8B23029123C9}"/>
              </a:ext>
            </a:extLst>
          </p:cNvPr>
          <p:cNvSpPr>
            <a:spLocks noGrp="1"/>
          </p:cNvSpPr>
          <p:nvPr>
            <p:ph type="ftr" sz="quarter" idx="10"/>
          </p:nvPr>
        </p:nvSpPr>
        <p:spPr/>
        <p:txBody>
          <a:bodyPr/>
          <a:lstStyle/>
          <a:p>
            <a:r>
              <a:rPr lang="en-US" noProof="0"/>
              <a:t>EOY 4 Reporting and Certification v1.0 April 24, 2025</a:t>
            </a:r>
          </a:p>
        </p:txBody>
      </p:sp>
      <p:sp>
        <p:nvSpPr>
          <p:cNvPr id="9" name="Slide Number Placeholder 8">
            <a:extLst>
              <a:ext uri="{FF2B5EF4-FFF2-40B4-BE49-F238E27FC236}">
                <a16:creationId xmlns:a16="http://schemas.microsoft.com/office/drawing/2014/main" id="{B3658DC9-CF3B-0C01-4B68-9CB5FB6CC94A}"/>
              </a:ext>
            </a:extLst>
          </p:cNvPr>
          <p:cNvSpPr>
            <a:spLocks noGrp="1"/>
          </p:cNvSpPr>
          <p:nvPr>
            <p:ph type="sldNum" sz="quarter" idx="11"/>
          </p:nvPr>
        </p:nvSpPr>
        <p:spPr/>
        <p:txBody>
          <a:bodyPr/>
          <a:lstStyle/>
          <a:p>
            <a:fld id="{4B73C415-D670-4716-A5EC-CC4D52CA2BAC}" type="slidenum">
              <a:rPr lang="en-US" noProof="0" smtClean="0"/>
              <a:pPr/>
              <a:t>35</a:t>
            </a:fld>
            <a:endParaRPr lang="en-US" noProof="0"/>
          </a:p>
        </p:txBody>
      </p:sp>
      <p:graphicFrame>
        <p:nvGraphicFramePr>
          <p:cNvPr id="6" name="Table 5">
            <a:extLst>
              <a:ext uri="{FF2B5EF4-FFF2-40B4-BE49-F238E27FC236}">
                <a16:creationId xmlns:a16="http://schemas.microsoft.com/office/drawing/2014/main" id="{5608903D-DC4D-C3E0-40B9-80600558ACCE}"/>
              </a:ext>
            </a:extLst>
          </p:cNvPr>
          <p:cNvGraphicFramePr>
            <a:graphicFrameLocks noGrp="1"/>
          </p:cNvGraphicFramePr>
          <p:nvPr>
            <p:extLst>
              <p:ext uri="{D42A27DB-BD31-4B8C-83A1-F6EECF244321}">
                <p14:modId xmlns:p14="http://schemas.microsoft.com/office/powerpoint/2010/main" val="959461296"/>
              </p:ext>
            </p:extLst>
          </p:nvPr>
        </p:nvGraphicFramePr>
        <p:xfrm>
          <a:off x="702059" y="1139065"/>
          <a:ext cx="10831552" cy="4486964"/>
        </p:xfrm>
        <a:graphic>
          <a:graphicData uri="http://schemas.openxmlformats.org/drawingml/2006/table">
            <a:tbl>
              <a:tblPr firstRow="1" bandRow="1">
                <a:tableStyleId>{5C22544A-7EE6-4342-B048-85BDC9FD1C3A}</a:tableStyleId>
              </a:tblPr>
              <a:tblGrid>
                <a:gridCol w="2267415">
                  <a:extLst>
                    <a:ext uri="{9D8B030D-6E8A-4147-A177-3AD203B41FA5}">
                      <a16:colId xmlns:a16="http://schemas.microsoft.com/office/drawing/2014/main" val="1339496980"/>
                    </a:ext>
                  </a:extLst>
                </a:gridCol>
                <a:gridCol w="1776761">
                  <a:extLst>
                    <a:ext uri="{9D8B030D-6E8A-4147-A177-3AD203B41FA5}">
                      <a16:colId xmlns:a16="http://schemas.microsoft.com/office/drawing/2014/main" val="3476826121"/>
                    </a:ext>
                  </a:extLst>
                </a:gridCol>
                <a:gridCol w="2021298">
                  <a:extLst>
                    <a:ext uri="{9D8B030D-6E8A-4147-A177-3AD203B41FA5}">
                      <a16:colId xmlns:a16="http://schemas.microsoft.com/office/drawing/2014/main" val="2851081632"/>
                    </a:ext>
                  </a:extLst>
                </a:gridCol>
                <a:gridCol w="2166287">
                  <a:extLst>
                    <a:ext uri="{9D8B030D-6E8A-4147-A177-3AD203B41FA5}">
                      <a16:colId xmlns:a16="http://schemas.microsoft.com/office/drawing/2014/main" val="3325189482"/>
                    </a:ext>
                  </a:extLst>
                </a:gridCol>
                <a:gridCol w="2599791">
                  <a:extLst>
                    <a:ext uri="{9D8B030D-6E8A-4147-A177-3AD203B41FA5}">
                      <a16:colId xmlns:a16="http://schemas.microsoft.com/office/drawing/2014/main" val="1404253166"/>
                    </a:ext>
                  </a:extLst>
                </a:gridCol>
              </a:tblGrid>
              <a:tr h="410712">
                <a:tc>
                  <a:txBody>
                    <a:bodyPr/>
                    <a:lstStyle/>
                    <a:p>
                      <a:pPr algn="ctr" fontAlgn="t"/>
                      <a:r>
                        <a:rPr lang="en-US" sz="1200" dirty="0">
                          <a:solidFill>
                            <a:srgbClr val="FFFFFF"/>
                          </a:solidFill>
                          <a:effectLst/>
                        </a:rPr>
                        <a:t>Age</a:t>
                      </a:r>
                    </a:p>
                  </a:txBody>
                  <a:tcPr marL="25008" marR="25008" marT="25008" marB="25008" anchor="ctr"/>
                </a:tc>
                <a:tc>
                  <a:txBody>
                    <a:bodyPr/>
                    <a:lstStyle/>
                    <a:p>
                      <a:pPr algn="ctr" fontAlgn="t"/>
                      <a:r>
                        <a:rPr lang="en-US" sz="1200" dirty="0">
                          <a:solidFill>
                            <a:srgbClr val="FFFFFF"/>
                          </a:solidFill>
                          <a:effectLst/>
                        </a:rPr>
                        <a:t>Enrollment Status</a:t>
                      </a:r>
                    </a:p>
                  </a:txBody>
                  <a:tcPr marL="25008" marR="25008" marT="25008" marB="25008" anchor="ctr"/>
                </a:tc>
                <a:tc>
                  <a:txBody>
                    <a:bodyPr/>
                    <a:lstStyle/>
                    <a:p>
                      <a:pPr algn="ctr" fontAlgn="t"/>
                      <a:r>
                        <a:rPr lang="en-US" sz="1200" dirty="0">
                          <a:solidFill>
                            <a:srgbClr val="FFFFFF"/>
                          </a:solidFill>
                          <a:effectLst/>
                        </a:rPr>
                        <a:t>Enrollment Start Date</a:t>
                      </a:r>
                    </a:p>
                  </a:txBody>
                  <a:tcPr marL="25008" marR="25008" marT="25008" marB="25008" anchor="ctr"/>
                </a:tc>
                <a:tc>
                  <a:txBody>
                    <a:bodyPr/>
                    <a:lstStyle/>
                    <a:p>
                      <a:pPr algn="ctr" fontAlgn="t"/>
                      <a:r>
                        <a:rPr lang="en-US" sz="1200" dirty="0">
                          <a:solidFill>
                            <a:srgbClr val="FFFFFF"/>
                          </a:solidFill>
                          <a:effectLst/>
                        </a:rPr>
                        <a:t>Grade Level</a:t>
                      </a:r>
                    </a:p>
                  </a:txBody>
                  <a:tcPr marL="25008" marR="25008" marT="25008" marB="25008" anchor="ctr"/>
                </a:tc>
                <a:tc>
                  <a:txBody>
                    <a:bodyPr/>
                    <a:lstStyle/>
                    <a:p>
                      <a:pPr algn="ctr" fontAlgn="t"/>
                      <a:r>
                        <a:rPr lang="en-US" sz="1200" dirty="0">
                          <a:solidFill>
                            <a:srgbClr val="FFFFFF"/>
                          </a:solidFill>
                          <a:effectLst/>
                        </a:rPr>
                        <a:t>School of Enrollment</a:t>
                      </a:r>
                    </a:p>
                  </a:txBody>
                  <a:tcPr marL="25008" marR="25008" marT="25008" marB="25008" anchor="ctr"/>
                </a:tc>
                <a:extLst>
                  <a:ext uri="{0D108BD9-81ED-4DB2-BD59-A6C34878D82A}">
                    <a16:rowId xmlns:a16="http://schemas.microsoft.com/office/drawing/2014/main" val="3421971802"/>
                  </a:ext>
                </a:extLst>
              </a:tr>
              <a:tr h="612688">
                <a:tc>
                  <a:txBody>
                    <a:bodyPr/>
                    <a:lstStyle/>
                    <a:p>
                      <a:pPr fontAlgn="t"/>
                      <a:r>
                        <a:rPr lang="en-US" sz="1200" dirty="0">
                          <a:effectLst/>
                        </a:rPr>
                        <a:t>Zero to 35 months</a:t>
                      </a:r>
                    </a:p>
                  </a:txBody>
                  <a:tcPr marL="25008" marR="25008" marT="25008" marB="25008"/>
                </a:tc>
                <a:tc>
                  <a:txBody>
                    <a:bodyPr/>
                    <a:lstStyle/>
                    <a:p>
                      <a:pPr fontAlgn="t"/>
                      <a:r>
                        <a:rPr lang="en-US" sz="1200">
                          <a:effectLst/>
                        </a:rPr>
                        <a:t>50 – Non- ADA Enrollment</a:t>
                      </a:r>
                    </a:p>
                  </a:txBody>
                  <a:tcPr marL="25008" marR="25008" marT="25008" marB="25008"/>
                </a:tc>
                <a:tc>
                  <a:txBody>
                    <a:bodyPr/>
                    <a:lstStyle/>
                    <a:p>
                      <a:pPr fontAlgn="t"/>
                      <a:r>
                        <a:rPr lang="en-US" sz="1200" b="1">
                          <a:effectLst/>
                        </a:rPr>
                        <a:t>Date of parental consen</a:t>
                      </a:r>
                      <a:r>
                        <a:rPr lang="en-US" sz="1200">
                          <a:effectLst/>
                        </a:rPr>
                        <a:t>t for Part C initial evaluation</a:t>
                      </a:r>
                    </a:p>
                  </a:txBody>
                  <a:tcPr marL="25008" marR="25008" marT="25008" marB="25008"/>
                </a:tc>
                <a:tc>
                  <a:txBody>
                    <a:bodyPr/>
                    <a:lstStyle/>
                    <a:p>
                      <a:pPr fontAlgn="t"/>
                      <a:r>
                        <a:rPr lang="en-US" sz="1200">
                          <a:effectLst/>
                        </a:rPr>
                        <a:t>IN - Infant</a:t>
                      </a:r>
                    </a:p>
                  </a:txBody>
                  <a:tcPr marL="25008" marR="25008" marT="25008" marB="25008"/>
                </a:tc>
                <a:tc>
                  <a:txBody>
                    <a:bodyPr/>
                    <a:lstStyle/>
                    <a:p>
                      <a:pPr fontAlgn="t"/>
                      <a:r>
                        <a:rPr lang="en-US" sz="1200" dirty="0">
                          <a:effectLst/>
                        </a:rPr>
                        <a:t>District-level enrollment</a:t>
                      </a:r>
                    </a:p>
                  </a:txBody>
                  <a:tcPr marL="25008" marR="25008" marT="25008" marB="25008"/>
                </a:tc>
                <a:extLst>
                  <a:ext uri="{0D108BD9-81ED-4DB2-BD59-A6C34878D82A}">
                    <a16:rowId xmlns:a16="http://schemas.microsoft.com/office/drawing/2014/main" val="2008968966"/>
                  </a:ext>
                </a:extLst>
              </a:tr>
              <a:tr h="1062827">
                <a:tc>
                  <a:txBody>
                    <a:bodyPr/>
                    <a:lstStyle/>
                    <a:p>
                      <a:pPr fontAlgn="t"/>
                      <a:r>
                        <a:rPr lang="en-US" sz="1200">
                          <a:effectLst/>
                        </a:rPr>
                        <a:t>3 to 5 years, preschool (private schools additionally serving grades TK and above– student served on ISP)</a:t>
                      </a:r>
                    </a:p>
                  </a:txBody>
                  <a:tcPr marL="25008" marR="25008" marT="25008" marB="25008"/>
                </a:tc>
                <a:tc>
                  <a:txBody>
                    <a:bodyPr/>
                    <a:lstStyle/>
                    <a:p>
                      <a:pPr fontAlgn="t"/>
                      <a:r>
                        <a:rPr lang="en-US" sz="1200" dirty="0">
                          <a:effectLst/>
                        </a:rPr>
                        <a:t>50 – Non- ADA Enrollment</a:t>
                      </a:r>
                    </a:p>
                  </a:txBody>
                  <a:tcPr marL="25008" marR="25008" marT="25008" marB="25008"/>
                </a:tc>
                <a:tc>
                  <a:txBody>
                    <a:bodyPr/>
                    <a:lstStyle/>
                    <a:p>
                      <a:pPr fontAlgn="t"/>
                      <a:r>
                        <a:rPr lang="en-US" sz="1200" b="1">
                          <a:effectLst/>
                        </a:rPr>
                        <a:t>Student’s third birthday or Date of parental consent for evaluation, whichever comes later</a:t>
                      </a:r>
                      <a:endParaRPr lang="en-US" sz="1200">
                        <a:effectLst/>
                      </a:endParaRPr>
                    </a:p>
                  </a:txBody>
                  <a:tcPr marL="25008" marR="25008" marT="25008" marB="25008"/>
                </a:tc>
                <a:tc>
                  <a:txBody>
                    <a:bodyPr/>
                    <a:lstStyle/>
                    <a:p>
                      <a:pPr fontAlgn="t"/>
                      <a:r>
                        <a:rPr lang="en-US" sz="1200">
                          <a:effectLst/>
                        </a:rPr>
                        <a:t>PS - Preschool</a:t>
                      </a:r>
                    </a:p>
                  </a:txBody>
                  <a:tcPr marL="25008" marR="25008" marT="25008" marB="25008"/>
                </a:tc>
                <a:tc>
                  <a:txBody>
                    <a:bodyPr/>
                    <a:lstStyle/>
                    <a:p>
                      <a:pPr fontAlgn="t"/>
                      <a:r>
                        <a:rPr lang="en-US" sz="1200" dirty="0">
                          <a:effectLst/>
                        </a:rPr>
                        <a:t>School 0000002 – Private School Group</a:t>
                      </a:r>
                    </a:p>
                  </a:txBody>
                  <a:tcPr marL="25008" marR="25008" marT="25008" marB="25008"/>
                </a:tc>
                <a:extLst>
                  <a:ext uri="{0D108BD9-81ED-4DB2-BD59-A6C34878D82A}">
                    <a16:rowId xmlns:a16="http://schemas.microsoft.com/office/drawing/2014/main" val="1112600570"/>
                  </a:ext>
                </a:extLst>
              </a:tr>
              <a:tr h="1175361">
                <a:tc>
                  <a:txBody>
                    <a:bodyPr/>
                    <a:lstStyle/>
                    <a:p>
                      <a:pPr fontAlgn="t"/>
                      <a:r>
                        <a:rPr lang="en-US" sz="1200">
                          <a:effectLst/>
                        </a:rPr>
                        <a:t>3 to 5 years, preschool (public, served on IEP)</a:t>
                      </a:r>
                    </a:p>
                  </a:txBody>
                  <a:tcPr marL="25008" marR="25008" marT="25008" marB="25008"/>
                </a:tc>
                <a:tc>
                  <a:txBody>
                    <a:bodyPr/>
                    <a:lstStyle/>
                    <a:p>
                      <a:pPr fontAlgn="t"/>
                      <a:r>
                        <a:rPr lang="en-US" sz="1200">
                          <a:effectLst/>
                        </a:rPr>
                        <a:t>10 - Primary</a:t>
                      </a:r>
                    </a:p>
                  </a:txBody>
                  <a:tcPr marL="25008" marR="25008" marT="25008" marB="25008"/>
                </a:tc>
                <a:tc>
                  <a:txBody>
                    <a:bodyPr/>
                    <a:lstStyle/>
                    <a:p>
                      <a:pPr fontAlgn="t"/>
                      <a:r>
                        <a:rPr lang="en-US" sz="1200">
                          <a:effectLst/>
                        </a:rPr>
                        <a:t>Student’s third birthday or date of parental consent for evaluation, whichever comes later</a:t>
                      </a:r>
                    </a:p>
                  </a:txBody>
                  <a:tcPr marL="25008" marR="25008" marT="25008" marB="25008"/>
                </a:tc>
                <a:tc>
                  <a:txBody>
                    <a:bodyPr/>
                    <a:lstStyle/>
                    <a:p>
                      <a:pPr fontAlgn="t"/>
                      <a:r>
                        <a:rPr lang="en-US" sz="1200">
                          <a:effectLst/>
                        </a:rPr>
                        <a:t>PS - Preschool</a:t>
                      </a:r>
                    </a:p>
                  </a:txBody>
                  <a:tcPr marL="25008" marR="25008" marT="25008" marB="25008"/>
                </a:tc>
                <a:tc>
                  <a:txBody>
                    <a:bodyPr/>
                    <a:lstStyle/>
                    <a:p>
                      <a:pPr fontAlgn="t"/>
                      <a:r>
                        <a:rPr lang="en-US" sz="1200" dirty="0">
                          <a:effectLst/>
                        </a:rPr>
                        <a:t>Private preschool or no specific preschool CDS Code - District-level enrollment</a:t>
                      </a:r>
                    </a:p>
                    <a:p>
                      <a:pPr fontAlgn="t"/>
                      <a:r>
                        <a:rPr lang="en-US" sz="1200" dirty="0">
                          <a:effectLst/>
                        </a:rPr>
                        <a:t>Preschool with specific CDS code – Enroll at preschool</a:t>
                      </a:r>
                      <a:br>
                        <a:rPr lang="en-US" sz="1200" dirty="0">
                          <a:effectLst/>
                        </a:rPr>
                      </a:br>
                      <a:endParaRPr lang="en-US" sz="1200" dirty="0">
                        <a:effectLst/>
                      </a:endParaRPr>
                    </a:p>
                  </a:txBody>
                  <a:tcPr marL="25008" marR="25008" marT="25008" marB="25008"/>
                </a:tc>
                <a:extLst>
                  <a:ext uri="{0D108BD9-81ED-4DB2-BD59-A6C34878D82A}">
                    <a16:rowId xmlns:a16="http://schemas.microsoft.com/office/drawing/2014/main" val="621422535"/>
                  </a:ext>
                </a:extLst>
              </a:tr>
              <a:tr h="612688">
                <a:tc>
                  <a:txBody>
                    <a:bodyPr/>
                    <a:lstStyle/>
                    <a:p>
                      <a:pPr fontAlgn="t"/>
                      <a:r>
                        <a:rPr lang="en-US" sz="1200">
                          <a:effectLst/>
                        </a:rPr>
                        <a:t>5-21, Transitional Kindergarten through 12 (public)</a:t>
                      </a:r>
                    </a:p>
                  </a:txBody>
                  <a:tcPr marL="25008" marR="25008" marT="25008" marB="25008"/>
                </a:tc>
                <a:tc>
                  <a:txBody>
                    <a:bodyPr/>
                    <a:lstStyle/>
                    <a:p>
                      <a:pPr fontAlgn="t"/>
                      <a:r>
                        <a:rPr lang="en-US" sz="1200">
                          <a:effectLst/>
                        </a:rPr>
                        <a:t>10 - Primary</a:t>
                      </a:r>
                    </a:p>
                  </a:txBody>
                  <a:tcPr marL="25008" marR="25008" marT="25008" marB="25008"/>
                </a:tc>
                <a:tc>
                  <a:txBody>
                    <a:bodyPr/>
                    <a:lstStyle/>
                    <a:p>
                      <a:pPr fontAlgn="t"/>
                      <a:r>
                        <a:rPr lang="en-US" sz="1200" b="1">
                          <a:effectLst/>
                        </a:rPr>
                        <a:t>First day of enrollment</a:t>
                      </a:r>
                      <a:endParaRPr lang="en-US" sz="1200">
                        <a:effectLst/>
                      </a:endParaRPr>
                    </a:p>
                  </a:txBody>
                  <a:tcPr marL="25008" marR="25008" marT="25008" marB="25008"/>
                </a:tc>
                <a:tc>
                  <a:txBody>
                    <a:bodyPr/>
                    <a:lstStyle/>
                    <a:p>
                      <a:pPr fontAlgn="t"/>
                      <a:r>
                        <a:rPr lang="en-US" sz="1200">
                          <a:effectLst/>
                        </a:rPr>
                        <a:t>TK-12 – Transitional Kindergarten through 12</a:t>
                      </a:r>
                    </a:p>
                  </a:txBody>
                  <a:tcPr marL="25008" marR="25008" marT="25008" marB="25008"/>
                </a:tc>
                <a:tc>
                  <a:txBody>
                    <a:bodyPr/>
                    <a:lstStyle/>
                    <a:p>
                      <a:pPr fontAlgn="t"/>
                      <a:r>
                        <a:rPr lang="en-US" sz="1200" dirty="0">
                          <a:effectLst/>
                        </a:rPr>
                        <a:t>School of enrollment</a:t>
                      </a:r>
                    </a:p>
                  </a:txBody>
                  <a:tcPr marL="25008" marR="25008" marT="25008" marB="25008"/>
                </a:tc>
                <a:extLst>
                  <a:ext uri="{0D108BD9-81ED-4DB2-BD59-A6C34878D82A}">
                    <a16:rowId xmlns:a16="http://schemas.microsoft.com/office/drawing/2014/main" val="3460173385"/>
                  </a:ext>
                </a:extLst>
              </a:tr>
              <a:tr h="612688">
                <a:tc>
                  <a:txBody>
                    <a:bodyPr/>
                    <a:lstStyle/>
                    <a:p>
                      <a:pPr fontAlgn="t"/>
                      <a:r>
                        <a:rPr lang="en-US" sz="1200">
                          <a:effectLst/>
                        </a:rPr>
                        <a:t>5-21, Transitional Kindergarten through 12 (private)</a:t>
                      </a:r>
                    </a:p>
                  </a:txBody>
                  <a:tcPr marL="25008" marR="25008" marT="25008" marB="25008"/>
                </a:tc>
                <a:tc>
                  <a:txBody>
                    <a:bodyPr/>
                    <a:lstStyle/>
                    <a:p>
                      <a:pPr fontAlgn="t"/>
                      <a:r>
                        <a:rPr lang="en-US" sz="1200">
                          <a:effectLst/>
                        </a:rPr>
                        <a:t>50 – Non- ADA Enrollment</a:t>
                      </a:r>
                    </a:p>
                  </a:txBody>
                  <a:tcPr marL="25008" marR="25008" marT="25008" marB="25008"/>
                </a:tc>
                <a:tc>
                  <a:txBody>
                    <a:bodyPr/>
                    <a:lstStyle/>
                    <a:p>
                      <a:pPr fontAlgn="t"/>
                      <a:r>
                        <a:rPr lang="en-US" sz="1200" b="1">
                          <a:effectLst/>
                        </a:rPr>
                        <a:t>Date of parental consent </a:t>
                      </a:r>
                      <a:r>
                        <a:rPr lang="en-US" sz="1200">
                          <a:effectLst/>
                        </a:rPr>
                        <a:t>for Part B initial evaluation</a:t>
                      </a:r>
                    </a:p>
                  </a:txBody>
                  <a:tcPr marL="25008" marR="25008" marT="25008" marB="25008"/>
                </a:tc>
                <a:tc>
                  <a:txBody>
                    <a:bodyPr/>
                    <a:lstStyle/>
                    <a:p>
                      <a:pPr fontAlgn="t"/>
                      <a:r>
                        <a:rPr lang="en-US" sz="1200">
                          <a:effectLst/>
                        </a:rPr>
                        <a:t>TK-12 – Transitional Kindergarten through 12</a:t>
                      </a:r>
                    </a:p>
                  </a:txBody>
                  <a:tcPr marL="25008" marR="25008" marT="25008" marB="25008"/>
                </a:tc>
                <a:tc>
                  <a:txBody>
                    <a:bodyPr/>
                    <a:lstStyle/>
                    <a:p>
                      <a:pPr fontAlgn="t"/>
                      <a:r>
                        <a:rPr lang="en-US" sz="1200" dirty="0">
                          <a:effectLst/>
                        </a:rPr>
                        <a:t>School 0000002 – Private School Group</a:t>
                      </a:r>
                    </a:p>
                  </a:txBody>
                  <a:tcPr marL="25008" marR="25008" marT="25008" marB="25008"/>
                </a:tc>
                <a:extLst>
                  <a:ext uri="{0D108BD9-81ED-4DB2-BD59-A6C34878D82A}">
                    <a16:rowId xmlns:a16="http://schemas.microsoft.com/office/drawing/2014/main" val="64296024"/>
                  </a:ext>
                </a:extLst>
              </a:tr>
            </a:tbl>
          </a:graphicData>
        </a:graphic>
      </p:graphicFrame>
    </p:spTree>
    <p:extLst>
      <p:ext uri="{BB962C8B-B14F-4D97-AF65-F5344CB8AC3E}">
        <p14:creationId xmlns:p14="http://schemas.microsoft.com/office/powerpoint/2010/main" val="3580956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9392-59E6-7E60-F541-954DF519CD4C}"/>
              </a:ext>
            </a:extLst>
          </p:cNvPr>
          <p:cNvSpPr>
            <a:spLocks noGrp="1"/>
          </p:cNvSpPr>
          <p:nvPr>
            <p:ph type="title"/>
          </p:nvPr>
        </p:nvSpPr>
        <p:spPr/>
        <p:txBody>
          <a:bodyPr>
            <a:noAutofit/>
          </a:bodyPr>
          <a:lstStyle/>
          <a:p>
            <a:r>
              <a:rPr lang="en-US" dirty="0"/>
              <a:t>Maintaining Enrollments for Newly Evaluated Students</a:t>
            </a:r>
          </a:p>
        </p:txBody>
      </p:sp>
      <p:sp>
        <p:nvSpPr>
          <p:cNvPr id="8" name="Footer Placeholder 7">
            <a:extLst>
              <a:ext uri="{FF2B5EF4-FFF2-40B4-BE49-F238E27FC236}">
                <a16:creationId xmlns:a16="http://schemas.microsoft.com/office/drawing/2014/main" id="{8F40F7BC-9593-D528-82E9-0BEA4FC9E373}"/>
              </a:ext>
            </a:extLst>
          </p:cNvPr>
          <p:cNvSpPr>
            <a:spLocks noGrp="1"/>
          </p:cNvSpPr>
          <p:nvPr>
            <p:ph type="ftr" sz="quarter" idx="10"/>
          </p:nvPr>
        </p:nvSpPr>
        <p:spPr/>
        <p:txBody>
          <a:bodyPr/>
          <a:lstStyle/>
          <a:p>
            <a:r>
              <a:rPr lang="en-US" noProof="0"/>
              <a:t>EOY 4 Reporting and Certification v1.0 April 24, 2025</a:t>
            </a:r>
          </a:p>
        </p:txBody>
      </p:sp>
      <p:sp>
        <p:nvSpPr>
          <p:cNvPr id="9" name="Slide Number Placeholder 8">
            <a:extLst>
              <a:ext uri="{FF2B5EF4-FFF2-40B4-BE49-F238E27FC236}">
                <a16:creationId xmlns:a16="http://schemas.microsoft.com/office/drawing/2014/main" id="{F088BEA6-D5F1-8F80-4914-16A53BBBCE98}"/>
              </a:ext>
            </a:extLst>
          </p:cNvPr>
          <p:cNvSpPr>
            <a:spLocks noGrp="1"/>
          </p:cNvSpPr>
          <p:nvPr>
            <p:ph type="sldNum" sz="quarter" idx="11"/>
          </p:nvPr>
        </p:nvSpPr>
        <p:spPr/>
        <p:txBody>
          <a:bodyPr/>
          <a:lstStyle/>
          <a:p>
            <a:fld id="{4B73C415-D670-4716-A5EC-CC4D52CA2BAC}" type="slidenum">
              <a:rPr lang="en-US" noProof="0" smtClean="0"/>
              <a:pPr/>
              <a:t>36</a:t>
            </a:fld>
            <a:endParaRPr lang="en-US" noProof="0"/>
          </a:p>
        </p:txBody>
      </p:sp>
      <p:sp>
        <p:nvSpPr>
          <p:cNvPr id="3" name="Content Placeholder 2">
            <a:extLst>
              <a:ext uri="{FF2B5EF4-FFF2-40B4-BE49-F238E27FC236}">
                <a16:creationId xmlns:a16="http://schemas.microsoft.com/office/drawing/2014/main" id="{71F8B36A-DD0B-0C8A-E519-A6D06FA6E574}"/>
              </a:ext>
            </a:extLst>
          </p:cNvPr>
          <p:cNvSpPr>
            <a:spLocks noGrp="1"/>
          </p:cNvSpPr>
          <p:nvPr>
            <p:ph idx="4294967295"/>
          </p:nvPr>
        </p:nvSpPr>
        <p:spPr>
          <a:xfrm>
            <a:off x="505736" y="1388212"/>
            <a:ext cx="5590264" cy="4906710"/>
          </a:xfrm>
        </p:spPr>
        <p:txBody>
          <a:bodyPr>
            <a:normAutofit lnSpcReduction="10000"/>
          </a:bodyPr>
          <a:lstStyle/>
          <a:p>
            <a:r>
              <a:rPr lang="en-US" b="1" dirty="0">
                <a:solidFill>
                  <a:schemeClr val="tx1">
                    <a:lumMod val="85000"/>
                    <a:lumOff val="15000"/>
                  </a:schemeClr>
                </a:solidFill>
              </a:rPr>
              <a:t>If after initial evaluation, the student was determined to be eligible and participating</a:t>
            </a:r>
            <a:r>
              <a:rPr lang="en-US" dirty="0">
                <a:solidFill>
                  <a:schemeClr val="tx1">
                    <a:lumMod val="85000"/>
                    <a:lumOff val="15000"/>
                  </a:schemeClr>
                </a:solidFill>
              </a:rPr>
              <a:t>:</a:t>
            </a:r>
          </a:p>
          <a:p>
            <a:pPr lvl="1"/>
            <a:r>
              <a:rPr lang="en-US" sz="1800" dirty="0">
                <a:solidFill>
                  <a:schemeClr val="tx1">
                    <a:lumMod val="85000"/>
                    <a:lumOff val="15000"/>
                  </a:schemeClr>
                </a:solidFill>
              </a:rPr>
              <a:t>Enrollment should be maintained for the duration of the academic year and then exited at the end of the year</a:t>
            </a:r>
          </a:p>
          <a:p>
            <a:r>
              <a:rPr lang="en-US" b="1" dirty="0">
                <a:solidFill>
                  <a:schemeClr val="tx1">
                    <a:lumMod val="85000"/>
                    <a:lumOff val="15000"/>
                  </a:schemeClr>
                </a:solidFill>
              </a:rPr>
              <a:t>If after evaluation, the student was</a:t>
            </a:r>
            <a:r>
              <a:rPr lang="en-US" dirty="0">
                <a:solidFill>
                  <a:schemeClr val="tx1">
                    <a:lumMod val="85000"/>
                    <a:lumOff val="15000"/>
                  </a:schemeClr>
                </a:solidFill>
              </a:rPr>
              <a:t>:</a:t>
            </a:r>
          </a:p>
          <a:p>
            <a:pPr lvl="2"/>
            <a:r>
              <a:rPr lang="en-US" sz="1800" b="1" dirty="0">
                <a:solidFill>
                  <a:schemeClr val="tx1">
                    <a:lumMod val="85000"/>
                    <a:lumOff val="15000"/>
                  </a:schemeClr>
                </a:solidFill>
              </a:rPr>
              <a:t>determined ineligible</a:t>
            </a:r>
            <a:r>
              <a:rPr lang="en-US" sz="1800" dirty="0">
                <a:solidFill>
                  <a:schemeClr val="tx1">
                    <a:lumMod val="85000"/>
                    <a:lumOff val="15000"/>
                  </a:schemeClr>
                </a:solidFill>
              </a:rPr>
              <a:t> or </a:t>
            </a:r>
          </a:p>
          <a:p>
            <a:pPr lvl="2"/>
            <a:r>
              <a:rPr lang="en-US" sz="1800" dirty="0">
                <a:solidFill>
                  <a:schemeClr val="tx1">
                    <a:lumMod val="85000"/>
                    <a:lumOff val="15000"/>
                  </a:schemeClr>
                </a:solidFill>
              </a:rPr>
              <a:t>the </a:t>
            </a:r>
            <a:r>
              <a:rPr lang="en-US" sz="1800" b="1" dirty="0">
                <a:solidFill>
                  <a:schemeClr val="tx1">
                    <a:lumMod val="85000"/>
                    <a:lumOff val="15000"/>
                  </a:schemeClr>
                </a:solidFill>
              </a:rPr>
              <a:t>parent declines </a:t>
            </a:r>
            <a:r>
              <a:rPr lang="en-US" sz="1800" dirty="0">
                <a:solidFill>
                  <a:schemeClr val="tx1">
                    <a:lumMod val="85000"/>
                    <a:lumOff val="15000"/>
                  </a:schemeClr>
                </a:solidFill>
              </a:rPr>
              <a:t>special education and services, or </a:t>
            </a:r>
          </a:p>
          <a:p>
            <a:pPr lvl="2"/>
            <a:r>
              <a:rPr lang="en-US" sz="1800" dirty="0">
                <a:solidFill>
                  <a:schemeClr val="tx1">
                    <a:lumMod val="85000"/>
                    <a:lumOff val="15000"/>
                  </a:schemeClr>
                </a:solidFill>
              </a:rPr>
              <a:t>the student </a:t>
            </a:r>
            <a:r>
              <a:rPr lang="en-US" sz="1800" b="1" dirty="0">
                <a:solidFill>
                  <a:schemeClr val="tx1">
                    <a:lumMod val="85000"/>
                    <a:lumOff val="15000"/>
                  </a:schemeClr>
                </a:solidFill>
              </a:rPr>
              <a:t>will not participate </a:t>
            </a:r>
            <a:r>
              <a:rPr lang="en-US" sz="1800" dirty="0">
                <a:solidFill>
                  <a:schemeClr val="tx1">
                    <a:lumMod val="85000"/>
                    <a:lumOff val="15000"/>
                  </a:schemeClr>
                </a:solidFill>
              </a:rPr>
              <a:t>in special education and services for </a:t>
            </a:r>
            <a:r>
              <a:rPr lang="en-US" sz="1800" b="1" dirty="0">
                <a:solidFill>
                  <a:schemeClr val="tx1">
                    <a:lumMod val="85000"/>
                    <a:lumOff val="15000"/>
                  </a:schemeClr>
                </a:solidFill>
              </a:rPr>
              <a:t>other reasons</a:t>
            </a:r>
            <a:r>
              <a:rPr lang="en-US" sz="1800" dirty="0">
                <a:solidFill>
                  <a:schemeClr val="tx1">
                    <a:lumMod val="85000"/>
                    <a:lumOff val="15000"/>
                  </a:schemeClr>
                </a:solidFill>
              </a:rPr>
              <a:t>, then</a:t>
            </a:r>
          </a:p>
          <a:p>
            <a:pPr lvl="1"/>
            <a:r>
              <a:rPr lang="en-US" sz="1800" dirty="0">
                <a:solidFill>
                  <a:schemeClr val="tx1">
                    <a:lumMod val="85000"/>
                    <a:lumOff val="15000"/>
                  </a:schemeClr>
                </a:solidFill>
              </a:rPr>
              <a:t>the enrollment can be exited with a No-Show (N470) and Exit Date should equal the Enrollment Start Date</a:t>
            </a:r>
          </a:p>
        </p:txBody>
      </p:sp>
      <p:pic>
        <p:nvPicPr>
          <p:cNvPr id="6146" name="Picture 2" descr="Why are assessments so important? - Advocates 4 Angels">
            <a:extLst>
              <a:ext uri="{FF2B5EF4-FFF2-40B4-BE49-F238E27FC236}">
                <a16:creationId xmlns:a16="http://schemas.microsoft.com/office/drawing/2014/main" id="{5BC1A20B-A74C-24F0-CFCF-D05EB0DF7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220" y="1644538"/>
            <a:ext cx="4991501" cy="356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018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1BBC-5351-F181-7DA5-8BEC2E13AAB1}"/>
              </a:ext>
            </a:extLst>
          </p:cNvPr>
          <p:cNvSpPr>
            <a:spLocks noGrp="1"/>
          </p:cNvSpPr>
          <p:nvPr>
            <p:ph type="title"/>
          </p:nvPr>
        </p:nvSpPr>
        <p:spPr>
          <a:xfrm>
            <a:off x="432000" y="281135"/>
            <a:ext cx="11340000" cy="432000"/>
          </a:xfrm>
        </p:spPr>
        <p:txBody>
          <a:bodyPr/>
          <a:lstStyle/>
          <a:p>
            <a:r>
              <a:rPr lang="en-US" dirty="0"/>
              <a:t>Exiting Enrollments for SWDs</a:t>
            </a:r>
          </a:p>
        </p:txBody>
      </p:sp>
      <p:sp>
        <p:nvSpPr>
          <p:cNvPr id="7" name="Footer Placeholder 6">
            <a:extLst>
              <a:ext uri="{FF2B5EF4-FFF2-40B4-BE49-F238E27FC236}">
                <a16:creationId xmlns:a16="http://schemas.microsoft.com/office/drawing/2014/main" id="{B2ED58AF-BBD1-1070-EA2D-F0CD39815F84}"/>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F75276AB-F8F4-8D99-2E9D-5709D7798F1A}"/>
              </a:ext>
            </a:extLst>
          </p:cNvPr>
          <p:cNvSpPr>
            <a:spLocks noGrp="1"/>
          </p:cNvSpPr>
          <p:nvPr>
            <p:ph type="sldNum" sz="quarter" idx="11"/>
          </p:nvPr>
        </p:nvSpPr>
        <p:spPr/>
        <p:txBody>
          <a:bodyPr/>
          <a:lstStyle/>
          <a:p>
            <a:fld id="{4B73C415-D670-4716-A5EC-CC4D52CA2BAC}" type="slidenum">
              <a:rPr lang="en-US" noProof="0" smtClean="0"/>
              <a:pPr/>
              <a:t>37</a:t>
            </a:fld>
            <a:endParaRPr lang="en-US" noProof="0"/>
          </a:p>
        </p:txBody>
      </p:sp>
      <p:graphicFrame>
        <p:nvGraphicFramePr>
          <p:cNvPr id="6" name="Table 5">
            <a:extLst>
              <a:ext uri="{FF2B5EF4-FFF2-40B4-BE49-F238E27FC236}">
                <a16:creationId xmlns:a16="http://schemas.microsoft.com/office/drawing/2014/main" id="{99A77BDF-9DB6-16E9-F573-682815836924}"/>
              </a:ext>
            </a:extLst>
          </p:cNvPr>
          <p:cNvGraphicFramePr>
            <a:graphicFrameLocks noGrp="1"/>
          </p:cNvGraphicFramePr>
          <p:nvPr>
            <p:extLst>
              <p:ext uri="{D42A27DB-BD31-4B8C-83A1-F6EECF244321}">
                <p14:modId xmlns:p14="http://schemas.microsoft.com/office/powerpoint/2010/main" val="1991573067"/>
              </p:ext>
            </p:extLst>
          </p:nvPr>
        </p:nvGraphicFramePr>
        <p:xfrm>
          <a:off x="683942" y="994270"/>
          <a:ext cx="11002538" cy="5240822"/>
        </p:xfrm>
        <a:graphic>
          <a:graphicData uri="http://schemas.openxmlformats.org/drawingml/2006/table">
            <a:tbl>
              <a:tblPr firstRow="1" bandRow="1">
                <a:tableStyleId>{5C22544A-7EE6-4342-B048-85BDC9FD1C3A}</a:tableStyleId>
              </a:tblPr>
              <a:tblGrid>
                <a:gridCol w="2000815">
                  <a:extLst>
                    <a:ext uri="{9D8B030D-6E8A-4147-A177-3AD203B41FA5}">
                      <a16:colId xmlns:a16="http://schemas.microsoft.com/office/drawing/2014/main" val="1070964861"/>
                    </a:ext>
                  </a:extLst>
                </a:gridCol>
                <a:gridCol w="1673456">
                  <a:extLst>
                    <a:ext uri="{9D8B030D-6E8A-4147-A177-3AD203B41FA5}">
                      <a16:colId xmlns:a16="http://schemas.microsoft.com/office/drawing/2014/main" val="2689650020"/>
                    </a:ext>
                  </a:extLst>
                </a:gridCol>
                <a:gridCol w="1735054">
                  <a:extLst>
                    <a:ext uri="{9D8B030D-6E8A-4147-A177-3AD203B41FA5}">
                      <a16:colId xmlns:a16="http://schemas.microsoft.com/office/drawing/2014/main" val="480057923"/>
                    </a:ext>
                  </a:extLst>
                </a:gridCol>
                <a:gridCol w="1986224">
                  <a:extLst>
                    <a:ext uri="{9D8B030D-6E8A-4147-A177-3AD203B41FA5}">
                      <a16:colId xmlns:a16="http://schemas.microsoft.com/office/drawing/2014/main" val="425790456"/>
                    </a:ext>
                  </a:extLst>
                </a:gridCol>
                <a:gridCol w="1678976">
                  <a:extLst>
                    <a:ext uri="{9D8B030D-6E8A-4147-A177-3AD203B41FA5}">
                      <a16:colId xmlns:a16="http://schemas.microsoft.com/office/drawing/2014/main" val="3946818645"/>
                    </a:ext>
                  </a:extLst>
                </a:gridCol>
                <a:gridCol w="1928013">
                  <a:extLst>
                    <a:ext uri="{9D8B030D-6E8A-4147-A177-3AD203B41FA5}">
                      <a16:colId xmlns:a16="http://schemas.microsoft.com/office/drawing/2014/main" val="1765563371"/>
                    </a:ext>
                  </a:extLst>
                </a:gridCol>
              </a:tblGrid>
              <a:tr h="506280">
                <a:tc>
                  <a:txBody>
                    <a:bodyPr/>
                    <a:lstStyle/>
                    <a:p>
                      <a:r>
                        <a:rPr lang="en-US" sz="1300">
                          <a:latin typeface="Arial" panose="020B0604020202020204" pitchFamily="34" charset="0"/>
                          <a:cs typeface="Arial" panose="020B0604020202020204" pitchFamily="34" charset="0"/>
                        </a:rPr>
                        <a:t>Age</a:t>
                      </a:r>
                    </a:p>
                  </a:txBody>
                  <a:tcPr/>
                </a:tc>
                <a:tc>
                  <a:txBody>
                    <a:bodyPr/>
                    <a:lstStyle/>
                    <a:p>
                      <a:r>
                        <a:rPr lang="en-US" sz="1300">
                          <a:latin typeface="Arial" panose="020B0604020202020204" pitchFamily="34" charset="0"/>
                          <a:cs typeface="Arial" panose="020B0604020202020204" pitchFamily="34" charset="0"/>
                        </a:rPr>
                        <a:t>Enrollment Status</a:t>
                      </a:r>
                    </a:p>
                  </a:txBody>
                  <a:tcPr/>
                </a:tc>
                <a:tc>
                  <a:txBody>
                    <a:bodyPr/>
                    <a:lstStyle/>
                    <a:p>
                      <a:r>
                        <a:rPr lang="en-US" sz="1300">
                          <a:latin typeface="Arial" panose="020B0604020202020204" pitchFamily="34" charset="0"/>
                          <a:cs typeface="Arial" panose="020B0604020202020204" pitchFamily="34" charset="0"/>
                        </a:rPr>
                        <a:t>Grade Level</a:t>
                      </a:r>
                    </a:p>
                  </a:txBody>
                  <a:tcPr/>
                </a:tc>
                <a:tc>
                  <a:txBody>
                    <a:bodyPr/>
                    <a:lstStyle/>
                    <a:p>
                      <a:r>
                        <a:rPr lang="en-US" sz="1300">
                          <a:latin typeface="Arial" panose="020B0604020202020204" pitchFamily="34" charset="0"/>
                          <a:cs typeface="Arial" panose="020B0604020202020204" pitchFamily="34" charset="0"/>
                        </a:rPr>
                        <a:t>Eligibility Determination</a:t>
                      </a:r>
                    </a:p>
                  </a:txBody>
                  <a:tcPr/>
                </a:tc>
                <a:tc>
                  <a:txBody>
                    <a:bodyPr/>
                    <a:lstStyle/>
                    <a:p>
                      <a:r>
                        <a:rPr lang="en-US" sz="1300" dirty="0">
                          <a:latin typeface="Arial" panose="020B0604020202020204" pitchFamily="34" charset="0"/>
                          <a:cs typeface="Arial" panose="020B0604020202020204" pitchFamily="34" charset="0"/>
                        </a:rPr>
                        <a:t>Exit Code</a:t>
                      </a:r>
                    </a:p>
                  </a:txBody>
                  <a:tcPr/>
                </a:tc>
                <a:tc>
                  <a:txBody>
                    <a:bodyPr/>
                    <a:lstStyle/>
                    <a:p>
                      <a:r>
                        <a:rPr lang="en-US" sz="1300">
                          <a:latin typeface="Arial" panose="020B0604020202020204" pitchFamily="34" charset="0"/>
                          <a:cs typeface="Arial" panose="020B0604020202020204" pitchFamily="34" charset="0"/>
                        </a:rPr>
                        <a:t>Exit Date</a:t>
                      </a:r>
                    </a:p>
                  </a:txBody>
                  <a:tcPr/>
                </a:tc>
                <a:extLst>
                  <a:ext uri="{0D108BD9-81ED-4DB2-BD59-A6C34878D82A}">
                    <a16:rowId xmlns:a16="http://schemas.microsoft.com/office/drawing/2014/main" val="256971758"/>
                  </a:ext>
                </a:extLst>
              </a:tr>
              <a:tr h="692363">
                <a:tc>
                  <a:txBody>
                    <a:bodyPr/>
                    <a:lstStyle/>
                    <a:p>
                      <a:r>
                        <a:rPr lang="en-US" sz="1200">
                          <a:latin typeface="Arial" panose="020B0604020202020204" pitchFamily="34" charset="0"/>
                          <a:cs typeface="Arial" panose="020B0604020202020204" pitchFamily="34" charset="0"/>
                        </a:rPr>
                        <a:t>Zero to 35 months</a:t>
                      </a:r>
                    </a:p>
                  </a:txBody>
                  <a:tcPr/>
                </a:tc>
                <a:tc>
                  <a:txBody>
                    <a:bodyPr/>
                    <a:lstStyle/>
                    <a:p>
                      <a:r>
                        <a:rPr lang="en-US" sz="1200">
                          <a:latin typeface="Arial" panose="020B0604020202020204" pitchFamily="34" charset="0"/>
                          <a:cs typeface="Arial" panose="020B0604020202020204" pitchFamily="34" charset="0"/>
                        </a:rPr>
                        <a:t>50 – Non- ADA Enrollment</a:t>
                      </a:r>
                    </a:p>
                  </a:txBody>
                  <a:tcPr/>
                </a:tc>
                <a:tc>
                  <a:txBody>
                    <a:bodyPr/>
                    <a:lstStyle/>
                    <a:p>
                      <a:r>
                        <a:rPr lang="en-US" sz="1200">
                          <a:latin typeface="Arial" panose="020B0604020202020204" pitchFamily="34" charset="0"/>
                          <a:cs typeface="Arial" panose="020B0604020202020204" pitchFamily="34" charset="0"/>
                        </a:rPr>
                        <a:t>IN - Infant</a:t>
                      </a:r>
                    </a:p>
                  </a:txBody>
                  <a:tcPr/>
                </a:tc>
                <a:tc>
                  <a:txBody>
                    <a:bodyPr/>
                    <a:lstStyle/>
                    <a:p>
                      <a:r>
                        <a:rPr lang="en-US" sz="1200">
                          <a:latin typeface="Arial" panose="020B0604020202020204" pitchFamily="34" charset="0"/>
                          <a:cs typeface="Arial" panose="020B0604020202020204" pitchFamily="34" charset="0"/>
                        </a:rPr>
                        <a:t>Eligible and participating</a:t>
                      </a:r>
                    </a:p>
                  </a:txBody>
                  <a:tcPr/>
                </a:tc>
                <a:tc>
                  <a:txBody>
                    <a:bodyPr/>
                    <a:lstStyle/>
                    <a:p>
                      <a:r>
                        <a:rPr lang="en-US" sz="1200">
                          <a:latin typeface="Arial" panose="020B0604020202020204" pitchFamily="34" charset="0"/>
                          <a:cs typeface="Arial" panose="020B0604020202020204" pitchFamily="34" charset="0"/>
                        </a:rPr>
                        <a:t>E170 – Non-Primary Enrollment Exit</a:t>
                      </a:r>
                    </a:p>
                  </a:txBody>
                  <a:tcPr/>
                </a:tc>
                <a:tc>
                  <a:txBody>
                    <a:bodyPr/>
                    <a:lstStyle/>
                    <a:p>
                      <a:r>
                        <a:rPr lang="en-US" sz="1200">
                          <a:latin typeface="Arial" panose="020B0604020202020204" pitchFamily="34" charset="0"/>
                          <a:cs typeface="Arial" panose="020B0604020202020204" pitchFamily="34" charset="0"/>
                        </a:rPr>
                        <a:t>Exited annually at the end of the year</a:t>
                      </a:r>
                    </a:p>
                  </a:txBody>
                  <a:tcPr/>
                </a:tc>
                <a:extLst>
                  <a:ext uri="{0D108BD9-81ED-4DB2-BD59-A6C34878D82A}">
                    <a16:rowId xmlns:a16="http://schemas.microsoft.com/office/drawing/2014/main" val="2083979929"/>
                  </a:ext>
                </a:extLst>
              </a:tr>
              <a:tr h="897509">
                <a:tc>
                  <a:txBody>
                    <a:bodyPr/>
                    <a:lstStyle/>
                    <a:p>
                      <a:r>
                        <a:rPr lang="en-US" sz="1200" dirty="0">
                          <a:latin typeface="Arial" panose="020B0604020202020204" pitchFamily="34" charset="0"/>
                          <a:cs typeface="Arial" panose="020B0604020202020204" pitchFamily="34" charset="0"/>
                        </a:rPr>
                        <a:t>3 to 5 years, preschool (public)</a:t>
                      </a:r>
                    </a:p>
                  </a:txBody>
                  <a:tcPr/>
                </a:tc>
                <a:tc>
                  <a:txBody>
                    <a:bodyPr/>
                    <a:lstStyle/>
                    <a:p>
                      <a:r>
                        <a:rPr lang="en-US" sz="1200">
                          <a:latin typeface="Arial" panose="020B0604020202020204" pitchFamily="34" charset="0"/>
                          <a:cs typeface="Arial" panose="020B0604020202020204" pitchFamily="34" charset="0"/>
                        </a:rPr>
                        <a:t>10 - Primary</a:t>
                      </a:r>
                    </a:p>
                  </a:txBody>
                  <a:tcPr/>
                </a:tc>
                <a:tc>
                  <a:txBody>
                    <a:bodyPr/>
                    <a:lstStyle/>
                    <a:p>
                      <a:r>
                        <a:rPr lang="en-US" sz="1200">
                          <a:latin typeface="Arial" panose="020B0604020202020204" pitchFamily="34" charset="0"/>
                          <a:cs typeface="Arial" panose="020B0604020202020204" pitchFamily="34" charset="0"/>
                        </a:rPr>
                        <a:t>PS - Preschool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Eligible and participating</a:t>
                      </a:r>
                    </a:p>
                  </a:txBody>
                  <a:tcPr/>
                </a:tc>
                <a:tc>
                  <a:txBody>
                    <a:bodyPr/>
                    <a:lstStyle/>
                    <a:p>
                      <a:r>
                        <a:rPr lang="en-US" sz="1200">
                          <a:latin typeface="Arial" panose="020B0604020202020204" pitchFamily="34" charset="0"/>
                          <a:cs typeface="Arial" panose="020B0604020202020204" pitchFamily="34" charset="0"/>
                        </a:rPr>
                        <a:t>E450 – Pre-K Exit OR any other appropriate exit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Exited annually at the end of the year</a:t>
                      </a:r>
                    </a:p>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54140403"/>
                  </a:ext>
                </a:extLst>
              </a:tr>
              <a:tr h="897509">
                <a:tc>
                  <a:txBody>
                    <a:bodyPr/>
                    <a:lstStyle/>
                    <a:p>
                      <a:pPr fontAlgn="t"/>
                      <a:r>
                        <a:rPr lang="en-US" sz="1200" dirty="0">
                          <a:effectLst/>
                        </a:rPr>
                        <a:t>3 to 5 years, preschool (private schools additionally serving grades TK and above– student served on ISP)</a:t>
                      </a:r>
                    </a:p>
                  </a:txBody>
                  <a:tcPr marL="25008" marR="25008" marT="25008" marB="25008"/>
                </a:tc>
                <a:tc>
                  <a:txBody>
                    <a:bodyPr/>
                    <a:lstStyle/>
                    <a:p>
                      <a:pPr fontAlgn="t"/>
                      <a:r>
                        <a:rPr lang="en-US" sz="1200" dirty="0">
                          <a:effectLst/>
                        </a:rPr>
                        <a:t>50 – Non- ADA Enrollment</a:t>
                      </a:r>
                    </a:p>
                  </a:txBody>
                  <a:tcPr marL="25008" marR="25008" marT="25008" marB="25008"/>
                </a:tc>
                <a:tc>
                  <a:txBody>
                    <a:bodyPr/>
                    <a:lstStyle/>
                    <a:p>
                      <a:pPr fontAlgn="t"/>
                      <a:r>
                        <a:rPr lang="en-US" sz="1200" b="1" dirty="0">
                          <a:effectLst/>
                        </a:rPr>
                        <a:t>PS - Preschool</a:t>
                      </a:r>
                    </a:p>
                  </a:txBody>
                  <a:tcPr marL="25008" marR="25008" marT="25008" marB="25008"/>
                </a:tc>
                <a:tc>
                  <a:txBody>
                    <a:bodyPr/>
                    <a:lstStyle/>
                    <a:p>
                      <a:pPr fontAlgn="t"/>
                      <a:r>
                        <a:rPr lang="en-US" sz="1200" dirty="0">
                          <a:effectLst/>
                        </a:rPr>
                        <a:t>Not Eligible</a:t>
                      </a:r>
                    </a:p>
                  </a:txBody>
                  <a:tcPr marL="25008" marR="25008" marT="25008" marB="25008"/>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N470 – No Show</a:t>
                      </a:r>
                    </a:p>
                    <a:p>
                      <a:pPr fontAlgn="t"/>
                      <a:endParaRPr lang="en-US" sz="1200" dirty="0">
                        <a:effectLst/>
                      </a:endParaRPr>
                    </a:p>
                  </a:txBody>
                  <a:tcPr marL="25008" marR="25008" marT="25008" marB="250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Same date as Enrollment Start Date</a:t>
                      </a:r>
                    </a:p>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80905084"/>
                  </a:ext>
                </a:extLst>
              </a:tr>
              <a:tr h="692363">
                <a:tc>
                  <a:txBody>
                    <a:bodyPr/>
                    <a:lstStyle/>
                    <a:p>
                      <a:r>
                        <a:rPr lang="en-US" sz="1200">
                          <a:latin typeface="Arial" panose="020B0604020202020204" pitchFamily="34" charset="0"/>
                          <a:cs typeface="Arial" panose="020B0604020202020204" pitchFamily="34" charset="0"/>
                        </a:rPr>
                        <a:t>5-21, Kindergarten (inc. TK) through 12 </a:t>
                      </a:r>
                      <a:r>
                        <a:rPr lang="en-US" sz="1200" b="1">
                          <a:latin typeface="Arial" panose="020B0604020202020204" pitchFamily="34" charset="0"/>
                          <a:cs typeface="Arial" panose="020B0604020202020204" pitchFamily="34" charset="0"/>
                        </a:rPr>
                        <a:t>(public)</a:t>
                      </a:r>
                    </a:p>
                  </a:txBody>
                  <a:tcPr/>
                </a:tc>
                <a:tc>
                  <a:txBody>
                    <a:bodyPr/>
                    <a:lstStyle/>
                    <a:p>
                      <a:r>
                        <a:rPr lang="en-US" sz="1200">
                          <a:latin typeface="Arial" panose="020B0604020202020204" pitchFamily="34" charset="0"/>
                          <a:cs typeface="Arial" panose="020B0604020202020204" pitchFamily="34" charset="0"/>
                        </a:rPr>
                        <a:t>10 - Primary</a:t>
                      </a:r>
                    </a:p>
                  </a:txBody>
                  <a:tcPr/>
                </a:tc>
                <a:tc>
                  <a:txBody>
                    <a:bodyPr/>
                    <a:lstStyle/>
                    <a:p>
                      <a:r>
                        <a:rPr lang="en-US" sz="1200">
                          <a:latin typeface="Arial" panose="020B0604020202020204" pitchFamily="34" charset="0"/>
                          <a:cs typeface="Arial" panose="020B0604020202020204" pitchFamily="34" charset="0"/>
                        </a:rPr>
                        <a:t>K-12 – Kindergarten through 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Eligible and participating</a:t>
                      </a:r>
                    </a:p>
                    <a:p>
                      <a:endParaRPr lang="en-US" sz="1200">
                        <a:latin typeface="Arial" panose="020B0604020202020204" pitchFamily="34" charset="0"/>
                        <a:cs typeface="Arial" panose="020B0604020202020204" pitchFamily="34" charset="0"/>
                      </a:endParaRPr>
                    </a:p>
                  </a:txBody>
                  <a:tcPr/>
                </a:tc>
                <a:tc>
                  <a:txBody>
                    <a:bodyPr/>
                    <a:lstStyle/>
                    <a:p>
                      <a:r>
                        <a:rPr lang="en-US" sz="1200">
                          <a:latin typeface="Arial" panose="020B0604020202020204" pitchFamily="34" charset="0"/>
                          <a:cs typeface="Arial" panose="020B0604020202020204" pitchFamily="34" charset="0"/>
                        </a:rPr>
                        <a:t>Appropriate exit code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Exited annually at the end of the year</a:t>
                      </a:r>
                    </a:p>
                    <a:p>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6632575"/>
                  </a:ext>
                </a:extLst>
              </a:tr>
              <a:tr h="795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5-21, Kindergarten (inc. TK) through 12 </a:t>
                      </a:r>
                      <a:r>
                        <a:rPr lang="en-US" sz="1200" b="1">
                          <a:latin typeface="Arial" panose="020B0604020202020204" pitchFamily="34" charset="0"/>
                          <a:cs typeface="Arial" panose="020B0604020202020204" pitchFamily="34" charset="0"/>
                        </a:rPr>
                        <a:t>(private)</a:t>
                      </a:r>
                    </a:p>
                  </a:txBody>
                  <a:tcPr/>
                </a:tc>
                <a:tc>
                  <a:txBody>
                    <a:bodyPr/>
                    <a:lstStyle/>
                    <a:p>
                      <a:r>
                        <a:rPr lang="en-US" sz="1200">
                          <a:latin typeface="Arial" panose="020B0604020202020204" pitchFamily="34" charset="0"/>
                          <a:cs typeface="Arial" panose="020B0604020202020204" pitchFamily="34" charset="0"/>
                        </a:rPr>
                        <a:t>50 – Non- ADA Enrollment</a:t>
                      </a:r>
                    </a:p>
                  </a:txBody>
                  <a:tcPr/>
                </a:tc>
                <a:tc>
                  <a:txBody>
                    <a:bodyPr/>
                    <a:lstStyle/>
                    <a:p>
                      <a:r>
                        <a:rPr lang="en-US" sz="1200">
                          <a:latin typeface="Arial" panose="020B0604020202020204" pitchFamily="34" charset="0"/>
                          <a:cs typeface="Arial" panose="020B0604020202020204" pitchFamily="34" charset="0"/>
                        </a:rPr>
                        <a:t>K-12 – Kindergarten through 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Eligible and participating</a:t>
                      </a:r>
                    </a:p>
                    <a:p>
                      <a:endParaRPr lang="en-US" sz="1200">
                        <a:latin typeface="Arial" panose="020B0604020202020204" pitchFamily="34" charset="0"/>
                        <a:cs typeface="Arial" panose="020B0604020202020204" pitchFamily="34" charset="0"/>
                      </a:endParaRPr>
                    </a:p>
                  </a:txBody>
                  <a:tcPr/>
                </a:tc>
                <a:tc>
                  <a:txBody>
                    <a:bodyPr/>
                    <a:lstStyle/>
                    <a:p>
                      <a:r>
                        <a:rPr lang="en-US" sz="1200">
                          <a:latin typeface="Arial" panose="020B0604020202020204" pitchFamily="34" charset="0"/>
                          <a:cs typeface="Arial" panose="020B0604020202020204" pitchFamily="34" charset="0"/>
                        </a:rPr>
                        <a:t>E170 – Non-Primary Enrollment Exit</a:t>
                      </a:r>
                    </a:p>
                  </a:txBody>
                  <a:tcPr/>
                </a:tc>
                <a:tc>
                  <a:txBody>
                    <a:bodyPr/>
                    <a:lstStyle/>
                    <a:p>
                      <a:r>
                        <a:rPr lang="en-US" sz="1200">
                          <a:latin typeface="Arial" panose="020B0604020202020204" pitchFamily="34" charset="0"/>
                          <a:cs typeface="Arial" panose="020B0604020202020204" pitchFamily="34" charset="0"/>
                        </a:rPr>
                        <a:t>Exited annually at the end of the year</a:t>
                      </a:r>
                    </a:p>
                  </a:txBody>
                  <a:tcPr/>
                </a:tc>
                <a:extLst>
                  <a:ext uri="{0D108BD9-81ED-4DB2-BD59-A6C34878D82A}">
                    <a16:rowId xmlns:a16="http://schemas.microsoft.com/office/drawing/2014/main" val="3997603598"/>
                  </a:ext>
                </a:extLst>
              </a:tr>
              <a:tr h="6923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ALL</a:t>
                      </a:r>
                    </a:p>
                  </a:txBody>
                  <a:tcPr/>
                </a:tc>
                <a:tc>
                  <a:txBody>
                    <a:bodyPr/>
                    <a:lstStyle/>
                    <a:p>
                      <a:r>
                        <a:rPr lang="en-US" sz="1200">
                          <a:latin typeface="Arial" panose="020B0604020202020204" pitchFamily="34" charset="0"/>
                          <a:cs typeface="Arial" panose="020B0604020202020204" pitchFamily="34" charset="0"/>
                        </a:rPr>
                        <a:t>ALL</a:t>
                      </a:r>
                    </a:p>
                  </a:txBody>
                  <a:tcPr/>
                </a:tc>
                <a:tc>
                  <a:txBody>
                    <a:bodyPr/>
                    <a:lstStyle/>
                    <a:p>
                      <a:r>
                        <a:rPr lang="en-US" sz="1200">
                          <a:latin typeface="Arial" panose="020B0604020202020204" pitchFamily="34" charset="0"/>
                          <a:cs typeface="Arial" panose="020B0604020202020204" pitchFamily="34" charset="0"/>
                        </a:rPr>
                        <a:t>ALL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Not Eligible or Not Participating</a:t>
                      </a:r>
                    </a:p>
                    <a:p>
                      <a:endParaRPr lang="en-US" sz="120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N470 – No Show</a:t>
                      </a:r>
                    </a:p>
                  </a:txBody>
                  <a:tcPr/>
                </a:tc>
                <a:tc>
                  <a:txBody>
                    <a:bodyPr/>
                    <a:lstStyle/>
                    <a:p>
                      <a:r>
                        <a:rPr lang="en-US" sz="1200" dirty="0">
                          <a:latin typeface="Arial" panose="020B0604020202020204" pitchFamily="34" charset="0"/>
                          <a:cs typeface="Arial" panose="020B0604020202020204" pitchFamily="34" charset="0"/>
                        </a:rPr>
                        <a:t>Same date as Enrollment Start Date</a:t>
                      </a:r>
                    </a:p>
                  </a:txBody>
                  <a:tcPr/>
                </a:tc>
                <a:extLst>
                  <a:ext uri="{0D108BD9-81ED-4DB2-BD59-A6C34878D82A}">
                    <a16:rowId xmlns:a16="http://schemas.microsoft.com/office/drawing/2014/main" val="4266761468"/>
                  </a:ext>
                </a:extLst>
              </a:tr>
            </a:tbl>
          </a:graphicData>
        </a:graphic>
      </p:graphicFrame>
    </p:spTree>
    <p:extLst>
      <p:ext uri="{BB962C8B-B14F-4D97-AF65-F5344CB8AC3E}">
        <p14:creationId xmlns:p14="http://schemas.microsoft.com/office/powerpoint/2010/main" val="2343086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2D62D-5E8F-1870-71D5-037F4944431D}"/>
              </a:ext>
            </a:extLst>
          </p:cNvPr>
          <p:cNvSpPr>
            <a:spLocks noGrp="1"/>
          </p:cNvSpPr>
          <p:nvPr>
            <p:ph type="title"/>
          </p:nvPr>
        </p:nvSpPr>
        <p:spPr>
          <a:xfrm>
            <a:off x="852000" y="232514"/>
            <a:ext cx="11340000" cy="655039"/>
          </a:xfrm>
        </p:spPr>
        <p:txBody>
          <a:bodyPr anchor="ctr">
            <a:normAutofit/>
          </a:bodyPr>
          <a:lstStyle/>
          <a:p>
            <a:r>
              <a:rPr lang="en-US" dirty="0"/>
              <a:t>Adult-age SWD In Transition Program</a:t>
            </a:r>
          </a:p>
        </p:txBody>
      </p:sp>
      <p:sp>
        <p:nvSpPr>
          <p:cNvPr id="8" name="Footer Placeholder 7">
            <a:extLst>
              <a:ext uri="{FF2B5EF4-FFF2-40B4-BE49-F238E27FC236}">
                <a16:creationId xmlns:a16="http://schemas.microsoft.com/office/drawing/2014/main" id="{8428EE14-CEE1-10DF-7696-83DCC685F76B}"/>
              </a:ext>
            </a:extLst>
          </p:cNvPr>
          <p:cNvSpPr>
            <a:spLocks noGrp="1"/>
          </p:cNvSpPr>
          <p:nvPr>
            <p:ph type="ftr" sz="quarter" idx="10"/>
          </p:nvPr>
        </p:nvSpPr>
        <p:spPr/>
        <p:txBody>
          <a:bodyPr/>
          <a:lstStyle/>
          <a:p>
            <a:r>
              <a:rPr lang="en-US" noProof="0"/>
              <a:t>EOY 4 Reporting and Certification v1.0 April 24, 2025</a:t>
            </a:r>
          </a:p>
        </p:txBody>
      </p:sp>
      <p:sp>
        <p:nvSpPr>
          <p:cNvPr id="9" name="Slide Number Placeholder 8">
            <a:extLst>
              <a:ext uri="{FF2B5EF4-FFF2-40B4-BE49-F238E27FC236}">
                <a16:creationId xmlns:a16="http://schemas.microsoft.com/office/drawing/2014/main" id="{4F49B507-9D86-F704-5665-D2DEE0779D43}"/>
              </a:ext>
            </a:extLst>
          </p:cNvPr>
          <p:cNvSpPr>
            <a:spLocks noGrp="1"/>
          </p:cNvSpPr>
          <p:nvPr>
            <p:ph type="sldNum" sz="quarter" idx="11"/>
          </p:nvPr>
        </p:nvSpPr>
        <p:spPr/>
        <p:txBody>
          <a:bodyPr/>
          <a:lstStyle/>
          <a:p>
            <a:fld id="{4B73C415-D670-4716-A5EC-CC4D52CA2BAC}" type="slidenum">
              <a:rPr lang="en-US" noProof="0" smtClean="0"/>
              <a:pPr/>
              <a:t>38</a:t>
            </a:fld>
            <a:endParaRPr lang="en-US" noProof="0"/>
          </a:p>
        </p:txBody>
      </p:sp>
      <p:sp>
        <p:nvSpPr>
          <p:cNvPr id="3" name="Content Placeholder 2">
            <a:extLst>
              <a:ext uri="{FF2B5EF4-FFF2-40B4-BE49-F238E27FC236}">
                <a16:creationId xmlns:a16="http://schemas.microsoft.com/office/drawing/2014/main" id="{1571C563-B0A3-1049-6C65-EDE467FF7648}"/>
              </a:ext>
            </a:extLst>
          </p:cNvPr>
          <p:cNvSpPr>
            <a:spLocks noGrp="1"/>
          </p:cNvSpPr>
          <p:nvPr>
            <p:ph idx="4294967295"/>
          </p:nvPr>
        </p:nvSpPr>
        <p:spPr>
          <a:xfrm>
            <a:off x="772625" y="1006076"/>
            <a:ext cx="10999375" cy="3016250"/>
          </a:xfrm>
        </p:spPr>
        <p:txBody>
          <a:bodyPr>
            <a:noAutofit/>
          </a:bodyPr>
          <a:lstStyle/>
          <a:p>
            <a:r>
              <a:rPr lang="en-US" sz="1400" dirty="0">
                <a:solidFill>
                  <a:schemeClr val="tx1">
                    <a:lumMod val="85000"/>
                    <a:lumOff val="15000"/>
                  </a:schemeClr>
                </a:solidFill>
              </a:rPr>
              <a:t>Students with an active IEP are eligible to receive services until one of the following happens:</a:t>
            </a:r>
          </a:p>
          <a:p>
            <a:pPr lvl="1"/>
            <a:r>
              <a:rPr lang="en-US" sz="1400" dirty="0">
                <a:solidFill>
                  <a:schemeClr val="tx1">
                    <a:lumMod val="85000"/>
                    <a:lumOff val="15000"/>
                  </a:schemeClr>
                </a:solidFill>
              </a:rPr>
              <a:t>The student graduates with a standard high school diploma (E230 – Completer Exit/100 – Standard High School Diploma); OR</a:t>
            </a:r>
          </a:p>
          <a:p>
            <a:pPr lvl="1"/>
            <a:r>
              <a:rPr lang="en-US" sz="1400" dirty="0">
                <a:solidFill>
                  <a:schemeClr val="tx1">
                    <a:lumMod val="85000"/>
                    <a:lumOff val="15000"/>
                  </a:schemeClr>
                </a:solidFill>
              </a:rPr>
              <a:t>The parent/guardian revokes consent for special education and services; OR</a:t>
            </a:r>
          </a:p>
          <a:p>
            <a:pPr lvl="1"/>
            <a:r>
              <a:rPr lang="en-US" sz="1400" dirty="0">
                <a:solidFill>
                  <a:schemeClr val="tx1">
                    <a:lumMod val="85000"/>
                    <a:lumOff val="15000"/>
                  </a:schemeClr>
                </a:solidFill>
              </a:rPr>
              <a:t>The student turns 22 years old</a:t>
            </a:r>
          </a:p>
          <a:p>
            <a:r>
              <a:rPr lang="en-US" sz="1400" dirty="0">
                <a:solidFill>
                  <a:schemeClr val="tx1">
                    <a:lumMod val="85000"/>
                    <a:lumOff val="15000"/>
                  </a:schemeClr>
                </a:solidFill>
              </a:rPr>
              <a:t>If a SWD does not receive a standard high school diploma in their initial cohort year and the student:</a:t>
            </a:r>
          </a:p>
          <a:p>
            <a:pPr lvl="1"/>
            <a:r>
              <a:rPr lang="en-US" sz="1400" dirty="0">
                <a:solidFill>
                  <a:schemeClr val="tx1">
                    <a:lumMod val="85000"/>
                    <a:lumOff val="15000"/>
                  </a:schemeClr>
                </a:solidFill>
              </a:rPr>
              <a:t>Will remain enrolled in pursuit of a high school diploma</a:t>
            </a:r>
          </a:p>
          <a:p>
            <a:pPr lvl="2"/>
            <a:r>
              <a:rPr lang="en-US" sz="1400" dirty="0">
                <a:solidFill>
                  <a:schemeClr val="tx1">
                    <a:lumMod val="85000"/>
                    <a:lumOff val="15000"/>
                  </a:schemeClr>
                </a:solidFill>
              </a:rPr>
              <a:t>Enroll student annually at school of residence</a:t>
            </a:r>
          </a:p>
          <a:p>
            <a:pPr lvl="1"/>
            <a:r>
              <a:rPr lang="en-US" sz="1400" dirty="0">
                <a:solidFill>
                  <a:schemeClr val="tx1">
                    <a:lumMod val="85000"/>
                    <a:lumOff val="15000"/>
                  </a:schemeClr>
                </a:solidFill>
              </a:rPr>
              <a:t>Will remain enrolled solely for transition services and is not in pursuit of a high school diploma – even if student enrolls in an adult program</a:t>
            </a:r>
          </a:p>
          <a:p>
            <a:pPr lvl="2"/>
            <a:r>
              <a:rPr lang="en-US" sz="1400" dirty="0">
                <a:solidFill>
                  <a:schemeClr val="tx1">
                    <a:lumMod val="85000"/>
                    <a:lumOff val="15000"/>
                  </a:schemeClr>
                </a:solidFill>
              </a:rPr>
              <a:t>Enroll student at the district-level in CALPADS (grade level of 12, Primary Enrollment [10])</a:t>
            </a:r>
          </a:p>
        </p:txBody>
      </p:sp>
      <p:sp>
        <p:nvSpPr>
          <p:cNvPr id="7" name="TextBox 6">
            <a:extLst>
              <a:ext uri="{FF2B5EF4-FFF2-40B4-BE49-F238E27FC236}">
                <a16:creationId xmlns:a16="http://schemas.microsoft.com/office/drawing/2014/main" id="{E42E214F-45C5-3874-0670-4A2C4E84AE31}"/>
              </a:ext>
            </a:extLst>
          </p:cNvPr>
          <p:cNvSpPr txBox="1"/>
          <p:nvPr/>
        </p:nvSpPr>
        <p:spPr>
          <a:xfrm>
            <a:off x="600506" y="4527880"/>
            <a:ext cx="10786272" cy="1600438"/>
          </a:xfrm>
          <a:prstGeom prst="rect">
            <a:avLst/>
          </a:prstGeom>
          <a:solidFill>
            <a:srgbClr val="F5F1F7"/>
          </a:solidFill>
          <a:ln cap="rnd">
            <a:solidFill>
              <a:srgbClr val="F5F1F7"/>
            </a:solidFill>
          </a:ln>
        </p:spPr>
        <p:txBody>
          <a:bodyPr wrap="square">
            <a:spAutoFit/>
          </a:bodyPr>
          <a:lstStyle/>
          <a:p>
            <a:r>
              <a:rPr lang="en-US" sz="1400" dirty="0">
                <a:solidFill>
                  <a:schemeClr val="tx1">
                    <a:lumMod val="85000"/>
                    <a:lumOff val="15000"/>
                  </a:schemeClr>
                </a:solidFill>
              </a:rPr>
              <a:t>Field 1.34 – Adult Age Student with Disabilities in Transition Status is captured in the Student Enrollment (SENR) File which comes from the SIS</a:t>
            </a:r>
          </a:p>
          <a:p>
            <a:pPr lvl="1"/>
            <a:r>
              <a:rPr lang="en-US" sz="1400" dirty="0">
                <a:solidFill>
                  <a:schemeClr val="tx1">
                    <a:lumMod val="85000"/>
                    <a:lumOff val="15000"/>
                  </a:schemeClr>
                </a:solidFill>
              </a:rPr>
              <a:t>Required to be populated if:</a:t>
            </a:r>
          </a:p>
          <a:p>
            <a:pPr lvl="2"/>
            <a:r>
              <a:rPr lang="en-US" sz="1400" dirty="0">
                <a:solidFill>
                  <a:schemeClr val="tx1">
                    <a:lumMod val="85000"/>
                    <a:lumOff val="15000"/>
                  </a:schemeClr>
                </a:solidFill>
              </a:rPr>
              <a:t>Student age &gt;= 17; AND</a:t>
            </a:r>
          </a:p>
          <a:p>
            <a:pPr lvl="2"/>
            <a:r>
              <a:rPr lang="en-US" sz="1400" dirty="0">
                <a:solidFill>
                  <a:schemeClr val="tx1">
                    <a:lumMod val="85000"/>
                    <a:lumOff val="15000"/>
                  </a:schemeClr>
                </a:solidFill>
              </a:rPr>
              <a:t>Grade level = 12; AND</a:t>
            </a:r>
          </a:p>
          <a:p>
            <a:pPr lvl="2"/>
            <a:r>
              <a:rPr lang="en-US" sz="1400" dirty="0">
                <a:solidFill>
                  <a:schemeClr val="tx1">
                    <a:lumMod val="85000"/>
                    <a:lumOff val="15000"/>
                  </a:schemeClr>
                </a:solidFill>
              </a:rPr>
              <a:t>Special Education Status = 1 – Eligible and Participating AND</a:t>
            </a:r>
          </a:p>
          <a:p>
            <a:pPr lvl="2"/>
            <a:r>
              <a:rPr lang="en-US" sz="1400" dirty="0">
                <a:solidFill>
                  <a:schemeClr val="tx1">
                    <a:lumMod val="85000"/>
                    <a:lumOff val="15000"/>
                  </a:schemeClr>
                </a:solidFill>
              </a:rPr>
              <a:t>Special Education Plan Type = 100 – Individualized Education Program</a:t>
            </a:r>
          </a:p>
        </p:txBody>
      </p:sp>
    </p:spTree>
    <p:extLst>
      <p:ext uri="{BB962C8B-B14F-4D97-AF65-F5344CB8AC3E}">
        <p14:creationId xmlns:p14="http://schemas.microsoft.com/office/powerpoint/2010/main" val="3863767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A7B65F-DDF2-D4F5-3E6B-3494A2D7EC8A}"/>
              </a:ext>
            </a:extLst>
          </p:cNvPr>
          <p:cNvSpPr>
            <a:spLocks noGrp="1"/>
          </p:cNvSpPr>
          <p:nvPr>
            <p:ph type="title"/>
          </p:nvPr>
        </p:nvSpPr>
        <p:spPr>
          <a:xfrm>
            <a:off x="642000" y="408859"/>
            <a:ext cx="3721852" cy="432000"/>
          </a:xfrm>
        </p:spPr>
        <p:txBody>
          <a:bodyPr/>
          <a:lstStyle/>
          <a:p>
            <a:r>
              <a:rPr lang="en-US" dirty="0"/>
              <a:t>Proactive Steps</a:t>
            </a:r>
            <a:br>
              <a:rPr lang="en-US" dirty="0"/>
            </a:br>
            <a:endParaRPr lang="en-US" dirty="0"/>
          </a:p>
        </p:txBody>
      </p:sp>
      <p:sp>
        <p:nvSpPr>
          <p:cNvPr id="7" name="Content Placeholder 6">
            <a:extLst>
              <a:ext uri="{FF2B5EF4-FFF2-40B4-BE49-F238E27FC236}">
                <a16:creationId xmlns:a16="http://schemas.microsoft.com/office/drawing/2014/main" id="{51005B1B-8D9E-D6BC-247F-9A72E767AD44}"/>
              </a:ext>
            </a:extLst>
          </p:cNvPr>
          <p:cNvSpPr>
            <a:spLocks noGrp="1"/>
          </p:cNvSpPr>
          <p:nvPr>
            <p:ph idx="1"/>
          </p:nvPr>
        </p:nvSpPr>
        <p:spPr>
          <a:xfrm>
            <a:off x="4363852" y="1350281"/>
            <a:ext cx="7257508" cy="4323997"/>
          </a:xfrm>
        </p:spPr>
        <p:txBody>
          <a:bodyPr/>
          <a:lstStyle/>
          <a:p>
            <a:pPr marL="266700" lvl="1" indent="-266700">
              <a:spcBef>
                <a:spcPts val="1000"/>
              </a:spcBef>
              <a:buClr>
                <a:schemeClr val="accent1"/>
              </a:buClr>
              <a:buFont typeface="Arial" panose="020B0604020202020204" pitchFamily="34" charset="0"/>
              <a:buChar char="○"/>
            </a:pPr>
            <a:r>
              <a:rPr lang="en-US" sz="2000" dirty="0"/>
              <a:t>Resolve common/ frequently occurring errors</a:t>
            </a:r>
          </a:p>
          <a:p>
            <a:pPr lvl="2"/>
            <a:r>
              <a:rPr lang="en-US" sz="1800" b="1" dirty="0"/>
              <a:t>SENR0606E4</a:t>
            </a:r>
            <a:r>
              <a:rPr lang="en-US" sz="1800" dirty="0"/>
              <a:t> – Missing PLAN record for enrolled Eligible and Participating Student</a:t>
            </a:r>
          </a:p>
          <a:p>
            <a:pPr lvl="2"/>
            <a:r>
              <a:rPr lang="en-US" sz="1800" b="1" dirty="0"/>
              <a:t>PLAN0390E4</a:t>
            </a:r>
            <a:r>
              <a:rPr lang="en-US" sz="1800" dirty="0"/>
              <a:t>-</a:t>
            </a:r>
            <a:r>
              <a:rPr lang="en-US" sz="1800" b="1" dirty="0"/>
              <a:t>0397E4</a:t>
            </a:r>
            <a:r>
              <a:rPr lang="en-US" sz="1800" dirty="0"/>
              <a:t> – Missing Transition Indicators</a:t>
            </a:r>
          </a:p>
          <a:p>
            <a:pPr lvl="2"/>
            <a:r>
              <a:rPr lang="en-US" sz="1800" b="1" dirty="0"/>
              <a:t>SENR04391</a:t>
            </a:r>
            <a:r>
              <a:rPr lang="en-US" sz="1800" dirty="0"/>
              <a:t> - Adult Age Students with Disabilities in Transition Status is required for this record</a:t>
            </a:r>
          </a:p>
          <a:p>
            <a:r>
              <a:rPr lang="en-US" sz="2000" dirty="0"/>
              <a:t>Use Monitoring Report 16.21 to monitor timelines</a:t>
            </a:r>
          </a:p>
          <a:p>
            <a:r>
              <a:rPr lang="en-US" sz="2000" dirty="0"/>
              <a:t>Account for SWD completers</a:t>
            </a:r>
          </a:p>
          <a:p>
            <a:pPr lvl="1"/>
            <a:r>
              <a:rPr lang="en-US" sz="1800" dirty="0"/>
              <a:t>Graduates (Alternate Pathways)</a:t>
            </a:r>
          </a:p>
          <a:p>
            <a:pPr lvl="1"/>
            <a:r>
              <a:rPr lang="en-US" sz="1800" dirty="0"/>
              <a:t>Certificate of completion</a:t>
            </a:r>
          </a:p>
          <a:p>
            <a:endParaRPr lang="en-US" dirty="0"/>
          </a:p>
        </p:txBody>
      </p:sp>
      <p:pic>
        <p:nvPicPr>
          <p:cNvPr id="11" name="Picture 10" descr="Picture of a girl with a thoughtful look.">
            <a:extLst>
              <a:ext uri="{FF2B5EF4-FFF2-40B4-BE49-F238E27FC236}">
                <a16:creationId xmlns:a16="http://schemas.microsoft.com/office/drawing/2014/main" id="{B1993D47-A4B3-8E01-AB71-164885BEABA3}"/>
              </a:ext>
            </a:extLst>
          </p:cNvPr>
          <p:cNvPicPr>
            <a:picLocks noChangeAspect="1"/>
          </p:cNvPicPr>
          <p:nvPr/>
        </p:nvPicPr>
        <p:blipFill>
          <a:blip r:embed="rId3"/>
          <a:stretch>
            <a:fillRect/>
          </a:stretch>
        </p:blipFill>
        <p:spPr>
          <a:xfrm>
            <a:off x="540733" y="1079481"/>
            <a:ext cx="3957738" cy="4428238"/>
          </a:xfrm>
          <a:prstGeom prst="rect">
            <a:avLst/>
          </a:prstGeom>
        </p:spPr>
      </p:pic>
      <p:sp>
        <p:nvSpPr>
          <p:cNvPr id="4" name="Footer Placeholder 3">
            <a:extLst>
              <a:ext uri="{FF2B5EF4-FFF2-40B4-BE49-F238E27FC236}">
                <a16:creationId xmlns:a16="http://schemas.microsoft.com/office/drawing/2014/main" id="{6DA95FC9-7DE5-49F3-5DF0-081E9C5CFBE2}"/>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0E925CA8-D1DA-C639-71A6-7A9BA0628535}"/>
              </a:ext>
            </a:extLst>
          </p:cNvPr>
          <p:cNvSpPr>
            <a:spLocks noGrp="1"/>
          </p:cNvSpPr>
          <p:nvPr>
            <p:ph type="sldNum" sz="quarter" idx="11"/>
          </p:nvPr>
        </p:nvSpPr>
        <p:spPr/>
        <p:txBody>
          <a:bodyPr/>
          <a:lstStyle/>
          <a:p>
            <a:fld id="{4B73C415-D670-4716-A5EC-CC4D52CA2BAC}" type="slidenum">
              <a:rPr lang="en-US" noProof="0" smtClean="0"/>
              <a:pPr/>
              <a:t>39</a:t>
            </a:fld>
            <a:endParaRPr lang="en-US" noProof="0"/>
          </a:p>
        </p:txBody>
      </p:sp>
    </p:spTree>
    <p:extLst>
      <p:ext uri="{BB962C8B-B14F-4D97-AF65-F5344CB8AC3E}">
        <p14:creationId xmlns:p14="http://schemas.microsoft.com/office/powerpoint/2010/main" val="358992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852000" y="704255"/>
            <a:ext cx="11340000" cy="432000"/>
          </a:xfrm>
        </p:spPr>
        <p:txBody>
          <a:bodyPr>
            <a:noAutofit/>
          </a:bodyPr>
          <a:lstStyle/>
          <a:p>
            <a:r>
              <a:rPr lang="en-US" dirty="0">
                <a:latin typeface="Arial Black" panose="020B0A04020102020204" pitchFamily="34" charset="0"/>
              </a:rPr>
              <a:t>Objective</a:t>
            </a:r>
          </a:p>
        </p:txBody>
      </p:sp>
      <p:sp>
        <p:nvSpPr>
          <p:cNvPr id="14" name="Footer Placeholder 13">
            <a:extLst>
              <a:ext uri="{FF2B5EF4-FFF2-40B4-BE49-F238E27FC236}">
                <a16:creationId xmlns:a16="http://schemas.microsoft.com/office/drawing/2014/main" id="{41474738-19B8-3EEF-EDC1-2B6FAAB7AE91}"/>
              </a:ext>
            </a:extLst>
          </p:cNvPr>
          <p:cNvSpPr>
            <a:spLocks noGrp="1"/>
          </p:cNvSpPr>
          <p:nvPr>
            <p:ph type="ftr" sz="quarter" idx="10"/>
          </p:nvPr>
        </p:nvSpPr>
        <p:spPr/>
        <p:txBody>
          <a:bodyPr/>
          <a:lstStyle/>
          <a:p>
            <a:r>
              <a:rPr lang="en-US" noProof="0"/>
              <a:t>EOY 4 Reporting and Certification v1.0 April 24, 2025</a:t>
            </a:r>
          </a:p>
        </p:txBody>
      </p:sp>
      <p:sp>
        <p:nvSpPr>
          <p:cNvPr id="15" name="Slide Number Placeholder 14">
            <a:extLst>
              <a:ext uri="{FF2B5EF4-FFF2-40B4-BE49-F238E27FC236}">
                <a16:creationId xmlns:a16="http://schemas.microsoft.com/office/drawing/2014/main" id="{8786A03C-ACA4-208B-C7E8-431C5ABC71D6}"/>
              </a:ext>
            </a:extLst>
          </p:cNvPr>
          <p:cNvSpPr>
            <a:spLocks noGrp="1"/>
          </p:cNvSpPr>
          <p:nvPr>
            <p:ph type="sldNum" sz="quarter" idx="11"/>
          </p:nvPr>
        </p:nvSpPr>
        <p:spPr/>
        <p:txBody>
          <a:bodyPr/>
          <a:lstStyle/>
          <a:p>
            <a:fld id="{4B73C415-D670-4716-A5EC-CC4D52CA2BAC}" type="slidenum">
              <a:rPr lang="en-US" noProof="0" smtClean="0"/>
              <a:pPr/>
              <a:t>4</a:t>
            </a:fld>
            <a:endParaRPr lang="en-US" noProof="0"/>
          </a:p>
        </p:txBody>
      </p:sp>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2"/>
          </p:nvPr>
        </p:nvSpPr>
        <p:spPr>
          <a:xfrm>
            <a:off x="8305523" y="3882772"/>
            <a:ext cx="1980000" cy="360000"/>
          </a:xfrm>
        </p:spPr>
        <p:txBody>
          <a:bodyPr/>
          <a:lstStyle/>
          <a:p>
            <a:pPr algn="ctr"/>
            <a:r>
              <a:rPr lang="en-US" sz="1400" b="1" dirty="0"/>
              <a:t>Analyze</a:t>
            </a:r>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16383" y="3881980"/>
            <a:ext cx="1980000" cy="360000"/>
          </a:xfrm>
        </p:spPr>
        <p:txBody>
          <a:bodyPr/>
          <a:lstStyle/>
          <a:p>
            <a:r>
              <a:rPr lang="en-US" sz="1400" b="1" dirty="0"/>
              <a:t>Identify</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68000" y="4516377"/>
            <a:ext cx="1800000" cy="1335780"/>
          </a:xfrm>
        </p:spPr>
        <p:txBody>
          <a:bodyPr>
            <a:normAutofit fontScale="92500"/>
          </a:bodyPr>
          <a:lstStyle/>
          <a:p>
            <a:r>
              <a:rPr lang="en-US" sz="1500" dirty="0"/>
              <a:t>key data elements and stakeholders in preparation of the </a:t>
            </a:r>
            <a:r>
              <a:rPr lang="en-US" sz="1500" kern="0" dirty="0"/>
              <a:t>the EOY 4 submission</a:t>
            </a:r>
          </a:p>
          <a:p>
            <a:r>
              <a:rPr lang="en-US" sz="1500" kern="0" dirty="0"/>
              <a:t>(Data Leadership)</a:t>
            </a:r>
          </a:p>
          <a:p>
            <a:endParaRPr lang="en-US" dirty="0"/>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8305136" y="4502073"/>
            <a:ext cx="2127986" cy="1863289"/>
          </a:xfrm>
        </p:spPr>
        <p:txBody>
          <a:bodyPr>
            <a:normAutofit/>
          </a:bodyPr>
          <a:lstStyle/>
          <a:p>
            <a:r>
              <a:rPr lang="en-US" sz="1400" dirty="0"/>
              <a:t>certification reports to assess the flow of data across the ecosystem and evaluate how well data is leverage in informed decision making</a:t>
            </a:r>
          </a:p>
          <a:p>
            <a:r>
              <a:rPr lang="en-US" sz="1400" dirty="0"/>
              <a:t>(Coalition Building)</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3625423" y="3881979"/>
            <a:ext cx="1980000" cy="360000"/>
          </a:xfrm>
        </p:spPr>
        <p:txBody>
          <a:bodyPr/>
          <a:lstStyle/>
          <a:p>
            <a:r>
              <a:rPr lang="en-US" b="1" dirty="0"/>
              <a:t>Perform</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3387436" y="4516378"/>
            <a:ext cx="2127987" cy="2341621"/>
          </a:xfrm>
        </p:spPr>
        <p:txBody>
          <a:bodyPr>
            <a:normAutofit/>
          </a:bodyPr>
          <a:lstStyle/>
          <a:p>
            <a:r>
              <a:rPr lang="en-US" sz="1400" dirty="0"/>
              <a:t>the EOY 4 submission process based on an internal schedule considering staff availability and competing priorities</a:t>
            </a:r>
          </a:p>
          <a:p>
            <a:r>
              <a:rPr lang="en-US" sz="1400" dirty="0"/>
              <a:t>(Project Management)</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5965473" y="3881979"/>
            <a:ext cx="1980000" cy="360000"/>
          </a:xfrm>
        </p:spPr>
        <p:txBody>
          <a:bodyPr/>
          <a:lstStyle/>
          <a:p>
            <a:r>
              <a:rPr lang="en-US" b="1" dirty="0"/>
              <a:t>Resolve</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5965473" y="4516377"/>
            <a:ext cx="1980000" cy="1433313"/>
          </a:xfrm>
        </p:spPr>
        <p:txBody>
          <a:bodyPr>
            <a:normAutofit fontScale="92500" lnSpcReduction="10000"/>
          </a:bodyPr>
          <a:lstStyle/>
          <a:p>
            <a:r>
              <a:rPr lang="en-US" sz="1500" kern="0" dirty="0"/>
              <a:t>certification errors using </a:t>
            </a:r>
            <a:r>
              <a:rPr lang="en-US" sz="1500" dirty="0"/>
              <a:t>analytical mindfulness and review reports for completeness and reasonability</a:t>
            </a:r>
          </a:p>
          <a:p>
            <a:r>
              <a:rPr lang="en-US" sz="1500" kern="0" dirty="0"/>
              <a:t>(Critical Thinking)</a:t>
            </a:r>
          </a:p>
          <a:p>
            <a:endParaRPr lang="en-US" dirty="0"/>
          </a:p>
        </p:txBody>
      </p:sp>
      <p:pic>
        <p:nvPicPr>
          <p:cNvPr id="17" name="Picture Placeholder 16" descr="Image of hands pointing to laptop screen">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1316383" y="1646479"/>
            <a:ext cx="1979613" cy="1979613"/>
          </a:xfrm>
        </p:spPr>
      </p:pic>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8305523" y="1646478"/>
            <a:ext cx="1979613" cy="1981200"/>
          </a:xfrm>
        </p:spPr>
      </p:pic>
      <p:pic>
        <p:nvPicPr>
          <p:cNvPr id="43" name="Picture Placeholder 42" descr="images of person's hand while typing">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3625810" y="1646478"/>
            <a:ext cx="1979613" cy="1979613"/>
          </a:xfrm>
        </p:spPr>
      </p:pic>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65474" y="1703392"/>
            <a:ext cx="1890000" cy="1865785"/>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495996" y="4394782"/>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8395523" y="439557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3715423" y="4394781"/>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6055473" y="4394781"/>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439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8616"/>
            <a:ext cx="11760000" cy="6341300"/>
          </a:xfrm>
          <a:prstGeom prst="rect">
            <a:avLst/>
          </a:prstGeom>
          <a:gradFill>
            <a:gsLst>
              <a:gs pos="70000">
                <a:schemeClr val="tx1">
                  <a:alpha val="42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 y="24064"/>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7000"/>
            <a:ext cx="6893552" cy="2387600"/>
          </a:xfrm>
        </p:spPr>
        <p:txBody>
          <a:bodyPr/>
          <a:lstStyle/>
          <a:p>
            <a:r>
              <a:rPr lang="en-US" sz="4000" dirty="0">
                <a:latin typeface="Arial Black" panose="020B0A04020102020204" pitchFamily="34" charset="0"/>
              </a:rPr>
              <a:t>EOY 4 Certification Process</a:t>
            </a:r>
            <a:endParaRPr lang="en-US" dirty="0"/>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187750" cy="1219200"/>
          </a:xfrm>
        </p:spPr>
        <p:txBody>
          <a:bodyPr/>
          <a:lstStyle/>
          <a:p>
            <a:pPr>
              <a:spcBef>
                <a:spcPts val="0"/>
              </a:spcBef>
              <a:spcAft>
                <a:spcPts val="0"/>
              </a:spcAft>
            </a:pPr>
            <a:r>
              <a:rPr lang="en-US" dirty="0"/>
              <a:t>CERT and CDD Error Resolution</a:t>
            </a:r>
          </a:p>
          <a:p>
            <a:pPr>
              <a:spcBef>
                <a:spcPts val="0"/>
              </a:spcBef>
              <a:spcAft>
                <a:spcPts val="0"/>
              </a:spcAft>
            </a:pPr>
            <a:r>
              <a:rPr lang="en-US" dirty="0"/>
              <a:t>LEA and SELPA Approval</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BAE83E-7487-AF5E-2030-E45FDB879C1A}"/>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v1.0 April 24, 2025</a:t>
            </a:r>
          </a:p>
        </p:txBody>
      </p:sp>
      <p:sp>
        <p:nvSpPr>
          <p:cNvPr id="7" name="Slide Number Placeholder 6">
            <a:extLst>
              <a:ext uri="{FF2B5EF4-FFF2-40B4-BE49-F238E27FC236}">
                <a16:creationId xmlns:a16="http://schemas.microsoft.com/office/drawing/2014/main" id="{CFDCF3DA-7A79-65D9-B396-F32FD23A562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186070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4925-3943-49F3-8FF2-0413E22C5342}"/>
              </a:ext>
            </a:extLst>
          </p:cNvPr>
          <p:cNvSpPr>
            <a:spLocks noGrp="1"/>
          </p:cNvSpPr>
          <p:nvPr>
            <p:ph type="title"/>
          </p:nvPr>
        </p:nvSpPr>
        <p:spPr/>
        <p:txBody>
          <a:bodyPr/>
          <a:lstStyle/>
          <a:p>
            <a:r>
              <a:rPr lang="en-US" dirty="0"/>
              <a:t>Certification </a:t>
            </a:r>
            <a:r>
              <a:rPr lang="en-US" dirty="0">
                <a:latin typeface="Arial Black" panose="020B0A04020102020204" pitchFamily="34" charset="0"/>
              </a:rPr>
              <a:t>Workflow</a:t>
            </a:r>
          </a:p>
        </p:txBody>
      </p:sp>
      <p:graphicFrame>
        <p:nvGraphicFramePr>
          <p:cNvPr id="5" name="Diagram 4" descr="Graphic of the CALPADS Certification Workflow&#10;1. LEA Submission Process&#10;2. CERT Error Correction&#10;3. Review Reports&#10;4. Approval">
            <a:extLst>
              <a:ext uri="{FF2B5EF4-FFF2-40B4-BE49-F238E27FC236}">
                <a16:creationId xmlns:a16="http://schemas.microsoft.com/office/drawing/2014/main" id="{48BBFE23-AFA8-457D-BC46-DD15C008FCD1}"/>
              </a:ext>
            </a:extLst>
          </p:cNvPr>
          <p:cNvGraphicFramePr/>
          <p:nvPr/>
        </p:nvGraphicFramePr>
        <p:xfrm>
          <a:off x="2878217" y="1383030"/>
          <a:ext cx="6045835" cy="424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Rounded Corners 14">
            <a:extLst>
              <a:ext uri="{FF2B5EF4-FFF2-40B4-BE49-F238E27FC236}">
                <a16:creationId xmlns:a16="http://schemas.microsoft.com/office/drawing/2014/main" id="{8E67254E-6F76-4D07-8C75-B9D3542B4E6C}"/>
              </a:ext>
            </a:extLst>
          </p:cNvPr>
          <p:cNvSpPr/>
          <p:nvPr/>
        </p:nvSpPr>
        <p:spPr>
          <a:xfrm>
            <a:off x="597060" y="1223010"/>
            <a:ext cx="3188970" cy="2045970"/>
          </a:xfrm>
          <a:prstGeom prst="roundRect">
            <a:avLst>
              <a:gd name="adj" fmla="val 6548"/>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Tahoma"/>
                <a:ea typeface="+mn-ea"/>
                <a:cs typeface="+mn-cs"/>
              </a:rPr>
              <a:t>Error Correction</a:t>
            </a:r>
            <a:endParaRPr kumimoji="0" lang="en-US" sz="14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Resolve Cert errors and CDDs before reviewing reports.</a:t>
            </a: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Refer to the downloadable CALPADS Error List on suggested resolutions</a:t>
            </a:r>
          </a:p>
        </p:txBody>
      </p:sp>
      <p:sp>
        <p:nvSpPr>
          <p:cNvPr id="16" name="Rectangle: Rounded Corners 15">
            <a:extLst>
              <a:ext uri="{FF2B5EF4-FFF2-40B4-BE49-F238E27FC236}">
                <a16:creationId xmlns:a16="http://schemas.microsoft.com/office/drawing/2014/main" id="{EB978AAC-9B7A-4BCE-8EF8-EAAE0F2B79C2}"/>
              </a:ext>
            </a:extLst>
          </p:cNvPr>
          <p:cNvSpPr/>
          <p:nvPr/>
        </p:nvSpPr>
        <p:spPr>
          <a:xfrm>
            <a:off x="8016240" y="1223010"/>
            <a:ext cx="3578700" cy="2045970"/>
          </a:xfrm>
          <a:prstGeom prst="roundRect">
            <a:avLst>
              <a:gd name="adj" fmla="val 654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Tahoma"/>
                <a:ea typeface="+mn-ea"/>
                <a:cs typeface="+mn-cs"/>
              </a:rPr>
              <a:t>Report Review</a:t>
            </a:r>
            <a:endParaRPr kumimoji="0" lang="en-US" sz="12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Generate reports and disseminate to appropriate staff responsible for the data.</a:t>
            </a: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Utilize report mapping guide to check for data inclusion and column count source</a:t>
            </a: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sp>
        <p:nvSpPr>
          <p:cNvPr id="17" name="Rectangle: Rounded Corners 16">
            <a:extLst>
              <a:ext uri="{FF2B5EF4-FFF2-40B4-BE49-F238E27FC236}">
                <a16:creationId xmlns:a16="http://schemas.microsoft.com/office/drawing/2014/main" id="{B2009138-ED29-4DE0-BC25-428B39269192}"/>
              </a:ext>
            </a:extLst>
          </p:cNvPr>
          <p:cNvSpPr/>
          <p:nvPr/>
        </p:nvSpPr>
        <p:spPr>
          <a:xfrm>
            <a:off x="8016240" y="3506735"/>
            <a:ext cx="3578699" cy="2323615"/>
          </a:xfrm>
          <a:prstGeom prst="roundRect">
            <a:avLst>
              <a:gd name="adj" fmla="val 6548"/>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Tahoma"/>
                <a:ea typeface="+mn-ea"/>
                <a:cs typeface="+mn-cs"/>
              </a:rPr>
              <a:t>LEA &amp; SELPA Approvals</a:t>
            </a: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Generate reports and disseminate to appropriate staff responsible for the data.</a:t>
            </a: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Review all aggregate reports to activate checkbox</a:t>
            </a: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Check box to activate approval button</a:t>
            </a: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Click on LEA Approve to signal SELPA your data is ready for their approval</a:t>
            </a:r>
          </a:p>
        </p:txBody>
      </p:sp>
      <p:sp>
        <p:nvSpPr>
          <p:cNvPr id="18" name="Rectangle: Rounded Corners 17">
            <a:extLst>
              <a:ext uri="{FF2B5EF4-FFF2-40B4-BE49-F238E27FC236}">
                <a16:creationId xmlns:a16="http://schemas.microsoft.com/office/drawing/2014/main" id="{D757CD64-B850-456F-9F60-C223B23CD642}"/>
              </a:ext>
            </a:extLst>
          </p:cNvPr>
          <p:cNvSpPr/>
          <p:nvPr/>
        </p:nvSpPr>
        <p:spPr>
          <a:xfrm>
            <a:off x="597060" y="3506736"/>
            <a:ext cx="3188970" cy="2045970"/>
          </a:xfrm>
          <a:prstGeom prst="roundRect">
            <a:avLst>
              <a:gd name="adj" fmla="val 65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Tahoma"/>
                <a:ea typeface="+mn-ea"/>
                <a:cs typeface="+mn-cs"/>
              </a:rPr>
              <a:t>Submit files</a:t>
            </a:r>
            <a:endParaRPr kumimoji="0" lang="en-US" sz="12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All files are submitted from your SIS</a:t>
            </a: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Any corrections should be done in the SIS system and resubmitted to CALPADS.</a:t>
            </a: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pic>
        <p:nvPicPr>
          <p:cNvPr id="9" name="Graphic 8" descr="Badge with solid fill">
            <a:extLst>
              <a:ext uri="{FF2B5EF4-FFF2-40B4-BE49-F238E27FC236}">
                <a16:creationId xmlns:a16="http://schemas.microsoft.com/office/drawing/2014/main" id="{9566049A-D739-4995-8972-CFFB74FCC3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91720" y="1507623"/>
            <a:ext cx="685800" cy="685800"/>
          </a:xfrm>
          <a:prstGeom prst="rect">
            <a:avLst/>
          </a:prstGeom>
        </p:spPr>
      </p:pic>
      <p:pic>
        <p:nvPicPr>
          <p:cNvPr id="7" name="Graphic 6" descr="Badge 1 with solid fill">
            <a:extLst>
              <a:ext uri="{FF2B5EF4-FFF2-40B4-BE49-F238E27FC236}">
                <a16:creationId xmlns:a16="http://schemas.microsoft.com/office/drawing/2014/main" id="{7CD302E0-3201-4B80-ADB1-BD8B491640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91720" y="4529720"/>
            <a:ext cx="685800" cy="685800"/>
          </a:xfrm>
          <a:prstGeom prst="rect">
            <a:avLst/>
          </a:prstGeom>
        </p:spPr>
      </p:pic>
      <p:pic>
        <p:nvPicPr>
          <p:cNvPr id="13" name="Graphic 12" descr="Badge 4 with solid fill">
            <a:extLst>
              <a:ext uri="{FF2B5EF4-FFF2-40B4-BE49-F238E27FC236}">
                <a16:creationId xmlns:a16="http://schemas.microsoft.com/office/drawing/2014/main" id="{D9CEBEE9-008E-47F0-8E2F-F8E7D2E4E8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24750" y="4529720"/>
            <a:ext cx="685800" cy="685800"/>
          </a:xfrm>
          <a:prstGeom prst="rect">
            <a:avLst/>
          </a:prstGeom>
        </p:spPr>
      </p:pic>
      <p:pic>
        <p:nvPicPr>
          <p:cNvPr id="11" name="Graphic 10" descr="Badge 3 with solid fill">
            <a:extLst>
              <a:ext uri="{FF2B5EF4-FFF2-40B4-BE49-F238E27FC236}">
                <a16:creationId xmlns:a16="http://schemas.microsoft.com/office/drawing/2014/main" id="{1ACCC560-93CB-4ADD-9F36-7DDDBADE991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24750" y="1507623"/>
            <a:ext cx="685800" cy="685800"/>
          </a:xfrm>
          <a:prstGeom prst="rect">
            <a:avLst/>
          </a:prstGeom>
        </p:spPr>
      </p:pic>
      <p:sp>
        <p:nvSpPr>
          <p:cNvPr id="3" name="Footer Placeholder 2">
            <a:extLst>
              <a:ext uri="{FF2B5EF4-FFF2-40B4-BE49-F238E27FC236}">
                <a16:creationId xmlns:a16="http://schemas.microsoft.com/office/drawing/2014/main" id="{7B4A8EF8-4344-B36D-306E-AE5230FDD73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v1.0 April 24, 2025</a:t>
            </a:r>
          </a:p>
        </p:txBody>
      </p:sp>
      <p:sp>
        <p:nvSpPr>
          <p:cNvPr id="4" name="Slide Number Placeholder 3">
            <a:extLst>
              <a:ext uri="{FF2B5EF4-FFF2-40B4-BE49-F238E27FC236}">
                <a16:creationId xmlns:a16="http://schemas.microsoft.com/office/drawing/2014/main" id="{DC329C49-0399-1DBE-4605-AEA78A5227B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7457973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grpSp>
        <p:nvGrpSpPr>
          <p:cNvPr id="7" name="Group 6" descr="Screen shot of the Certification details screen in CALPADS.">
            <a:extLst>
              <a:ext uri="{FF2B5EF4-FFF2-40B4-BE49-F238E27FC236}">
                <a16:creationId xmlns:a16="http://schemas.microsoft.com/office/drawing/2014/main" id="{E975005B-132B-4E13-8DB9-90F7059E35FC}"/>
              </a:ext>
            </a:extLst>
          </p:cNvPr>
          <p:cNvGrpSpPr/>
          <p:nvPr/>
        </p:nvGrpSpPr>
        <p:grpSpPr>
          <a:xfrm>
            <a:off x="362858" y="1125093"/>
            <a:ext cx="10524983" cy="5202959"/>
            <a:chOff x="542344" y="2264393"/>
            <a:chExt cx="22968332" cy="11092544"/>
          </a:xfrm>
        </p:grpSpPr>
        <p:pic>
          <p:nvPicPr>
            <p:cNvPr id="8" name="Picture 7">
              <a:extLst>
                <a:ext uri="{FF2B5EF4-FFF2-40B4-BE49-F238E27FC236}">
                  <a16:creationId xmlns:a16="http://schemas.microsoft.com/office/drawing/2014/main" id="{E9CFFF3E-0083-4421-B831-3C10C4A53B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55854" y="2264393"/>
              <a:ext cx="12161693" cy="11092544"/>
            </a:xfrm>
            <a:prstGeom prst="rect">
              <a:avLst/>
            </a:prstGeom>
            <a:ln>
              <a:noFill/>
            </a:ln>
            <a:effectLst>
              <a:outerShdw blurRad="190500" algn="tl" rotWithShape="0">
                <a:srgbClr val="000000">
                  <a:alpha val="70000"/>
                </a:srgbClr>
              </a:outerShdw>
            </a:effectLst>
          </p:spPr>
        </p:pic>
        <p:sp>
          <p:nvSpPr>
            <p:cNvPr id="9" name="AutoShape 19">
              <a:extLst>
                <a:ext uri="{FF2B5EF4-FFF2-40B4-BE49-F238E27FC236}">
                  <a16:creationId xmlns:a16="http://schemas.microsoft.com/office/drawing/2014/main" id="{741C89EA-A044-40BF-BE9A-8EFD7999B8A0}"/>
                </a:ext>
              </a:extLst>
            </p:cNvPr>
            <p:cNvSpPr>
              <a:spLocks noChangeArrowheads="1"/>
            </p:cNvSpPr>
            <p:nvPr/>
          </p:nvSpPr>
          <p:spPr bwMode="auto">
            <a:xfrm>
              <a:off x="19638344" y="6011408"/>
              <a:ext cx="3612816" cy="2395718"/>
            </a:xfrm>
            <a:prstGeom prst="roundRect">
              <a:avLst>
                <a:gd name="adj" fmla="val 16667"/>
              </a:avLst>
            </a:prstGeom>
            <a:solidFill>
              <a:sysClr val="window" lastClr="FFFFFF"/>
            </a:solidFill>
            <a:ln w="50800" algn="ctr">
              <a:solidFill>
                <a:srgbClr val="70AD47"/>
              </a:solidFill>
              <a:round/>
              <a:headEnd/>
              <a:tailEnd/>
            </a:ln>
          </p:spPr>
          <p:txBody>
            <a:bodyPr wrap="square" anchor="ctr">
              <a:spAutoFit/>
            </a:bodyPr>
            <a:lstStyle/>
            <a:p>
              <a:pPr algn="ctr" defTabSz="457223">
                <a:defRPr/>
              </a:pPr>
              <a:r>
                <a:rPr lang="en-US" sz="2000" kern="1700">
                  <a:solidFill>
                    <a:srgbClr val="5E6D85"/>
                  </a:solidFill>
                  <a:cs typeface="Arial" panose="020B0604020202020204" pitchFamily="34" charset="0"/>
                </a:rPr>
                <a:t>Indication of SELPA approval</a:t>
              </a:r>
            </a:p>
          </p:txBody>
        </p:sp>
        <p:cxnSp>
          <p:nvCxnSpPr>
            <p:cNvPr id="10" name="Straight Arrow Connector 9">
              <a:extLst>
                <a:ext uri="{FF2B5EF4-FFF2-40B4-BE49-F238E27FC236}">
                  <a16:creationId xmlns:a16="http://schemas.microsoft.com/office/drawing/2014/main" id="{0AFBE293-EFB7-497E-B563-0206E4E747FE}"/>
                </a:ext>
              </a:extLst>
            </p:cNvPr>
            <p:cNvCxnSpPr>
              <a:cxnSpLocks/>
              <a:stCxn id="9" idx="1"/>
            </p:cNvCxnSpPr>
            <p:nvPr/>
          </p:nvCxnSpPr>
          <p:spPr bwMode="auto">
            <a:xfrm flipH="1" flipV="1">
              <a:off x="18376684" y="5336054"/>
              <a:ext cx="1261661" cy="1873213"/>
            </a:xfrm>
            <a:prstGeom prst="straightConnector1">
              <a:avLst/>
            </a:prstGeom>
            <a:solidFill>
              <a:srgbClr val="4472C4"/>
            </a:solidFill>
            <a:ln w="38100" cap="flat" cmpd="sng" algn="ctr">
              <a:solidFill>
                <a:srgbClr val="70AD47"/>
              </a:solidFill>
              <a:prstDash val="solid"/>
              <a:round/>
              <a:headEnd type="none" w="med" len="med"/>
              <a:tailEnd type="triangle" w="lg" len="lg"/>
            </a:ln>
            <a:effectLst/>
          </p:spPr>
        </p:cxnSp>
        <p:sp>
          <p:nvSpPr>
            <p:cNvPr id="11" name="Rectangle: Rounded Corners 10">
              <a:extLst>
                <a:ext uri="{FF2B5EF4-FFF2-40B4-BE49-F238E27FC236}">
                  <a16:creationId xmlns:a16="http://schemas.microsoft.com/office/drawing/2014/main" id="{CD4ECBFC-2323-4765-88B4-D079121F3BAD}"/>
                </a:ext>
              </a:extLst>
            </p:cNvPr>
            <p:cNvSpPr/>
            <p:nvPr/>
          </p:nvSpPr>
          <p:spPr>
            <a:xfrm>
              <a:off x="5894601" y="4124579"/>
              <a:ext cx="12412710" cy="1268916"/>
            </a:xfrm>
            <a:prstGeom prst="roundRect">
              <a:avLst/>
            </a:prstGeom>
            <a:noFill/>
            <a:ln w="38100" cap="flat" cmpd="sng" algn="ctr">
              <a:solidFill>
                <a:srgbClr val="70AD47"/>
              </a:solidFill>
              <a:prstDash val="solid"/>
              <a:miter lim="800000"/>
            </a:ln>
            <a:effectLst/>
          </p:spPr>
          <p:txBody>
            <a:bodyPr rtlCol="0" anchor="ctr"/>
            <a:lstStyle/>
            <a:p>
              <a:pPr algn="ctr" defTabSz="457223">
                <a:defRPr/>
              </a:pPr>
              <a:endParaRPr lang="en-US" sz="900" kern="0">
                <a:solidFill>
                  <a:srgbClr val="FCFCFC"/>
                </a:solidFill>
                <a:latin typeface="Tahoma"/>
              </a:endParaRPr>
            </a:p>
          </p:txBody>
        </p:sp>
        <p:sp>
          <p:nvSpPr>
            <p:cNvPr id="12" name="Rectangle: Rounded Corners 11">
              <a:extLst>
                <a:ext uri="{FF2B5EF4-FFF2-40B4-BE49-F238E27FC236}">
                  <a16:creationId xmlns:a16="http://schemas.microsoft.com/office/drawing/2014/main" id="{171AA305-F922-401F-9BF4-CE8C8FAC1ECC}"/>
                </a:ext>
              </a:extLst>
            </p:cNvPr>
            <p:cNvSpPr/>
            <p:nvPr/>
          </p:nvSpPr>
          <p:spPr>
            <a:xfrm>
              <a:off x="14015606" y="2864516"/>
              <a:ext cx="1981200" cy="641206"/>
            </a:xfrm>
            <a:prstGeom prst="roundRect">
              <a:avLst/>
            </a:prstGeom>
            <a:noFill/>
            <a:ln w="38100" cap="flat" cmpd="sng" algn="ctr">
              <a:solidFill>
                <a:srgbClr val="EF9104"/>
              </a:solidFill>
              <a:prstDash val="solid"/>
              <a:miter lim="800000"/>
            </a:ln>
            <a:effectLst/>
          </p:spPr>
          <p:txBody>
            <a:bodyPr rtlCol="0" anchor="ctr"/>
            <a:lstStyle/>
            <a:p>
              <a:pPr algn="ctr" defTabSz="457223">
                <a:defRPr/>
              </a:pPr>
              <a:endParaRPr lang="en-US" sz="900" kern="0">
                <a:solidFill>
                  <a:srgbClr val="FCFCFC"/>
                </a:solidFill>
                <a:latin typeface="Tahoma"/>
              </a:endParaRPr>
            </a:p>
          </p:txBody>
        </p:sp>
        <p:cxnSp>
          <p:nvCxnSpPr>
            <p:cNvPr id="13" name="Straight Arrow Connector 12">
              <a:extLst>
                <a:ext uri="{FF2B5EF4-FFF2-40B4-BE49-F238E27FC236}">
                  <a16:creationId xmlns:a16="http://schemas.microsoft.com/office/drawing/2014/main" id="{8A480262-61B7-4A63-916C-1A41AF64763D}"/>
                </a:ext>
              </a:extLst>
            </p:cNvPr>
            <p:cNvCxnSpPr>
              <a:cxnSpLocks/>
              <a:stCxn id="14" idx="1"/>
            </p:cNvCxnSpPr>
            <p:nvPr/>
          </p:nvCxnSpPr>
          <p:spPr bwMode="auto">
            <a:xfrm flipH="1" flipV="1">
              <a:off x="15996805" y="3273138"/>
              <a:ext cx="3489750" cy="722006"/>
            </a:xfrm>
            <a:prstGeom prst="straightConnector1">
              <a:avLst/>
            </a:prstGeom>
            <a:solidFill>
              <a:srgbClr val="4472C4"/>
            </a:solidFill>
            <a:ln w="38100" cap="flat" cmpd="sng" algn="ctr">
              <a:solidFill>
                <a:srgbClr val="FF9900"/>
              </a:solidFill>
              <a:prstDash val="solid"/>
              <a:round/>
              <a:headEnd type="none" w="med" len="med"/>
              <a:tailEnd type="triangle" w="lg" len="lg"/>
            </a:ln>
            <a:effectLst/>
          </p:spPr>
        </p:cxnSp>
        <p:sp>
          <p:nvSpPr>
            <p:cNvPr id="14" name="AutoShape 19">
              <a:extLst>
                <a:ext uri="{FF2B5EF4-FFF2-40B4-BE49-F238E27FC236}">
                  <a16:creationId xmlns:a16="http://schemas.microsoft.com/office/drawing/2014/main" id="{BD4D1C08-5837-4783-BC82-EA3742368811}"/>
                </a:ext>
              </a:extLst>
            </p:cNvPr>
            <p:cNvSpPr>
              <a:spLocks noChangeArrowheads="1"/>
            </p:cNvSpPr>
            <p:nvPr/>
          </p:nvSpPr>
          <p:spPr bwMode="auto">
            <a:xfrm>
              <a:off x="19486554" y="3160272"/>
              <a:ext cx="3612816" cy="1669743"/>
            </a:xfrm>
            <a:prstGeom prst="roundRect">
              <a:avLst>
                <a:gd name="adj" fmla="val 16667"/>
              </a:avLst>
            </a:prstGeom>
            <a:solidFill>
              <a:sysClr val="window" lastClr="FFFFFF"/>
            </a:solidFill>
            <a:ln w="50800" algn="ctr">
              <a:solidFill>
                <a:srgbClr val="FF9900"/>
              </a:solidFill>
              <a:round/>
              <a:headEnd/>
              <a:tailEnd/>
            </a:ln>
          </p:spPr>
          <p:txBody>
            <a:bodyPr wrap="square" anchor="ctr">
              <a:spAutoFit/>
            </a:bodyPr>
            <a:lstStyle/>
            <a:p>
              <a:pPr algn="ctr" defTabSz="457223">
                <a:defRPr/>
              </a:pPr>
              <a:r>
                <a:rPr lang="en-US" sz="2000" kern="1700">
                  <a:solidFill>
                    <a:srgbClr val="5E6D85"/>
                  </a:solidFill>
                  <a:cs typeface="Arial" panose="020B0604020202020204" pitchFamily="34" charset="0"/>
                </a:rPr>
                <a:t>Select revision</a:t>
              </a:r>
            </a:p>
          </p:txBody>
        </p:sp>
        <p:sp>
          <p:nvSpPr>
            <p:cNvPr id="15" name="AutoShape 19">
              <a:extLst>
                <a:ext uri="{FF2B5EF4-FFF2-40B4-BE49-F238E27FC236}">
                  <a16:creationId xmlns:a16="http://schemas.microsoft.com/office/drawing/2014/main" id="{07DA3ECD-6FEC-42A4-A252-9EBF0A640F70}"/>
                </a:ext>
              </a:extLst>
            </p:cNvPr>
            <p:cNvSpPr>
              <a:spLocks noChangeArrowheads="1"/>
            </p:cNvSpPr>
            <p:nvPr/>
          </p:nvSpPr>
          <p:spPr bwMode="auto">
            <a:xfrm>
              <a:off x="19897860" y="10610729"/>
              <a:ext cx="3612816" cy="2286822"/>
            </a:xfrm>
            <a:prstGeom prst="roundRect">
              <a:avLst>
                <a:gd name="adj" fmla="val 16667"/>
              </a:avLst>
            </a:prstGeom>
            <a:solidFill>
              <a:sysClr val="window" lastClr="FFFFFF"/>
            </a:solidFill>
            <a:ln w="50800" algn="ctr">
              <a:solidFill>
                <a:srgbClr val="5B9BD5"/>
              </a:solidFill>
              <a:round/>
              <a:headEnd/>
              <a:tailEnd/>
            </a:ln>
          </p:spPr>
          <p:txBody>
            <a:bodyPr wrap="square" lIns="45720" tIns="22860" rIns="45720" bIns="22860" anchor="ctr">
              <a:spAutoFit/>
            </a:bodyPr>
            <a:lstStyle/>
            <a:p>
              <a:pPr algn="ctr" defTabSz="457223">
                <a:defRPr/>
              </a:pPr>
              <a:r>
                <a:rPr lang="en-US" sz="2000" kern="1700">
                  <a:solidFill>
                    <a:srgbClr val="5E6D85"/>
                  </a:solidFill>
                  <a:cs typeface="Arial"/>
                </a:rPr>
                <a:t>Scroll down to see SWD reports</a:t>
              </a:r>
            </a:p>
          </p:txBody>
        </p:sp>
        <p:sp>
          <p:nvSpPr>
            <p:cNvPr id="16" name="Rectangle: Rounded Corners 15">
              <a:extLst>
                <a:ext uri="{FF2B5EF4-FFF2-40B4-BE49-F238E27FC236}">
                  <a16:creationId xmlns:a16="http://schemas.microsoft.com/office/drawing/2014/main" id="{D8AC9449-DB82-4B2D-B1D7-8DCB00C6AA68}"/>
                </a:ext>
              </a:extLst>
            </p:cNvPr>
            <p:cNvSpPr/>
            <p:nvPr/>
          </p:nvSpPr>
          <p:spPr>
            <a:xfrm>
              <a:off x="5755854" y="8594197"/>
              <a:ext cx="12161692" cy="1676980"/>
            </a:xfrm>
            <a:prstGeom prst="roundRect">
              <a:avLst/>
            </a:prstGeom>
            <a:noFill/>
            <a:ln w="38100" cap="flat" cmpd="sng" algn="ctr">
              <a:solidFill>
                <a:srgbClr val="5B9BD5"/>
              </a:solidFill>
              <a:prstDash val="solid"/>
              <a:miter lim="800000"/>
            </a:ln>
            <a:effectLst/>
          </p:spPr>
          <p:txBody>
            <a:bodyPr rtlCol="0" anchor="ctr"/>
            <a:lstStyle/>
            <a:p>
              <a:pPr algn="ctr" defTabSz="457223">
                <a:defRPr/>
              </a:pPr>
              <a:endParaRPr lang="en-US" sz="900" kern="0">
                <a:solidFill>
                  <a:srgbClr val="FCFCFC"/>
                </a:solidFill>
                <a:latin typeface="Tahoma"/>
              </a:endParaRPr>
            </a:p>
          </p:txBody>
        </p:sp>
        <p:cxnSp>
          <p:nvCxnSpPr>
            <p:cNvPr id="17" name="Straight Arrow Connector 16">
              <a:extLst>
                <a:ext uri="{FF2B5EF4-FFF2-40B4-BE49-F238E27FC236}">
                  <a16:creationId xmlns:a16="http://schemas.microsoft.com/office/drawing/2014/main" id="{0C3A5CA1-59BB-45F4-A703-DB925814EBE7}"/>
                </a:ext>
              </a:extLst>
            </p:cNvPr>
            <p:cNvCxnSpPr>
              <a:cxnSpLocks/>
              <a:stCxn id="15" idx="1"/>
            </p:cNvCxnSpPr>
            <p:nvPr/>
          </p:nvCxnSpPr>
          <p:spPr bwMode="auto">
            <a:xfrm flipH="1" flipV="1">
              <a:off x="18158420" y="10271177"/>
              <a:ext cx="1739440" cy="1482963"/>
            </a:xfrm>
            <a:prstGeom prst="straightConnector1">
              <a:avLst/>
            </a:prstGeom>
            <a:solidFill>
              <a:srgbClr val="4472C4"/>
            </a:solidFill>
            <a:ln w="38100" cap="flat" cmpd="sng" algn="ctr">
              <a:solidFill>
                <a:srgbClr val="5B9BD5"/>
              </a:solidFill>
              <a:prstDash val="solid"/>
              <a:round/>
              <a:headEnd type="none" w="med" len="med"/>
              <a:tailEnd type="triangle" w="lg" len="lg"/>
            </a:ln>
            <a:effectLst/>
          </p:spPr>
        </p:cxnSp>
        <p:sp>
          <p:nvSpPr>
            <p:cNvPr id="18" name="Rectangle: Rounded Corners 17">
              <a:extLst>
                <a:ext uri="{FF2B5EF4-FFF2-40B4-BE49-F238E27FC236}">
                  <a16:creationId xmlns:a16="http://schemas.microsoft.com/office/drawing/2014/main" id="{138D67F9-A5FF-4843-BC16-03C73E28EF07}"/>
                </a:ext>
              </a:extLst>
            </p:cNvPr>
            <p:cNvSpPr/>
            <p:nvPr/>
          </p:nvSpPr>
          <p:spPr>
            <a:xfrm>
              <a:off x="5894601" y="5527998"/>
              <a:ext cx="12412710" cy="1339422"/>
            </a:xfrm>
            <a:prstGeom prst="roundRect">
              <a:avLst/>
            </a:prstGeom>
            <a:noFill/>
            <a:ln w="38100" cap="flat" cmpd="sng" algn="ctr">
              <a:solidFill>
                <a:srgbClr val="FF0000"/>
              </a:solidFill>
              <a:prstDash val="solid"/>
              <a:miter lim="800000"/>
            </a:ln>
            <a:effectLst/>
          </p:spPr>
          <p:txBody>
            <a:bodyPr rtlCol="0" anchor="ctr"/>
            <a:lstStyle/>
            <a:p>
              <a:pPr algn="ctr" defTabSz="457223">
                <a:defRPr/>
              </a:pPr>
              <a:endParaRPr lang="en-US" sz="900" kern="0">
                <a:solidFill>
                  <a:srgbClr val="FCFCFC"/>
                </a:solidFill>
                <a:latin typeface="Tahoma"/>
              </a:endParaRPr>
            </a:p>
          </p:txBody>
        </p:sp>
        <p:sp>
          <p:nvSpPr>
            <p:cNvPr id="19" name="AutoShape 19">
              <a:extLst>
                <a:ext uri="{FF2B5EF4-FFF2-40B4-BE49-F238E27FC236}">
                  <a16:creationId xmlns:a16="http://schemas.microsoft.com/office/drawing/2014/main" id="{A7AC92A5-04E8-4684-86E0-666671B0EC83}"/>
                </a:ext>
              </a:extLst>
            </p:cNvPr>
            <p:cNvSpPr>
              <a:spLocks noChangeArrowheads="1"/>
            </p:cNvSpPr>
            <p:nvPr/>
          </p:nvSpPr>
          <p:spPr bwMode="auto">
            <a:xfrm>
              <a:off x="542344" y="5490392"/>
              <a:ext cx="3612816" cy="2395718"/>
            </a:xfrm>
            <a:prstGeom prst="roundRect">
              <a:avLst>
                <a:gd name="adj" fmla="val 16667"/>
              </a:avLst>
            </a:prstGeom>
            <a:solidFill>
              <a:sysClr val="window" lastClr="FFFFFF"/>
            </a:solidFill>
            <a:ln w="50800" algn="ctr">
              <a:solidFill>
                <a:srgbClr val="FF0000"/>
              </a:solidFill>
              <a:round/>
              <a:headEnd/>
              <a:tailEnd/>
            </a:ln>
          </p:spPr>
          <p:txBody>
            <a:bodyPr wrap="square" anchor="ctr">
              <a:spAutoFit/>
            </a:bodyPr>
            <a:lstStyle/>
            <a:p>
              <a:pPr algn="ctr" defTabSz="457223">
                <a:defRPr/>
              </a:pPr>
              <a:r>
                <a:rPr lang="en-US" sz="2000" kern="1700">
                  <a:solidFill>
                    <a:srgbClr val="5E6D85"/>
                  </a:solidFill>
                  <a:cs typeface="Arial" panose="020B0604020202020204" pitchFamily="34" charset="0"/>
                </a:rPr>
                <a:t>Certification Errors and warnings</a:t>
              </a:r>
            </a:p>
          </p:txBody>
        </p:sp>
        <p:cxnSp>
          <p:nvCxnSpPr>
            <p:cNvPr id="20" name="Straight Arrow Connector 19">
              <a:extLst>
                <a:ext uri="{FF2B5EF4-FFF2-40B4-BE49-F238E27FC236}">
                  <a16:creationId xmlns:a16="http://schemas.microsoft.com/office/drawing/2014/main" id="{1CD5746D-CEF0-48FF-A9C2-9CE53716823D}"/>
                </a:ext>
              </a:extLst>
            </p:cNvPr>
            <p:cNvCxnSpPr>
              <a:cxnSpLocks/>
              <a:stCxn id="19" idx="3"/>
            </p:cNvCxnSpPr>
            <p:nvPr/>
          </p:nvCxnSpPr>
          <p:spPr bwMode="auto">
            <a:xfrm flipV="1">
              <a:off x="4155160" y="5993728"/>
              <a:ext cx="1637325" cy="694523"/>
            </a:xfrm>
            <a:prstGeom prst="straightConnector1">
              <a:avLst/>
            </a:prstGeom>
            <a:solidFill>
              <a:srgbClr val="4472C4"/>
            </a:solidFill>
            <a:ln w="38100" cap="flat" cmpd="sng" algn="ctr">
              <a:solidFill>
                <a:srgbClr val="FF0000"/>
              </a:solidFill>
              <a:prstDash val="solid"/>
              <a:round/>
              <a:headEnd type="none" w="med" len="med"/>
              <a:tailEnd type="triangle" w="lg" len="lg"/>
            </a:ln>
            <a:effectLst/>
          </p:spPr>
        </p:cxnSp>
        <p:sp>
          <p:nvSpPr>
            <p:cNvPr id="21" name="Rectangle: Rounded Corners 20">
              <a:extLst>
                <a:ext uri="{FF2B5EF4-FFF2-40B4-BE49-F238E27FC236}">
                  <a16:creationId xmlns:a16="http://schemas.microsoft.com/office/drawing/2014/main" id="{512D6869-1760-4182-A0E5-8BDFC766C6A2}"/>
                </a:ext>
              </a:extLst>
            </p:cNvPr>
            <p:cNvSpPr/>
            <p:nvPr/>
          </p:nvSpPr>
          <p:spPr>
            <a:xfrm>
              <a:off x="5625273" y="10271177"/>
              <a:ext cx="12412710" cy="3085760"/>
            </a:xfrm>
            <a:prstGeom prst="roundRect">
              <a:avLst/>
            </a:prstGeom>
            <a:noFill/>
            <a:ln w="38100" cap="flat" cmpd="sng" algn="ctr">
              <a:solidFill>
                <a:srgbClr val="37B4E1"/>
              </a:solidFill>
              <a:prstDash val="solid"/>
              <a:miter lim="800000"/>
            </a:ln>
            <a:effectLst/>
          </p:spPr>
          <p:txBody>
            <a:bodyPr rtlCol="0" anchor="ctr"/>
            <a:lstStyle/>
            <a:p>
              <a:pPr algn="ctr" defTabSz="457223">
                <a:defRPr/>
              </a:pPr>
              <a:endParaRPr lang="en-US" sz="900" kern="0">
                <a:solidFill>
                  <a:srgbClr val="FCFCFC"/>
                </a:solidFill>
                <a:latin typeface="Tahoma"/>
              </a:endParaRPr>
            </a:p>
          </p:txBody>
        </p:sp>
        <p:sp>
          <p:nvSpPr>
            <p:cNvPr id="22" name="AutoShape 19">
              <a:extLst>
                <a:ext uri="{FF2B5EF4-FFF2-40B4-BE49-F238E27FC236}">
                  <a16:creationId xmlns:a16="http://schemas.microsoft.com/office/drawing/2014/main" id="{C76E69D8-6754-468D-A322-0D410B57061C}"/>
                </a:ext>
              </a:extLst>
            </p:cNvPr>
            <p:cNvSpPr>
              <a:spLocks noChangeArrowheads="1"/>
            </p:cNvSpPr>
            <p:nvPr/>
          </p:nvSpPr>
          <p:spPr bwMode="auto">
            <a:xfrm>
              <a:off x="789401" y="10777221"/>
              <a:ext cx="3612816" cy="2395718"/>
            </a:xfrm>
            <a:prstGeom prst="roundRect">
              <a:avLst>
                <a:gd name="adj" fmla="val 16667"/>
              </a:avLst>
            </a:prstGeom>
            <a:solidFill>
              <a:sysClr val="window" lastClr="FFFFFF"/>
            </a:solidFill>
            <a:ln w="50800" algn="ctr">
              <a:solidFill>
                <a:srgbClr val="37B4E1"/>
              </a:solidFill>
              <a:round/>
              <a:headEnd/>
              <a:tailEnd/>
            </a:ln>
          </p:spPr>
          <p:txBody>
            <a:bodyPr wrap="square" anchor="ctr">
              <a:spAutoFit/>
            </a:bodyPr>
            <a:lstStyle/>
            <a:p>
              <a:pPr algn="ctr" defTabSz="457223">
                <a:defRPr/>
              </a:pPr>
              <a:r>
                <a:rPr lang="en-US" sz="2000" kern="1700">
                  <a:solidFill>
                    <a:srgbClr val="5E6D85"/>
                  </a:solidFill>
                  <a:cs typeface="Arial" panose="020B0604020202020204" pitchFamily="34" charset="0"/>
                </a:rPr>
                <a:t>Snapshot processing history</a:t>
              </a:r>
            </a:p>
          </p:txBody>
        </p:sp>
        <p:cxnSp>
          <p:nvCxnSpPr>
            <p:cNvPr id="23" name="Straight Arrow Connector 22">
              <a:extLst>
                <a:ext uri="{FF2B5EF4-FFF2-40B4-BE49-F238E27FC236}">
                  <a16:creationId xmlns:a16="http://schemas.microsoft.com/office/drawing/2014/main" id="{4A9301E8-DC2D-4C00-947B-A47D9AFD0E11}"/>
                </a:ext>
              </a:extLst>
            </p:cNvPr>
            <p:cNvCxnSpPr>
              <a:cxnSpLocks/>
              <a:stCxn id="22" idx="3"/>
            </p:cNvCxnSpPr>
            <p:nvPr/>
          </p:nvCxnSpPr>
          <p:spPr bwMode="auto">
            <a:xfrm flipV="1">
              <a:off x="4402217" y="11754142"/>
              <a:ext cx="977750" cy="220938"/>
            </a:xfrm>
            <a:prstGeom prst="straightConnector1">
              <a:avLst/>
            </a:prstGeom>
            <a:solidFill>
              <a:srgbClr val="4472C4"/>
            </a:solidFill>
            <a:ln w="38100" cap="flat" cmpd="sng" algn="ctr">
              <a:solidFill>
                <a:srgbClr val="37B4E1"/>
              </a:solidFill>
              <a:prstDash val="solid"/>
              <a:round/>
              <a:headEnd type="none" w="med" len="med"/>
              <a:tailEnd type="triangle" w="lg" len="lg"/>
            </a:ln>
            <a:effectLst/>
          </p:spPr>
        </p:cxnSp>
      </p:grpSp>
      <p:sp>
        <p:nvSpPr>
          <p:cNvPr id="3" name="Title 2">
            <a:extLst>
              <a:ext uri="{FF2B5EF4-FFF2-40B4-BE49-F238E27FC236}">
                <a16:creationId xmlns:a16="http://schemas.microsoft.com/office/drawing/2014/main" id="{7F34DAD9-A1A1-576A-6123-06E6306654B6}"/>
              </a:ext>
            </a:extLst>
          </p:cNvPr>
          <p:cNvSpPr>
            <a:spLocks noGrp="1"/>
          </p:cNvSpPr>
          <p:nvPr>
            <p:ph type="title"/>
          </p:nvPr>
        </p:nvSpPr>
        <p:spPr>
          <a:xfrm>
            <a:off x="426000" y="311589"/>
            <a:ext cx="11340000" cy="432000"/>
          </a:xfrm>
        </p:spPr>
        <p:txBody>
          <a:bodyPr>
            <a:noAutofit/>
          </a:bodyPr>
          <a:lstStyle/>
          <a:p>
            <a:r>
              <a:rPr lang="en-US" dirty="0"/>
              <a:t>Certification Details</a:t>
            </a:r>
          </a:p>
        </p:txBody>
      </p:sp>
      <p:sp>
        <p:nvSpPr>
          <p:cNvPr id="6" name="Footer Placeholder 5">
            <a:extLst>
              <a:ext uri="{FF2B5EF4-FFF2-40B4-BE49-F238E27FC236}">
                <a16:creationId xmlns:a16="http://schemas.microsoft.com/office/drawing/2014/main" id="{ECDB4728-7BEE-3C80-F704-18252FE91A35}"/>
              </a:ext>
            </a:extLst>
          </p:cNvPr>
          <p:cNvSpPr>
            <a:spLocks noGrp="1"/>
          </p:cNvSpPr>
          <p:nvPr>
            <p:ph type="ftr" sz="quarter" idx="10"/>
          </p:nvPr>
        </p:nvSpPr>
        <p:spPr/>
        <p:txBody>
          <a:bodyPr/>
          <a:lstStyle/>
          <a:p>
            <a:r>
              <a:rPr lang="en-US" noProof="0"/>
              <a:t>EOY 4 Reporting and Certification v1.0 April 24, 2025</a:t>
            </a:r>
          </a:p>
        </p:txBody>
      </p:sp>
      <p:sp>
        <p:nvSpPr>
          <p:cNvPr id="24" name="Slide Number Placeholder 23">
            <a:extLst>
              <a:ext uri="{FF2B5EF4-FFF2-40B4-BE49-F238E27FC236}">
                <a16:creationId xmlns:a16="http://schemas.microsoft.com/office/drawing/2014/main" id="{6EE414F8-E6F5-881B-FD3F-634673E0AFCD}"/>
              </a:ext>
            </a:extLst>
          </p:cNvPr>
          <p:cNvSpPr>
            <a:spLocks noGrp="1"/>
          </p:cNvSpPr>
          <p:nvPr>
            <p:ph type="sldNum" sz="quarter" idx="11"/>
          </p:nvPr>
        </p:nvSpPr>
        <p:spPr/>
        <p:txBody>
          <a:bodyPr/>
          <a:lstStyle/>
          <a:p>
            <a:fld id="{4B73C415-D670-4716-A5EC-CC4D52CA2BAC}" type="slidenum">
              <a:rPr lang="en-US" noProof="0" smtClean="0"/>
              <a:pPr/>
              <a:t>42</a:t>
            </a:fld>
            <a:endParaRPr lang="en-US" noProof="0"/>
          </a:p>
        </p:txBody>
      </p:sp>
    </p:spTree>
    <p:extLst>
      <p:ext uri="{BB962C8B-B14F-4D97-AF65-F5344CB8AC3E}">
        <p14:creationId xmlns:p14="http://schemas.microsoft.com/office/powerpoint/2010/main" val="1610865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341B6B-520B-4596-A783-18C56122CC00}"/>
              </a:ext>
            </a:extLst>
          </p:cNvPr>
          <p:cNvSpPr>
            <a:spLocks noGrp="1"/>
          </p:cNvSpPr>
          <p:nvPr>
            <p:ph type="title"/>
          </p:nvPr>
        </p:nvSpPr>
        <p:spPr>
          <a:xfrm>
            <a:off x="852000" y="2895299"/>
            <a:ext cx="10250340" cy="432000"/>
          </a:xfrm>
        </p:spPr>
        <p:txBody>
          <a:bodyPr anchor="ctr">
            <a:noAutofit/>
          </a:bodyPr>
          <a:lstStyle/>
          <a:p>
            <a:r>
              <a:rPr lang="en-US" sz="4400" dirty="0"/>
              <a:t>LEA Approval</a:t>
            </a:r>
          </a:p>
        </p:txBody>
      </p:sp>
      <p:sp>
        <p:nvSpPr>
          <p:cNvPr id="3" name="Footer Placeholder 2">
            <a:extLst>
              <a:ext uri="{FF2B5EF4-FFF2-40B4-BE49-F238E27FC236}">
                <a16:creationId xmlns:a16="http://schemas.microsoft.com/office/drawing/2014/main" id="{0875511F-AD52-617A-0A3C-2BC08789D8A5}"/>
              </a:ext>
            </a:extLst>
          </p:cNvPr>
          <p:cNvSpPr>
            <a:spLocks noGrp="1"/>
          </p:cNvSpPr>
          <p:nvPr>
            <p:ph type="ftr" sz="quarter" idx="10"/>
          </p:nvPr>
        </p:nvSpPr>
        <p:spPr/>
        <p:txBody>
          <a:bodyPr/>
          <a:lstStyle/>
          <a:p>
            <a:r>
              <a:rPr lang="en-US" noProof="0"/>
              <a:t>EOY 4 Reporting and Certification v1.0 April 24, 2025</a:t>
            </a:r>
          </a:p>
        </p:txBody>
      </p:sp>
      <p:sp>
        <p:nvSpPr>
          <p:cNvPr id="6" name="Slide Number Placeholder 5">
            <a:extLst>
              <a:ext uri="{FF2B5EF4-FFF2-40B4-BE49-F238E27FC236}">
                <a16:creationId xmlns:a16="http://schemas.microsoft.com/office/drawing/2014/main" id="{BA87EA8B-4956-9199-87A4-83799096F414}"/>
              </a:ext>
            </a:extLst>
          </p:cNvPr>
          <p:cNvSpPr>
            <a:spLocks noGrp="1"/>
          </p:cNvSpPr>
          <p:nvPr>
            <p:ph type="sldNum" sz="quarter" idx="11"/>
          </p:nvPr>
        </p:nvSpPr>
        <p:spPr/>
        <p:txBody>
          <a:bodyPr/>
          <a:lstStyle/>
          <a:p>
            <a:fld id="{4B73C415-D670-4716-A5EC-CC4D52CA2BAC}" type="slidenum">
              <a:rPr lang="en-US" noProof="0" smtClean="0"/>
              <a:pPr/>
              <a:t>43</a:t>
            </a:fld>
            <a:endParaRPr lang="en-US" noProof="0"/>
          </a:p>
        </p:txBody>
      </p:sp>
      <p:pic>
        <p:nvPicPr>
          <p:cNvPr id="7" name="Picture 6" descr="Text, calendar">
            <a:extLst>
              <a:ext uri="{FF2B5EF4-FFF2-40B4-BE49-F238E27FC236}">
                <a16:creationId xmlns:a16="http://schemas.microsoft.com/office/drawing/2014/main" id="{864986E9-BB43-F336-0DF5-CF2315D7B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980" y="603149"/>
            <a:ext cx="5448300" cy="5448300"/>
          </a:xfrm>
          <a:prstGeom prst="rect">
            <a:avLst/>
          </a:prstGeom>
        </p:spPr>
      </p:pic>
    </p:spTree>
    <p:extLst>
      <p:ext uri="{BB962C8B-B14F-4D97-AF65-F5344CB8AC3E}">
        <p14:creationId xmlns:p14="http://schemas.microsoft.com/office/powerpoint/2010/main" val="1779207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DFDF851-98C9-C562-D31D-71609D4AA3C4}"/>
              </a:ext>
            </a:extLst>
          </p:cNvPr>
          <p:cNvSpPr>
            <a:spLocks noGrp="1"/>
          </p:cNvSpPr>
          <p:nvPr>
            <p:ph type="ftr" sz="quarter" idx="10"/>
          </p:nvPr>
        </p:nvSpPr>
        <p:spPr/>
        <p:txBody>
          <a:bodyPr/>
          <a:lstStyle/>
          <a:p>
            <a:r>
              <a:rPr lang="en-US" noProof="0"/>
              <a:t>EOY 4 Reporting and Certification v1.0 April 24, 2025</a:t>
            </a:r>
          </a:p>
        </p:txBody>
      </p:sp>
      <p:sp>
        <p:nvSpPr>
          <p:cNvPr id="6" name="Slide Number Placeholder 5">
            <a:extLst>
              <a:ext uri="{FF2B5EF4-FFF2-40B4-BE49-F238E27FC236}">
                <a16:creationId xmlns:a16="http://schemas.microsoft.com/office/drawing/2014/main" id="{3201D294-D08B-C65A-0E64-0CC377E94DE4}"/>
              </a:ext>
            </a:extLst>
          </p:cNvPr>
          <p:cNvSpPr>
            <a:spLocks noGrp="1"/>
          </p:cNvSpPr>
          <p:nvPr>
            <p:ph type="sldNum" sz="quarter" idx="11"/>
          </p:nvPr>
        </p:nvSpPr>
        <p:spPr/>
        <p:txBody>
          <a:bodyPr/>
          <a:lstStyle/>
          <a:p>
            <a:fld id="{4B73C415-D670-4716-A5EC-CC4D52CA2BAC}" type="slidenum">
              <a:rPr lang="en-US" noProof="0" smtClean="0"/>
              <a:pPr/>
              <a:t>44</a:t>
            </a:fld>
            <a:endParaRPr lang="en-US" noProof="0"/>
          </a:p>
        </p:txBody>
      </p:sp>
      <p:sp>
        <p:nvSpPr>
          <p:cNvPr id="24579" name="Title 3"/>
          <p:cNvSpPr>
            <a:spLocks noGrp="1"/>
          </p:cNvSpPr>
          <p:nvPr>
            <p:ph type="title" idx="4294967295"/>
          </p:nvPr>
        </p:nvSpPr>
        <p:spPr>
          <a:xfrm>
            <a:off x="849086" y="328162"/>
            <a:ext cx="7315200" cy="533400"/>
          </a:xfrm>
        </p:spPr>
        <p:txBody>
          <a:bodyPr/>
          <a:lstStyle/>
          <a:p>
            <a:r>
              <a:rPr lang="en-US" dirty="0"/>
              <a:t>Certification Status</a:t>
            </a:r>
          </a:p>
        </p:txBody>
      </p:sp>
      <p:pic>
        <p:nvPicPr>
          <p:cNvPr id="3" name="Picture 2" descr="Screen shot of the LEA Approval view of the Certification Status screen.">
            <a:extLst>
              <a:ext uri="{FF2B5EF4-FFF2-40B4-BE49-F238E27FC236}">
                <a16:creationId xmlns:a16="http://schemas.microsoft.com/office/drawing/2014/main" id="{FE8AAC10-A04B-40A6-9510-D3B26F64A909}"/>
              </a:ext>
            </a:extLst>
          </p:cNvPr>
          <p:cNvPicPr>
            <a:picLocks noChangeAspect="1"/>
          </p:cNvPicPr>
          <p:nvPr/>
        </p:nvPicPr>
        <p:blipFill>
          <a:blip r:embed="rId3"/>
          <a:stretch>
            <a:fillRect/>
          </a:stretch>
        </p:blipFill>
        <p:spPr>
          <a:xfrm>
            <a:off x="673869" y="1230488"/>
            <a:ext cx="9298805" cy="4397023"/>
          </a:xfrm>
          <a:prstGeom prst="rect">
            <a:avLst/>
          </a:prstGeom>
          <a:ln>
            <a:noFill/>
          </a:ln>
          <a:effectLst>
            <a:outerShdw blurRad="190500" algn="tl" rotWithShape="0">
              <a:srgbClr val="000000">
                <a:alpha val="70000"/>
              </a:srgbClr>
            </a:outerShdw>
          </a:effectLst>
        </p:spPr>
      </p:pic>
      <p:sp>
        <p:nvSpPr>
          <p:cNvPr id="25" name="Rectangle: Rounded Corners 24">
            <a:extLst>
              <a:ext uri="{FF2B5EF4-FFF2-40B4-BE49-F238E27FC236}">
                <a16:creationId xmlns:a16="http://schemas.microsoft.com/office/drawing/2014/main" id="{E5397533-F65A-4266-A5C7-734DABDF443E}"/>
              </a:ext>
              <a:ext uri="{C183D7F6-B498-43B3-948B-1728B52AA6E4}">
                <adec:decorative xmlns:adec="http://schemas.microsoft.com/office/drawing/2017/decorative" val="1"/>
              </a:ext>
            </a:extLst>
          </p:cNvPr>
          <p:cNvSpPr/>
          <p:nvPr/>
        </p:nvSpPr>
        <p:spPr>
          <a:xfrm>
            <a:off x="759148" y="4991100"/>
            <a:ext cx="9213526" cy="2731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69143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4F61-F47A-43BA-A023-3D3C7421F67A}"/>
              </a:ext>
            </a:extLst>
          </p:cNvPr>
          <p:cNvSpPr>
            <a:spLocks noGrp="1"/>
          </p:cNvSpPr>
          <p:nvPr>
            <p:ph type="title"/>
          </p:nvPr>
        </p:nvSpPr>
        <p:spPr>
          <a:xfrm>
            <a:off x="705214" y="354482"/>
            <a:ext cx="7315200" cy="533400"/>
          </a:xfrm>
        </p:spPr>
        <p:txBody>
          <a:bodyPr>
            <a:noAutofit/>
          </a:bodyPr>
          <a:lstStyle/>
          <a:p>
            <a:r>
              <a:rPr lang="en-US" dirty="0"/>
              <a:t>Certification Errors</a:t>
            </a:r>
          </a:p>
        </p:txBody>
      </p:sp>
      <p:sp>
        <p:nvSpPr>
          <p:cNvPr id="4" name="Footer Placeholder 3">
            <a:extLst>
              <a:ext uri="{FF2B5EF4-FFF2-40B4-BE49-F238E27FC236}">
                <a16:creationId xmlns:a16="http://schemas.microsoft.com/office/drawing/2014/main" id="{240C5A2B-9F63-85B6-2C83-9B661CA579A2}"/>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EDF1397F-874B-3FD6-B843-4D84F8136B18}"/>
              </a:ext>
            </a:extLst>
          </p:cNvPr>
          <p:cNvSpPr>
            <a:spLocks noGrp="1"/>
          </p:cNvSpPr>
          <p:nvPr>
            <p:ph type="sldNum" sz="quarter" idx="11"/>
          </p:nvPr>
        </p:nvSpPr>
        <p:spPr/>
        <p:txBody>
          <a:bodyPr/>
          <a:lstStyle/>
          <a:p>
            <a:fld id="{4B73C415-D670-4716-A5EC-CC4D52CA2BAC}" type="slidenum">
              <a:rPr lang="en-US" noProof="0" smtClean="0"/>
              <a:pPr/>
              <a:t>45</a:t>
            </a:fld>
            <a:endParaRPr lang="en-US" noProof="0"/>
          </a:p>
        </p:txBody>
      </p:sp>
      <p:pic>
        <p:nvPicPr>
          <p:cNvPr id="6" name="Picture 5" descr="A zoomed in view of the certification validations section on the Certification Status screen.">
            <a:extLst>
              <a:ext uri="{FF2B5EF4-FFF2-40B4-BE49-F238E27FC236}">
                <a16:creationId xmlns:a16="http://schemas.microsoft.com/office/drawing/2014/main" id="{A7E68801-01CF-4D66-935A-34D7942DD248}"/>
              </a:ext>
            </a:extLst>
          </p:cNvPr>
          <p:cNvPicPr>
            <a:picLocks noChangeAspect="1"/>
          </p:cNvPicPr>
          <p:nvPr/>
        </p:nvPicPr>
        <p:blipFill>
          <a:blip r:embed="rId3"/>
          <a:stretch>
            <a:fillRect/>
          </a:stretch>
        </p:blipFill>
        <p:spPr>
          <a:xfrm>
            <a:off x="588721" y="1313076"/>
            <a:ext cx="11014557" cy="47352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33946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5B1B7-086A-82C3-EBBF-508A3FE42571}"/>
              </a:ext>
            </a:extLst>
          </p:cNvPr>
          <p:cNvSpPr>
            <a:spLocks noGrp="1"/>
          </p:cNvSpPr>
          <p:nvPr>
            <p:ph type="title"/>
          </p:nvPr>
        </p:nvSpPr>
        <p:spPr>
          <a:xfrm>
            <a:off x="432000" y="287220"/>
            <a:ext cx="11340000" cy="432000"/>
          </a:xfrm>
        </p:spPr>
        <p:txBody>
          <a:bodyPr anchor="t">
            <a:noAutofit/>
          </a:bodyPr>
          <a:lstStyle/>
          <a:p>
            <a:r>
              <a:rPr lang="en-US" dirty="0"/>
              <a:t>EOY 4 Errors </a:t>
            </a:r>
          </a:p>
        </p:txBody>
      </p:sp>
      <p:sp>
        <p:nvSpPr>
          <p:cNvPr id="6" name="Footer Placeholder 5">
            <a:extLst>
              <a:ext uri="{FF2B5EF4-FFF2-40B4-BE49-F238E27FC236}">
                <a16:creationId xmlns:a16="http://schemas.microsoft.com/office/drawing/2014/main" id="{91CFFCC0-8ACA-078D-7830-7F5FE336443D}"/>
              </a:ext>
            </a:extLst>
          </p:cNvPr>
          <p:cNvSpPr>
            <a:spLocks noGrp="1"/>
          </p:cNvSpPr>
          <p:nvPr>
            <p:ph type="ftr" sz="quarter" idx="10"/>
          </p:nvPr>
        </p:nvSpPr>
        <p:spPr/>
        <p:txBody>
          <a:bodyPr anchor="ctr">
            <a:normAutofit/>
          </a:bodyPr>
          <a:lstStyle/>
          <a:p>
            <a:pPr>
              <a:spcAft>
                <a:spcPts val="600"/>
              </a:spcAft>
              <a:defRPr/>
            </a:pPr>
            <a:r>
              <a:rPr lang="en-US"/>
              <a:t>EOY 4 Reporting and Certification v1.0 April 24, 2025</a:t>
            </a:r>
          </a:p>
        </p:txBody>
      </p:sp>
      <p:sp>
        <p:nvSpPr>
          <p:cNvPr id="8" name="Slide Number Placeholder 7">
            <a:extLst>
              <a:ext uri="{FF2B5EF4-FFF2-40B4-BE49-F238E27FC236}">
                <a16:creationId xmlns:a16="http://schemas.microsoft.com/office/drawing/2014/main" id="{10466B40-D16F-08BD-46B4-9181D3D6D526}"/>
              </a:ext>
            </a:extLst>
          </p:cNvPr>
          <p:cNvSpPr>
            <a:spLocks noGrp="1"/>
          </p:cNvSpPr>
          <p:nvPr>
            <p:ph type="sldNum" sz="quarter" idx="11"/>
          </p:nvPr>
        </p:nvSpPr>
        <p:spPr/>
        <p:txBody>
          <a:bodyPr anchor="ctr">
            <a:normAutofit/>
          </a:bodyPr>
          <a:lstStyle/>
          <a:p>
            <a:pPr>
              <a:spcAft>
                <a:spcPts val="600"/>
              </a:spcAft>
              <a:defRPr/>
            </a:pPr>
            <a:fld id="{3BC13FED-5378-45FC-8A71-19C7B20369E6}" type="slidenum">
              <a:rPr lang="en-US" smtClean="0"/>
              <a:pPr>
                <a:spcAft>
                  <a:spcPts val="600"/>
                </a:spcAft>
                <a:defRPr/>
              </a:pPr>
              <a:t>46</a:t>
            </a:fld>
            <a:endParaRPr lang="en-US"/>
          </a:p>
        </p:txBody>
      </p:sp>
      <p:graphicFrame>
        <p:nvGraphicFramePr>
          <p:cNvPr id="3" name="Table 2">
            <a:extLst>
              <a:ext uri="{FF2B5EF4-FFF2-40B4-BE49-F238E27FC236}">
                <a16:creationId xmlns:a16="http://schemas.microsoft.com/office/drawing/2014/main" id="{3DD12B32-A15F-4C57-08B7-E271A46F2C01}"/>
              </a:ext>
            </a:extLst>
          </p:cNvPr>
          <p:cNvGraphicFramePr>
            <a:graphicFrameLocks noGrp="1"/>
          </p:cNvGraphicFramePr>
          <p:nvPr>
            <p:extLst>
              <p:ext uri="{D42A27DB-BD31-4B8C-83A1-F6EECF244321}">
                <p14:modId xmlns:p14="http://schemas.microsoft.com/office/powerpoint/2010/main" val="3686396173"/>
              </p:ext>
            </p:extLst>
          </p:nvPr>
        </p:nvGraphicFramePr>
        <p:xfrm>
          <a:off x="624621" y="944565"/>
          <a:ext cx="10752228" cy="5195452"/>
        </p:xfrm>
        <a:graphic>
          <a:graphicData uri="http://schemas.openxmlformats.org/drawingml/2006/table">
            <a:tbl>
              <a:tblPr firstRow="1" bandRow="1">
                <a:tableStyleId>{72833802-FEF1-4C79-8D5D-14CF1EAF98D9}</a:tableStyleId>
              </a:tblPr>
              <a:tblGrid>
                <a:gridCol w="1334808">
                  <a:extLst>
                    <a:ext uri="{9D8B030D-6E8A-4147-A177-3AD203B41FA5}">
                      <a16:colId xmlns:a16="http://schemas.microsoft.com/office/drawing/2014/main" val="2486495014"/>
                    </a:ext>
                  </a:extLst>
                </a:gridCol>
                <a:gridCol w="6949440">
                  <a:extLst>
                    <a:ext uri="{9D8B030D-6E8A-4147-A177-3AD203B41FA5}">
                      <a16:colId xmlns:a16="http://schemas.microsoft.com/office/drawing/2014/main" val="3807788768"/>
                    </a:ext>
                  </a:extLst>
                </a:gridCol>
                <a:gridCol w="983227">
                  <a:extLst>
                    <a:ext uri="{9D8B030D-6E8A-4147-A177-3AD203B41FA5}">
                      <a16:colId xmlns:a16="http://schemas.microsoft.com/office/drawing/2014/main" val="4119027720"/>
                    </a:ext>
                  </a:extLst>
                </a:gridCol>
                <a:gridCol w="1484753">
                  <a:extLst>
                    <a:ext uri="{9D8B030D-6E8A-4147-A177-3AD203B41FA5}">
                      <a16:colId xmlns:a16="http://schemas.microsoft.com/office/drawing/2014/main" val="309522301"/>
                    </a:ext>
                  </a:extLst>
                </a:gridCol>
              </a:tblGrid>
              <a:tr h="184498">
                <a:tc>
                  <a:txBody>
                    <a:bodyPr/>
                    <a:lstStyle/>
                    <a:p>
                      <a:pPr algn="ctr" fontAlgn="ctr"/>
                      <a:r>
                        <a:rPr lang="en-US" sz="1600" b="1" u="none" strike="noStrike">
                          <a:solidFill>
                            <a:schemeClr val="bg1">
                              <a:lumMod val="25000"/>
                            </a:schemeClr>
                          </a:solidFill>
                          <a:effectLst/>
                        </a:rPr>
                        <a:t>Error #</a:t>
                      </a:r>
                      <a:endParaRPr lang="en-US" sz="1600" b="1" i="0" u="none" strike="noStrike">
                        <a:solidFill>
                          <a:schemeClr val="bg1">
                            <a:lumMod val="25000"/>
                          </a:schemeClr>
                        </a:solidFill>
                        <a:effectLst/>
                        <a:latin typeface="Arial" panose="020B0604020202020204" pitchFamily="34" charset="0"/>
                      </a:endParaRPr>
                    </a:p>
                  </a:txBody>
                  <a:tcPr marL="6437" marR="6437" marT="6437" marB="0" anchor="ctr"/>
                </a:tc>
                <a:tc>
                  <a:txBody>
                    <a:bodyPr/>
                    <a:lstStyle/>
                    <a:p>
                      <a:pPr algn="ctr" fontAlgn="ctr"/>
                      <a:r>
                        <a:rPr lang="en-US" sz="1600" b="1" u="none" strike="noStrike">
                          <a:solidFill>
                            <a:schemeClr val="bg1">
                              <a:lumMod val="25000"/>
                            </a:schemeClr>
                          </a:solidFill>
                          <a:effectLst/>
                        </a:rPr>
                        <a:t>Error Name</a:t>
                      </a:r>
                      <a:endParaRPr lang="en-US" sz="1600" b="1" i="0" u="none" strike="noStrike">
                        <a:solidFill>
                          <a:schemeClr val="bg1">
                            <a:lumMod val="25000"/>
                          </a:schemeClr>
                        </a:solidFill>
                        <a:effectLst/>
                        <a:latin typeface="Arial" panose="020B0604020202020204" pitchFamily="34" charset="0"/>
                      </a:endParaRPr>
                    </a:p>
                  </a:txBody>
                  <a:tcPr marL="6437" marR="6437" marT="6437" marB="0" anchor="ctr"/>
                </a:tc>
                <a:tc>
                  <a:txBody>
                    <a:bodyPr/>
                    <a:lstStyle/>
                    <a:p>
                      <a:pPr algn="ctr" fontAlgn="ctr"/>
                      <a:r>
                        <a:rPr lang="en-US" sz="1600" b="1" u="none" strike="noStrike">
                          <a:solidFill>
                            <a:schemeClr val="bg1">
                              <a:lumMod val="25000"/>
                            </a:schemeClr>
                          </a:solidFill>
                          <a:effectLst/>
                        </a:rPr>
                        <a:t>Severity</a:t>
                      </a:r>
                      <a:endParaRPr lang="en-US" sz="1600" b="1" i="0" u="none" strike="noStrike">
                        <a:solidFill>
                          <a:schemeClr val="bg1">
                            <a:lumMod val="25000"/>
                          </a:schemeClr>
                        </a:solidFill>
                        <a:effectLst/>
                        <a:latin typeface="Arial" panose="020B0604020202020204" pitchFamily="34" charset="0"/>
                      </a:endParaRPr>
                    </a:p>
                  </a:txBody>
                  <a:tcPr marL="6437" marR="6437" marT="6437" marB="0" anchor="ctr"/>
                </a:tc>
                <a:tc>
                  <a:txBody>
                    <a:bodyPr/>
                    <a:lstStyle/>
                    <a:p>
                      <a:pPr algn="ctr" fontAlgn="ctr"/>
                      <a:r>
                        <a:rPr lang="en-US" sz="1600" b="1" u="none" strike="noStrike" dirty="0">
                          <a:solidFill>
                            <a:schemeClr val="bg1">
                              <a:lumMod val="25000"/>
                            </a:schemeClr>
                          </a:solidFill>
                          <a:effectLst/>
                        </a:rPr>
                        <a:t>Error Type</a:t>
                      </a:r>
                      <a:endParaRPr lang="en-US" sz="1600" b="1" i="0" u="none" strike="noStrike" dirty="0">
                        <a:solidFill>
                          <a:schemeClr val="bg1">
                            <a:lumMod val="25000"/>
                          </a:schemeClr>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2226842086"/>
                  </a:ext>
                </a:extLst>
              </a:tr>
              <a:tr h="177402">
                <a:tc>
                  <a:txBody>
                    <a:bodyPr/>
                    <a:lstStyle/>
                    <a:p>
                      <a:pPr algn="l" fontAlgn="ctr"/>
                      <a:r>
                        <a:rPr lang="en-US" sz="1400" b="0" u="none" strike="noStrike">
                          <a:solidFill>
                            <a:srgbClr val="000000"/>
                          </a:solidFill>
                          <a:effectLst/>
                        </a:rPr>
                        <a:t>CERT170</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l" fontAlgn="ctr"/>
                      <a:r>
                        <a:rPr lang="en-US" sz="1400" b="0" u="none" strike="noStrike">
                          <a:solidFill>
                            <a:srgbClr val="000000"/>
                          </a:solidFill>
                          <a:effectLst/>
                        </a:rPr>
                        <a:t>No SPED PSTS (EOY 4) Data Submitted for a School</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ctr" fontAlgn="ctr"/>
                      <a:r>
                        <a:rPr lang="en-US" sz="1400" b="1" u="none" strike="noStrike" dirty="0">
                          <a:solidFill>
                            <a:srgbClr val="000000"/>
                          </a:solidFill>
                          <a:effectLst/>
                        </a:rPr>
                        <a:t>W</a:t>
                      </a:r>
                      <a:endParaRPr lang="en-US" sz="1400" b="1" i="0" u="none" strike="noStrike" dirty="0">
                        <a:solidFill>
                          <a:srgbClr val="000000"/>
                        </a:solidFill>
                        <a:effectLst/>
                        <a:latin typeface="Arial" panose="020B0604020202020204" pitchFamily="34" charset="0"/>
                      </a:endParaRPr>
                    </a:p>
                  </a:txBody>
                  <a:tcPr marL="6437" marR="6437" marT="6437" marB="0" anchor="ctr"/>
                </a:tc>
                <a:tc>
                  <a:txBody>
                    <a:bodyPr/>
                    <a:lstStyle/>
                    <a:p>
                      <a:pPr algn="ctr" fontAlgn="ctr"/>
                      <a:r>
                        <a:rPr lang="en-US" sz="1400" b="0" u="none" strike="noStrike" dirty="0">
                          <a:solidFill>
                            <a:srgbClr val="000000"/>
                          </a:solidFill>
                          <a:effectLst/>
                        </a:rPr>
                        <a:t>CVR</a:t>
                      </a:r>
                      <a:endParaRPr lang="en-US" sz="1400" b="0" i="0" u="none" strike="noStrike" dirty="0">
                        <a:solidFill>
                          <a:srgbClr val="000000"/>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1388011090"/>
                  </a:ext>
                </a:extLst>
              </a:tr>
              <a:tr h="354804">
                <a:tc>
                  <a:txBody>
                    <a:bodyPr/>
                    <a:lstStyle/>
                    <a:p>
                      <a:pPr algn="l" fontAlgn="ctr"/>
                      <a:r>
                        <a:rPr lang="en-US" sz="1400" b="0" u="none" strike="noStrike">
                          <a:solidFill>
                            <a:srgbClr val="000000"/>
                          </a:solidFill>
                          <a:effectLst/>
                        </a:rPr>
                        <a:t>SENR0317E4</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l" fontAlgn="ctr"/>
                      <a:r>
                        <a:rPr lang="en-US" sz="1400" b="0" u="none" strike="noStrike">
                          <a:solidFill>
                            <a:srgbClr val="000000"/>
                          </a:solidFill>
                          <a:effectLst/>
                        </a:rPr>
                        <a:t>Student Enrollment Record in Previous AY Not Exited</a:t>
                      </a:r>
                      <a:br>
                        <a:rPr lang="en-US" sz="1400" b="0" u="none" strike="noStrike">
                          <a:solidFill>
                            <a:srgbClr val="000000"/>
                          </a:solidFill>
                          <a:effectLst/>
                        </a:rPr>
                      </a:b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ctr" fontAlgn="ctr"/>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6437" marR="6437" marT="6437" marB="0" anchor="ctr"/>
                </a:tc>
                <a:tc>
                  <a:txBody>
                    <a:bodyPr/>
                    <a:lstStyle/>
                    <a:p>
                      <a:pPr algn="ctr" fontAlgn="ctr"/>
                      <a:r>
                        <a:rPr lang="en-US" sz="1400" b="0" u="none" strike="noStrike" dirty="0">
                          <a:solidFill>
                            <a:srgbClr val="000000"/>
                          </a:solidFill>
                          <a:effectLst/>
                        </a:rPr>
                        <a:t>CDD</a:t>
                      </a:r>
                      <a:endParaRPr lang="en-US" sz="1400" b="0" i="0" u="none" strike="noStrike" dirty="0">
                        <a:solidFill>
                          <a:srgbClr val="000000"/>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951656599"/>
                  </a:ext>
                </a:extLst>
              </a:tr>
              <a:tr h="354804">
                <a:tc>
                  <a:txBody>
                    <a:bodyPr/>
                    <a:lstStyle/>
                    <a:p>
                      <a:pPr algn="l" fontAlgn="ctr"/>
                      <a:r>
                        <a:rPr lang="en-US" sz="1400" b="0" u="none" strike="noStrike">
                          <a:solidFill>
                            <a:srgbClr val="000000"/>
                          </a:solidFill>
                          <a:effectLst/>
                        </a:rPr>
                        <a:t>SENR0439E4</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l" fontAlgn="ctr"/>
                      <a:r>
                        <a:rPr lang="en-US" sz="1400" b="0" u="none" strike="noStrike">
                          <a:solidFill>
                            <a:srgbClr val="000000"/>
                          </a:solidFill>
                          <a:effectLst/>
                        </a:rPr>
                        <a:t>Adult Age Students with Disabilities in Transition Status is required for this record</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ctr" fontAlgn="ctr"/>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6437" marR="6437" marT="6437" marB="0" anchor="ctr"/>
                </a:tc>
                <a:tc>
                  <a:txBody>
                    <a:bodyPr/>
                    <a:lstStyle/>
                    <a:p>
                      <a:pPr algn="ctr" fontAlgn="ctr"/>
                      <a:r>
                        <a:rPr lang="en-US" sz="1400" b="0" u="none" strike="noStrike" dirty="0">
                          <a:solidFill>
                            <a:srgbClr val="000000"/>
                          </a:solidFill>
                          <a:effectLst/>
                        </a:rPr>
                        <a:t>CDD</a:t>
                      </a:r>
                      <a:endParaRPr lang="en-US" sz="1400" b="0" i="0" u="none" strike="noStrike" dirty="0">
                        <a:solidFill>
                          <a:srgbClr val="000000"/>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3706708139"/>
                  </a:ext>
                </a:extLst>
              </a:tr>
              <a:tr h="354804">
                <a:tc>
                  <a:txBody>
                    <a:bodyPr/>
                    <a:lstStyle/>
                    <a:p>
                      <a:pPr algn="l" fontAlgn="ctr"/>
                      <a:r>
                        <a:rPr lang="en-US" sz="1400" b="0" u="none" strike="noStrike">
                          <a:solidFill>
                            <a:srgbClr val="000000"/>
                          </a:solidFill>
                          <a:effectLst/>
                        </a:rPr>
                        <a:t>SENR0606E4</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l" fontAlgn="ctr"/>
                      <a:r>
                        <a:rPr lang="en-US" sz="1400" b="0" u="none" strike="noStrike">
                          <a:solidFill>
                            <a:srgbClr val="000000"/>
                          </a:solidFill>
                          <a:effectLst/>
                        </a:rPr>
                        <a:t>Missing Plan Record for Enrolled Eligible and Participating Student with Disabilities</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ctr" fontAlgn="ctr"/>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6437" marR="6437" marT="6437" marB="0" anchor="ctr"/>
                </a:tc>
                <a:tc>
                  <a:txBody>
                    <a:bodyPr/>
                    <a:lstStyle/>
                    <a:p>
                      <a:pPr algn="ctr" fontAlgn="ctr"/>
                      <a:r>
                        <a:rPr lang="en-US" sz="1400" b="0" u="none" strike="noStrike" dirty="0">
                          <a:solidFill>
                            <a:srgbClr val="000000"/>
                          </a:solidFill>
                          <a:effectLst/>
                        </a:rPr>
                        <a:t>CDD</a:t>
                      </a:r>
                      <a:endParaRPr lang="en-US" sz="1400" b="0" i="0" u="none" strike="noStrike" dirty="0">
                        <a:solidFill>
                          <a:srgbClr val="000000"/>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1199160598"/>
                  </a:ext>
                </a:extLst>
              </a:tr>
              <a:tr h="354804">
                <a:tc>
                  <a:txBody>
                    <a:bodyPr/>
                    <a:lstStyle/>
                    <a:p>
                      <a:pPr algn="l" fontAlgn="ctr"/>
                      <a:r>
                        <a:rPr lang="en-US" sz="1400" b="0" u="none" strike="noStrike">
                          <a:solidFill>
                            <a:srgbClr val="000000"/>
                          </a:solidFill>
                          <a:effectLst/>
                        </a:rPr>
                        <a:t>SENR0646E4</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l" fontAlgn="ctr"/>
                      <a:r>
                        <a:rPr lang="en-US" sz="1400" b="0" u="none" strike="noStrike">
                          <a:solidFill>
                            <a:srgbClr val="000000"/>
                          </a:solidFill>
                          <a:effectLst/>
                        </a:rPr>
                        <a:t>Student enrolled at NPS school MUST have Eligible and Participating SWDS record </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ctr" fontAlgn="ctr"/>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6437" marR="6437" marT="6437" marB="0" anchor="ctr"/>
                </a:tc>
                <a:tc>
                  <a:txBody>
                    <a:bodyPr/>
                    <a:lstStyle/>
                    <a:p>
                      <a:pPr algn="ctr" fontAlgn="ctr"/>
                      <a:r>
                        <a:rPr lang="en-US" sz="1400" b="0" u="none" strike="noStrike" dirty="0">
                          <a:solidFill>
                            <a:srgbClr val="000000"/>
                          </a:solidFill>
                          <a:effectLst/>
                        </a:rPr>
                        <a:t>CDD</a:t>
                      </a:r>
                      <a:endParaRPr lang="en-US" sz="1400" b="0" i="0" u="none" strike="noStrike" dirty="0">
                        <a:solidFill>
                          <a:srgbClr val="000000"/>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3650205771"/>
                  </a:ext>
                </a:extLst>
              </a:tr>
              <a:tr h="177402">
                <a:tc>
                  <a:txBody>
                    <a:bodyPr/>
                    <a:lstStyle/>
                    <a:p>
                      <a:pPr algn="l" fontAlgn="ctr"/>
                      <a:r>
                        <a:rPr lang="en-US" sz="1400" b="0" u="none" strike="noStrike">
                          <a:solidFill>
                            <a:srgbClr val="000000"/>
                          </a:solidFill>
                          <a:effectLst/>
                        </a:rPr>
                        <a:t>SENR0650E4 </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l" fontAlgn="ctr"/>
                      <a:r>
                        <a:rPr lang="en-US" sz="1400" b="0" u="none" strike="noStrike">
                          <a:solidFill>
                            <a:srgbClr val="000000"/>
                          </a:solidFill>
                          <a:effectLst/>
                        </a:rPr>
                        <a:t>Invalid Special Education Status Code for enrolled student</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ctr" fontAlgn="ctr"/>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6437" marR="6437" marT="6437" marB="0" anchor="ctr"/>
                </a:tc>
                <a:tc>
                  <a:txBody>
                    <a:bodyPr/>
                    <a:lstStyle/>
                    <a:p>
                      <a:pPr algn="ctr" fontAlgn="ct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483078213"/>
                  </a:ext>
                </a:extLst>
              </a:tr>
              <a:tr h="354804">
                <a:tc>
                  <a:txBody>
                    <a:bodyPr/>
                    <a:lstStyle/>
                    <a:p>
                      <a:pPr algn="l" fontAlgn="ctr"/>
                      <a:r>
                        <a:rPr lang="en-US" sz="1400" b="0" u="none" strike="noStrike">
                          <a:solidFill>
                            <a:srgbClr val="000000"/>
                          </a:solidFill>
                          <a:effectLst/>
                        </a:rPr>
                        <a:t>SENR0661E4</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l" fontAlgn="ctr"/>
                      <a:r>
                        <a:rPr lang="en-US" sz="1400" b="0" u="none" strike="noStrike">
                          <a:solidFill>
                            <a:srgbClr val="000000"/>
                          </a:solidFill>
                          <a:effectLst/>
                        </a:rPr>
                        <a:t>Invalid Student Race Missing Indicator and Student Race Code Combination</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ctr" fontAlgn="ctr"/>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6437" marR="6437" marT="6437" marB="0" anchor="ctr"/>
                </a:tc>
                <a:tc>
                  <a:txBody>
                    <a:bodyPr/>
                    <a:lstStyle/>
                    <a:p>
                      <a:pPr algn="ctr" fontAlgn="ctr"/>
                      <a:r>
                        <a:rPr lang="en-US" sz="1400" b="0" u="none" strike="noStrike" dirty="0">
                          <a:solidFill>
                            <a:srgbClr val="000000"/>
                          </a:solidFill>
                          <a:effectLst/>
                        </a:rPr>
                        <a:t>CDD</a:t>
                      </a:r>
                      <a:endParaRPr lang="en-US" sz="1400" b="0" i="0" u="none" strike="noStrike" dirty="0">
                        <a:solidFill>
                          <a:srgbClr val="000000"/>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2130127648"/>
                  </a:ext>
                </a:extLst>
              </a:tr>
              <a:tr h="354804">
                <a:tc>
                  <a:txBody>
                    <a:bodyPr/>
                    <a:lstStyle/>
                    <a:p>
                      <a:pPr algn="l" fontAlgn="ctr"/>
                      <a:r>
                        <a:rPr lang="en-US" sz="1400" b="0" u="none" strike="noStrike">
                          <a:solidFill>
                            <a:srgbClr val="000000"/>
                          </a:solidFill>
                          <a:effectLst/>
                        </a:rPr>
                        <a:t>SENR0716E4</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l" fontAlgn="ctr"/>
                      <a:r>
                        <a:rPr lang="en-US" sz="1400" b="0" u="none" strike="noStrike">
                          <a:solidFill>
                            <a:srgbClr val="000000"/>
                          </a:solidFill>
                          <a:effectLst/>
                        </a:rPr>
                        <a:t>Invalid Student Ethnicity Missing Indicator and Student Hispanic Ethnicity Indicator</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ctr" fontAlgn="ctr"/>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6437" marR="6437" marT="6437" marB="0" anchor="ctr"/>
                </a:tc>
                <a:tc>
                  <a:txBody>
                    <a:bodyPr/>
                    <a:lstStyle/>
                    <a:p>
                      <a:pPr algn="ctr" fontAlgn="ctr"/>
                      <a:r>
                        <a:rPr lang="en-US" sz="1400" b="0" u="none" strike="noStrike" dirty="0">
                          <a:solidFill>
                            <a:srgbClr val="000000"/>
                          </a:solidFill>
                          <a:effectLst/>
                        </a:rPr>
                        <a:t>CDD</a:t>
                      </a:r>
                      <a:endParaRPr lang="en-US" sz="1400" b="0" i="0" u="none" strike="noStrike" dirty="0">
                        <a:solidFill>
                          <a:srgbClr val="000000"/>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3546945499"/>
                  </a:ext>
                </a:extLst>
              </a:tr>
              <a:tr h="177402">
                <a:tc>
                  <a:txBody>
                    <a:bodyPr/>
                    <a:lstStyle/>
                    <a:p>
                      <a:pPr algn="l" fontAlgn="ctr"/>
                      <a:r>
                        <a:rPr lang="en-US" sz="1400" b="0" u="none" strike="noStrike">
                          <a:solidFill>
                            <a:srgbClr val="000000"/>
                          </a:solidFill>
                          <a:effectLst/>
                        </a:rPr>
                        <a:t>SENR0717E4</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l" fontAlgn="ctr"/>
                      <a:r>
                        <a:rPr lang="en-US" sz="1400" b="0" u="none" strike="noStrike">
                          <a:solidFill>
                            <a:srgbClr val="000000"/>
                          </a:solidFill>
                          <a:effectLst/>
                        </a:rPr>
                        <a:t>Missing overlapping SINF record </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ctr" fontAlgn="ctr"/>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6437" marR="6437" marT="6437" marB="0" anchor="ctr"/>
                </a:tc>
                <a:tc>
                  <a:txBody>
                    <a:bodyPr/>
                    <a:lstStyle/>
                    <a:p>
                      <a:pPr algn="ctr" fontAlgn="ctr"/>
                      <a:r>
                        <a:rPr lang="en-US" sz="1400" b="0" u="none" strike="noStrike">
                          <a:solidFill>
                            <a:srgbClr val="000000"/>
                          </a:solidFill>
                          <a:effectLst/>
                        </a:rPr>
                        <a:t>CDD</a:t>
                      </a:r>
                      <a:endParaRPr lang="en-US" sz="1400" b="0" i="0" u="none" strike="noStrike">
                        <a:solidFill>
                          <a:srgbClr val="000000"/>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871575025"/>
                  </a:ext>
                </a:extLst>
              </a:tr>
              <a:tr h="354804">
                <a:tc>
                  <a:txBody>
                    <a:bodyPr/>
                    <a:lstStyle/>
                    <a:p>
                      <a:pPr algn="l" fontAlgn="ctr"/>
                      <a:r>
                        <a:rPr lang="en-US" sz="1400" b="0" u="none" strike="noStrike">
                          <a:solidFill>
                            <a:srgbClr val="000000"/>
                          </a:solidFill>
                          <a:effectLst/>
                        </a:rPr>
                        <a:t>SWDS0370E4</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l" fontAlgn="ctr"/>
                      <a:r>
                        <a:rPr lang="en-US" sz="1400" b="0" u="none" strike="noStrike" dirty="0">
                          <a:solidFill>
                            <a:srgbClr val="000000"/>
                          </a:solidFill>
                          <a:effectLst/>
                        </a:rPr>
                        <a:t>Invalid Student Age for  Special Education Non-Participation Reason code Max Age</a:t>
                      </a:r>
                      <a:endParaRPr lang="en-US" sz="1400" b="0" i="0" u="none" strike="noStrike" dirty="0">
                        <a:solidFill>
                          <a:srgbClr val="000000"/>
                        </a:solidFill>
                        <a:effectLst/>
                        <a:latin typeface="Arial" panose="020B0604020202020204" pitchFamily="34" charset="0"/>
                      </a:endParaRPr>
                    </a:p>
                  </a:txBody>
                  <a:tcPr marL="6437" marR="6437" marT="6437" marB="0" anchor="ctr"/>
                </a:tc>
                <a:tc>
                  <a:txBody>
                    <a:bodyPr/>
                    <a:lstStyle/>
                    <a:p>
                      <a:pPr algn="ctr" fontAlgn="ctr"/>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6437" marR="6437" marT="6437" marB="0" anchor="ctr"/>
                </a:tc>
                <a:tc>
                  <a:txBody>
                    <a:bodyPr/>
                    <a:lstStyle/>
                    <a:p>
                      <a:pPr algn="ctr" fontAlgn="ctr"/>
                      <a:r>
                        <a:rPr lang="en-US" sz="1400" b="0" u="none" strike="noStrike" dirty="0">
                          <a:solidFill>
                            <a:srgbClr val="000000"/>
                          </a:solidFill>
                          <a:effectLst/>
                        </a:rPr>
                        <a:t>CDD</a:t>
                      </a:r>
                      <a:endParaRPr lang="en-US" sz="1400" b="0" i="0" u="none" strike="noStrike" dirty="0">
                        <a:solidFill>
                          <a:srgbClr val="000000"/>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2626361509"/>
                  </a:ext>
                </a:extLst>
              </a:tr>
              <a:tr h="177402">
                <a:tc>
                  <a:txBody>
                    <a:bodyPr/>
                    <a:lstStyle/>
                    <a:p>
                      <a:pPr algn="l" fontAlgn="ctr"/>
                      <a:r>
                        <a:rPr lang="en-US" sz="1400" b="0" u="none" strike="noStrike">
                          <a:solidFill>
                            <a:srgbClr val="000000"/>
                          </a:solidFill>
                          <a:effectLst/>
                        </a:rPr>
                        <a:t>SWDS0605E4</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l" fontAlgn="ctr"/>
                      <a:r>
                        <a:rPr lang="en-US" sz="1400" b="0" u="none" strike="noStrike">
                          <a:solidFill>
                            <a:srgbClr val="000000"/>
                          </a:solidFill>
                          <a:effectLst/>
                        </a:rPr>
                        <a:t>Missing Meeting Record for Evaluated Student with Disabilities</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ctr" fontAlgn="ctr"/>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6437" marR="6437" marT="6437" marB="0" anchor="ctr"/>
                </a:tc>
                <a:tc>
                  <a:txBody>
                    <a:bodyPr/>
                    <a:lstStyle/>
                    <a:p>
                      <a:pPr algn="ctr" fontAlgn="ctr"/>
                      <a:r>
                        <a:rPr lang="en-US" sz="1400" b="0" u="none" strike="noStrike" dirty="0">
                          <a:solidFill>
                            <a:srgbClr val="000000"/>
                          </a:solidFill>
                          <a:effectLst/>
                        </a:rPr>
                        <a:t>CDD</a:t>
                      </a:r>
                      <a:endParaRPr lang="en-US" sz="1400" b="0" i="0" u="none" strike="noStrike" dirty="0">
                        <a:solidFill>
                          <a:srgbClr val="000000"/>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3733445588"/>
                  </a:ext>
                </a:extLst>
              </a:tr>
              <a:tr h="354804">
                <a:tc>
                  <a:txBody>
                    <a:bodyPr/>
                    <a:lstStyle/>
                    <a:p>
                      <a:pPr algn="l" fontAlgn="ctr"/>
                      <a:r>
                        <a:rPr lang="en-US" sz="1400" b="0" u="none" strike="noStrike">
                          <a:solidFill>
                            <a:srgbClr val="000000"/>
                          </a:solidFill>
                          <a:effectLst/>
                        </a:rPr>
                        <a:t>SWDS0621E4</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l" fontAlgn="ctr"/>
                      <a:r>
                        <a:rPr lang="en-US" sz="1400" b="0" u="none" strike="noStrike">
                          <a:solidFill>
                            <a:srgbClr val="000000"/>
                          </a:solidFill>
                          <a:effectLst/>
                        </a:rPr>
                        <a:t>Missing Enrollment Record for Eligible and Participating Special Education Student</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ctr" fontAlgn="ctr"/>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6437" marR="6437" marT="6437" marB="0" anchor="ctr"/>
                </a:tc>
                <a:tc>
                  <a:txBody>
                    <a:bodyPr/>
                    <a:lstStyle/>
                    <a:p>
                      <a:pPr algn="ctr" fontAlgn="ctr"/>
                      <a:r>
                        <a:rPr lang="en-US" sz="1400" b="0" u="none" strike="noStrike" dirty="0">
                          <a:solidFill>
                            <a:srgbClr val="000000"/>
                          </a:solidFill>
                          <a:effectLst/>
                        </a:rPr>
                        <a:t>CDD</a:t>
                      </a:r>
                      <a:endParaRPr lang="en-US" sz="1400" b="0" i="0" u="none" strike="noStrike" dirty="0">
                        <a:solidFill>
                          <a:srgbClr val="000000"/>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3949141097"/>
                  </a:ext>
                </a:extLst>
              </a:tr>
              <a:tr h="354804">
                <a:tc>
                  <a:txBody>
                    <a:bodyPr/>
                    <a:lstStyle/>
                    <a:p>
                      <a:pPr algn="l" fontAlgn="ctr"/>
                      <a:r>
                        <a:rPr lang="en-US" sz="1400" b="0" u="none" strike="noStrike">
                          <a:solidFill>
                            <a:srgbClr val="000000"/>
                          </a:solidFill>
                          <a:effectLst/>
                        </a:rPr>
                        <a:t>SWDS0714E4</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l" fontAlgn="ctr"/>
                      <a:r>
                        <a:rPr lang="en-US" sz="1400" b="0" u="none" strike="noStrike">
                          <a:solidFill>
                            <a:srgbClr val="000000"/>
                          </a:solidFill>
                          <a:effectLst/>
                        </a:rPr>
                        <a:t>Special Education Status Effective Start Date is less than student birthdate</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ctr" fontAlgn="ctr"/>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6437" marR="6437" marT="6437" marB="0" anchor="ctr"/>
                </a:tc>
                <a:tc>
                  <a:txBody>
                    <a:bodyPr/>
                    <a:lstStyle/>
                    <a:p>
                      <a:pPr algn="ctr" fontAlgn="ctr"/>
                      <a:r>
                        <a:rPr lang="en-US" sz="1400" b="0" u="none" strike="noStrike" dirty="0">
                          <a:solidFill>
                            <a:srgbClr val="000000"/>
                          </a:solidFill>
                          <a:effectLst/>
                        </a:rPr>
                        <a:t>CDD</a:t>
                      </a:r>
                      <a:endParaRPr lang="en-US" sz="1400" b="0" i="0" u="none" strike="noStrike" dirty="0">
                        <a:solidFill>
                          <a:srgbClr val="000000"/>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2320090322"/>
                  </a:ext>
                </a:extLst>
              </a:tr>
              <a:tr h="177402">
                <a:tc>
                  <a:txBody>
                    <a:bodyPr/>
                    <a:lstStyle/>
                    <a:p>
                      <a:pPr algn="l" fontAlgn="ctr"/>
                      <a:r>
                        <a:rPr lang="en-US" sz="1400" b="0" u="none" strike="noStrike">
                          <a:solidFill>
                            <a:srgbClr val="000000"/>
                          </a:solidFill>
                          <a:effectLst/>
                        </a:rPr>
                        <a:t>MEET0421E4</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l" fontAlgn="ctr"/>
                      <a:r>
                        <a:rPr lang="en-US" sz="1400" b="0" u="none" strike="noStrike">
                          <a:solidFill>
                            <a:srgbClr val="000000"/>
                          </a:solidFill>
                          <a:effectLst/>
                        </a:rPr>
                        <a:t>Special Education Referral Date is less than student birthdate</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ctr" fontAlgn="ctr"/>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6437" marR="6437" marT="6437" marB="0" anchor="ctr"/>
                </a:tc>
                <a:tc>
                  <a:txBody>
                    <a:bodyPr/>
                    <a:lstStyle/>
                    <a:p>
                      <a:pPr algn="ctr" fontAlgn="ctr"/>
                      <a:r>
                        <a:rPr lang="en-US" sz="1400" b="0" u="none" strike="noStrike" dirty="0">
                          <a:solidFill>
                            <a:srgbClr val="000000"/>
                          </a:solidFill>
                          <a:effectLst/>
                        </a:rPr>
                        <a:t>CDD</a:t>
                      </a:r>
                      <a:endParaRPr lang="en-US" sz="1400" b="0" i="0" u="none" strike="noStrike" dirty="0">
                        <a:solidFill>
                          <a:srgbClr val="000000"/>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3879676801"/>
                  </a:ext>
                </a:extLst>
              </a:tr>
              <a:tr h="177402">
                <a:tc>
                  <a:txBody>
                    <a:bodyPr/>
                    <a:lstStyle/>
                    <a:p>
                      <a:pPr algn="l" fontAlgn="ctr"/>
                      <a:r>
                        <a:rPr lang="en-US" sz="1400" b="0" u="none" strike="noStrike">
                          <a:solidFill>
                            <a:srgbClr val="000000"/>
                          </a:solidFill>
                          <a:effectLst/>
                        </a:rPr>
                        <a:t>MEET0624E4</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l" fontAlgn="ctr"/>
                      <a:r>
                        <a:rPr lang="en-US" sz="1400" b="0" u="none" strike="noStrike">
                          <a:solidFill>
                            <a:srgbClr val="000000"/>
                          </a:solidFill>
                          <a:effectLst/>
                        </a:rPr>
                        <a:t>Missing Special Education Status Record</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ctr" fontAlgn="ctr"/>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6437" marR="6437" marT="6437" marB="0" anchor="ctr"/>
                </a:tc>
                <a:tc>
                  <a:txBody>
                    <a:bodyPr/>
                    <a:lstStyle/>
                    <a:p>
                      <a:pPr algn="ctr" fontAlgn="ctr"/>
                      <a:r>
                        <a:rPr lang="en-US" sz="1400" b="0" u="none" strike="noStrike" dirty="0">
                          <a:solidFill>
                            <a:srgbClr val="000000"/>
                          </a:solidFill>
                          <a:effectLst/>
                        </a:rPr>
                        <a:t>CDD</a:t>
                      </a:r>
                      <a:endParaRPr lang="en-US" sz="1400" b="0" i="0" u="none" strike="noStrike" dirty="0">
                        <a:solidFill>
                          <a:srgbClr val="000000"/>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3045075525"/>
                  </a:ext>
                </a:extLst>
              </a:tr>
              <a:tr h="354804">
                <a:tc>
                  <a:txBody>
                    <a:bodyPr/>
                    <a:lstStyle/>
                    <a:p>
                      <a:pPr algn="l" fontAlgn="ctr"/>
                      <a:r>
                        <a:rPr lang="en-US" sz="1400" b="0" u="none" strike="noStrike">
                          <a:solidFill>
                            <a:srgbClr val="000000"/>
                          </a:solidFill>
                          <a:effectLst/>
                        </a:rPr>
                        <a:t>PLAN0366E4</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l" fontAlgn="ctr"/>
                      <a:r>
                        <a:rPr lang="en-US" sz="1400" b="0" u="none" strike="noStrike">
                          <a:solidFill>
                            <a:srgbClr val="000000"/>
                          </a:solidFill>
                          <a:effectLst/>
                        </a:rPr>
                        <a:t>Invalid Student Age for Special Education Plan Type Code 100 (IEP) or 200 (ISP)</a:t>
                      </a:r>
                      <a:endParaRPr lang="en-US" sz="1400" b="0" i="0" u="none" strike="noStrike">
                        <a:solidFill>
                          <a:srgbClr val="000000"/>
                        </a:solidFill>
                        <a:effectLst/>
                        <a:latin typeface="Arial" panose="020B0604020202020204" pitchFamily="34" charset="0"/>
                      </a:endParaRPr>
                    </a:p>
                  </a:txBody>
                  <a:tcPr marL="6437" marR="6437" marT="6437" marB="0" anchor="ctr"/>
                </a:tc>
                <a:tc>
                  <a:txBody>
                    <a:bodyPr/>
                    <a:lstStyle/>
                    <a:p>
                      <a:pPr algn="ctr" fontAlgn="ctr"/>
                      <a:r>
                        <a:rPr lang="en-US" sz="1400" b="1" u="none" strike="noStrike" dirty="0">
                          <a:solidFill>
                            <a:srgbClr val="FF0000"/>
                          </a:solidFill>
                          <a:effectLst/>
                        </a:rPr>
                        <a:t>F</a:t>
                      </a:r>
                      <a:endParaRPr lang="en-US" sz="1400" b="1" i="0" u="none" strike="noStrike" dirty="0">
                        <a:solidFill>
                          <a:srgbClr val="FF0000"/>
                        </a:solidFill>
                        <a:effectLst/>
                        <a:latin typeface="Arial" panose="020B0604020202020204" pitchFamily="34" charset="0"/>
                      </a:endParaRPr>
                    </a:p>
                  </a:txBody>
                  <a:tcPr marL="6437" marR="6437" marT="6437" marB="0" anchor="ctr"/>
                </a:tc>
                <a:tc>
                  <a:txBody>
                    <a:bodyPr/>
                    <a:lstStyle/>
                    <a:p>
                      <a:pPr algn="ctr" fontAlgn="ctr"/>
                      <a:r>
                        <a:rPr lang="en-US" sz="1400" b="0" u="none" strike="noStrike" dirty="0">
                          <a:solidFill>
                            <a:srgbClr val="000000"/>
                          </a:solidFill>
                          <a:effectLst/>
                        </a:rPr>
                        <a:t>CDD</a:t>
                      </a:r>
                      <a:endParaRPr lang="en-US" sz="1400" b="0" i="0" u="none" strike="noStrike" dirty="0">
                        <a:solidFill>
                          <a:srgbClr val="000000"/>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960267444"/>
                  </a:ext>
                </a:extLst>
              </a:tr>
            </a:tbl>
          </a:graphicData>
        </a:graphic>
      </p:graphicFrame>
    </p:spTree>
    <p:extLst>
      <p:ext uri="{BB962C8B-B14F-4D97-AF65-F5344CB8AC3E}">
        <p14:creationId xmlns:p14="http://schemas.microsoft.com/office/powerpoint/2010/main" val="907850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D42AB-336A-25AF-A14D-8A474CC10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78B69D-2A06-3245-B2BC-E568DC372F47}"/>
              </a:ext>
            </a:extLst>
          </p:cNvPr>
          <p:cNvSpPr>
            <a:spLocks noGrp="1"/>
          </p:cNvSpPr>
          <p:nvPr>
            <p:ph type="title"/>
          </p:nvPr>
        </p:nvSpPr>
        <p:spPr>
          <a:xfrm>
            <a:off x="426000" y="319877"/>
            <a:ext cx="11340000" cy="432000"/>
          </a:xfrm>
        </p:spPr>
        <p:txBody>
          <a:bodyPr anchor="t">
            <a:noAutofit/>
          </a:bodyPr>
          <a:lstStyle/>
          <a:p>
            <a:r>
              <a:rPr lang="en-US" dirty="0"/>
              <a:t>Certification Errors (CVR)</a:t>
            </a:r>
          </a:p>
        </p:txBody>
      </p:sp>
      <p:sp>
        <p:nvSpPr>
          <p:cNvPr id="6" name="Footer Placeholder 5">
            <a:extLst>
              <a:ext uri="{FF2B5EF4-FFF2-40B4-BE49-F238E27FC236}">
                <a16:creationId xmlns:a16="http://schemas.microsoft.com/office/drawing/2014/main" id="{42911C13-7182-E9CC-881F-4F102C1B89F1}"/>
              </a:ext>
            </a:extLst>
          </p:cNvPr>
          <p:cNvSpPr>
            <a:spLocks noGrp="1"/>
          </p:cNvSpPr>
          <p:nvPr>
            <p:ph type="ftr" sz="quarter" idx="10"/>
          </p:nvPr>
        </p:nvSpPr>
        <p:spPr/>
        <p:txBody>
          <a:bodyPr anchor="ctr">
            <a:normAutofit/>
          </a:bodyPr>
          <a:lstStyle/>
          <a:p>
            <a:pPr>
              <a:spcAft>
                <a:spcPts val="600"/>
              </a:spcAft>
              <a:defRPr/>
            </a:pPr>
            <a:r>
              <a:rPr lang="en-US"/>
              <a:t>EOY 4 Reporting and Certification v1.0 April 24, 2025</a:t>
            </a:r>
          </a:p>
        </p:txBody>
      </p:sp>
      <p:sp>
        <p:nvSpPr>
          <p:cNvPr id="8" name="Slide Number Placeholder 7">
            <a:extLst>
              <a:ext uri="{FF2B5EF4-FFF2-40B4-BE49-F238E27FC236}">
                <a16:creationId xmlns:a16="http://schemas.microsoft.com/office/drawing/2014/main" id="{DCB7D274-07BE-B9B9-5244-CFCEC86A1378}"/>
              </a:ext>
            </a:extLst>
          </p:cNvPr>
          <p:cNvSpPr>
            <a:spLocks noGrp="1"/>
          </p:cNvSpPr>
          <p:nvPr>
            <p:ph type="sldNum" sz="quarter" idx="11"/>
          </p:nvPr>
        </p:nvSpPr>
        <p:spPr/>
        <p:txBody>
          <a:bodyPr anchor="ctr">
            <a:normAutofit/>
          </a:bodyPr>
          <a:lstStyle/>
          <a:p>
            <a:pPr>
              <a:spcAft>
                <a:spcPts val="600"/>
              </a:spcAft>
              <a:defRPr/>
            </a:pPr>
            <a:fld id="{3BC13FED-5378-45FC-8A71-19C7B20369E6}" type="slidenum">
              <a:rPr lang="en-US" smtClean="0"/>
              <a:pPr>
                <a:spcAft>
                  <a:spcPts val="600"/>
                </a:spcAft>
                <a:defRPr/>
              </a:pPr>
              <a:t>47</a:t>
            </a:fld>
            <a:endParaRPr lang="en-US"/>
          </a:p>
        </p:txBody>
      </p:sp>
      <p:graphicFrame>
        <p:nvGraphicFramePr>
          <p:cNvPr id="3" name="Table 2">
            <a:extLst>
              <a:ext uri="{FF2B5EF4-FFF2-40B4-BE49-F238E27FC236}">
                <a16:creationId xmlns:a16="http://schemas.microsoft.com/office/drawing/2014/main" id="{B1F86ADD-591B-1698-ADFE-351381B49F0F}"/>
              </a:ext>
            </a:extLst>
          </p:cNvPr>
          <p:cNvGraphicFramePr>
            <a:graphicFrameLocks noGrp="1"/>
          </p:cNvGraphicFramePr>
          <p:nvPr>
            <p:extLst>
              <p:ext uri="{D42A27DB-BD31-4B8C-83A1-F6EECF244321}">
                <p14:modId xmlns:p14="http://schemas.microsoft.com/office/powerpoint/2010/main" val="2461379411"/>
              </p:ext>
            </p:extLst>
          </p:nvPr>
        </p:nvGraphicFramePr>
        <p:xfrm>
          <a:off x="719886" y="993640"/>
          <a:ext cx="10752228" cy="5129960"/>
        </p:xfrm>
        <a:graphic>
          <a:graphicData uri="http://schemas.openxmlformats.org/drawingml/2006/table">
            <a:tbl>
              <a:tblPr firstRow="1" bandRow="1">
                <a:tableStyleId>{72833802-FEF1-4C79-8D5D-14CF1EAF98D9}</a:tableStyleId>
              </a:tblPr>
              <a:tblGrid>
                <a:gridCol w="1334808">
                  <a:extLst>
                    <a:ext uri="{9D8B030D-6E8A-4147-A177-3AD203B41FA5}">
                      <a16:colId xmlns:a16="http://schemas.microsoft.com/office/drawing/2014/main" val="2486495014"/>
                    </a:ext>
                  </a:extLst>
                </a:gridCol>
                <a:gridCol w="6949440">
                  <a:extLst>
                    <a:ext uri="{9D8B030D-6E8A-4147-A177-3AD203B41FA5}">
                      <a16:colId xmlns:a16="http://schemas.microsoft.com/office/drawing/2014/main" val="3807788768"/>
                    </a:ext>
                  </a:extLst>
                </a:gridCol>
                <a:gridCol w="983227">
                  <a:extLst>
                    <a:ext uri="{9D8B030D-6E8A-4147-A177-3AD203B41FA5}">
                      <a16:colId xmlns:a16="http://schemas.microsoft.com/office/drawing/2014/main" val="4119027720"/>
                    </a:ext>
                  </a:extLst>
                </a:gridCol>
                <a:gridCol w="1484753">
                  <a:extLst>
                    <a:ext uri="{9D8B030D-6E8A-4147-A177-3AD203B41FA5}">
                      <a16:colId xmlns:a16="http://schemas.microsoft.com/office/drawing/2014/main" val="309522301"/>
                    </a:ext>
                  </a:extLst>
                </a:gridCol>
              </a:tblGrid>
              <a:tr h="256040">
                <a:tc>
                  <a:txBody>
                    <a:bodyPr/>
                    <a:lstStyle/>
                    <a:p>
                      <a:pPr algn="ctr" fontAlgn="ctr"/>
                      <a:r>
                        <a:rPr lang="en-US" sz="1600" b="1" u="none" strike="noStrike" dirty="0">
                          <a:solidFill>
                            <a:schemeClr val="bg1">
                              <a:lumMod val="25000"/>
                            </a:schemeClr>
                          </a:solidFill>
                          <a:effectLst/>
                        </a:rPr>
                        <a:t>Error #</a:t>
                      </a:r>
                      <a:endParaRPr lang="en-US" sz="1600" b="1" i="0" u="none" strike="noStrike" dirty="0">
                        <a:solidFill>
                          <a:schemeClr val="bg1">
                            <a:lumMod val="25000"/>
                          </a:schemeClr>
                        </a:solidFill>
                        <a:effectLst/>
                        <a:latin typeface="Arial" panose="020B0604020202020204" pitchFamily="34" charset="0"/>
                      </a:endParaRPr>
                    </a:p>
                  </a:txBody>
                  <a:tcPr marL="6437" marR="6437" marT="6437" marB="0" anchor="ctr"/>
                </a:tc>
                <a:tc>
                  <a:txBody>
                    <a:bodyPr/>
                    <a:lstStyle/>
                    <a:p>
                      <a:pPr algn="ctr" fontAlgn="ctr"/>
                      <a:r>
                        <a:rPr lang="en-US" sz="1600" b="1" u="none" strike="noStrike">
                          <a:solidFill>
                            <a:schemeClr val="bg1">
                              <a:lumMod val="25000"/>
                            </a:schemeClr>
                          </a:solidFill>
                          <a:effectLst/>
                        </a:rPr>
                        <a:t>Error Name</a:t>
                      </a:r>
                      <a:endParaRPr lang="en-US" sz="1600" b="1" i="0" u="none" strike="noStrike">
                        <a:solidFill>
                          <a:schemeClr val="bg1">
                            <a:lumMod val="25000"/>
                          </a:schemeClr>
                        </a:solidFill>
                        <a:effectLst/>
                        <a:latin typeface="Arial" panose="020B0604020202020204" pitchFamily="34" charset="0"/>
                      </a:endParaRPr>
                    </a:p>
                  </a:txBody>
                  <a:tcPr marL="6437" marR="6437" marT="6437" marB="0" anchor="ctr"/>
                </a:tc>
                <a:tc>
                  <a:txBody>
                    <a:bodyPr/>
                    <a:lstStyle/>
                    <a:p>
                      <a:pPr algn="ctr" fontAlgn="ctr"/>
                      <a:r>
                        <a:rPr lang="en-US" sz="1600" b="1" u="none" strike="noStrike">
                          <a:solidFill>
                            <a:schemeClr val="bg1">
                              <a:lumMod val="25000"/>
                            </a:schemeClr>
                          </a:solidFill>
                          <a:effectLst/>
                        </a:rPr>
                        <a:t>Severity</a:t>
                      </a:r>
                      <a:endParaRPr lang="en-US" sz="1600" b="1" i="0" u="none" strike="noStrike">
                        <a:solidFill>
                          <a:schemeClr val="bg1">
                            <a:lumMod val="25000"/>
                          </a:schemeClr>
                        </a:solidFill>
                        <a:effectLst/>
                        <a:latin typeface="Arial" panose="020B0604020202020204" pitchFamily="34" charset="0"/>
                      </a:endParaRPr>
                    </a:p>
                  </a:txBody>
                  <a:tcPr marL="6437" marR="6437" marT="6437" marB="0" anchor="ctr"/>
                </a:tc>
                <a:tc>
                  <a:txBody>
                    <a:bodyPr/>
                    <a:lstStyle/>
                    <a:p>
                      <a:pPr algn="ctr" fontAlgn="ctr"/>
                      <a:r>
                        <a:rPr lang="en-US" sz="1600" b="1" u="none" strike="noStrike" dirty="0">
                          <a:solidFill>
                            <a:schemeClr val="bg1">
                              <a:lumMod val="25000"/>
                            </a:schemeClr>
                          </a:solidFill>
                          <a:effectLst/>
                        </a:rPr>
                        <a:t>Error Type</a:t>
                      </a:r>
                      <a:endParaRPr lang="en-US" sz="1600" b="1" i="0" u="none" strike="noStrike" dirty="0">
                        <a:solidFill>
                          <a:schemeClr val="bg1">
                            <a:lumMod val="25000"/>
                          </a:schemeClr>
                        </a:solidFill>
                        <a:effectLst/>
                        <a:latin typeface="Arial" panose="020B0604020202020204" pitchFamily="34" charset="0"/>
                      </a:endParaRPr>
                    </a:p>
                  </a:txBody>
                  <a:tcPr marL="6437" marR="6437" marT="6437" marB="0" anchor="ctr"/>
                </a:tc>
                <a:extLst>
                  <a:ext uri="{0D108BD9-81ED-4DB2-BD59-A6C34878D82A}">
                    <a16:rowId xmlns:a16="http://schemas.microsoft.com/office/drawing/2014/main" val="2226842086"/>
                  </a:ext>
                </a:extLst>
              </a:tr>
              <a:tr h="177402">
                <a:tc>
                  <a:txBody>
                    <a:bodyPr/>
                    <a:lstStyle/>
                    <a:p>
                      <a:pPr algn="l" fontAlgn="ctr"/>
                      <a:r>
                        <a:rPr lang="en-US" sz="1400" b="0" i="0" u="none" strike="noStrike">
                          <a:solidFill>
                            <a:srgbClr val="000000"/>
                          </a:solidFill>
                          <a:effectLst/>
                          <a:latin typeface="+mn-lt"/>
                        </a:rPr>
                        <a:t>PLAN0367E4</a:t>
                      </a:r>
                    </a:p>
                  </a:txBody>
                  <a:tcPr marL="7620" marR="7620" marT="7620" marB="0" anchor="ctr"/>
                </a:tc>
                <a:tc>
                  <a:txBody>
                    <a:bodyPr/>
                    <a:lstStyle/>
                    <a:p>
                      <a:pPr algn="l" fontAlgn="ctr"/>
                      <a:r>
                        <a:rPr lang="en-US" sz="1400" b="0" i="0" u="none" strike="noStrike">
                          <a:solidFill>
                            <a:srgbClr val="000000"/>
                          </a:solidFill>
                          <a:effectLst/>
                          <a:latin typeface="+mn-lt"/>
                        </a:rPr>
                        <a:t>Invalid Student Age for Established Medical Disability 1 Code </a:t>
                      </a:r>
                    </a:p>
                  </a:txBody>
                  <a:tcPr marL="7620" marR="7620" marT="7620" marB="0" anchor="ctr"/>
                </a:tc>
                <a:tc>
                  <a:txBody>
                    <a:bodyPr/>
                    <a:lstStyle/>
                    <a:p>
                      <a:pPr algn="ctr" fontAlgn="ctr"/>
                      <a:r>
                        <a:rPr lang="en-US" sz="1400" b="1" i="0" u="none" strike="noStrike" dirty="0">
                          <a:solidFill>
                            <a:srgbClr val="FF0000"/>
                          </a:solidFill>
                          <a:effectLst/>
                          <a:latin typeface="+mn-lt"/>
                        </a:rPr>
                        <a:t>F</a:t>
                      </a:r>
                    </a:p>
                  </a:txBody>
                  <a:tcPr marL="7620" marR="7620" marT="7620" marB="0" anchor="ctr"/>
                </a:tc>
                <a:tc>
                  <a:txBody>
                    <a:bodyPr/>
                    <a:lstStyle/>
                    <a:p>
                      <a:pPr algn="ctr" fontAlgn="ctr"/>
                      <a:r>
                        <a:rPr lang="en-US" sz="1400" b="0" i="0" u="none" strike="noStrike" dirty="0">
                          <a:solidFill>
                            <a:srgbClr val="000000"/>
                          </a:solidFill>
                          <a:effectLst/>
                          <a:latin typeface="+mn-lt"/>
                        </a:rPr>
                        <a:t>CDD</a:t>
                      </a:r>
                    </a:p>
                  </a:txBody>
                  <a:tcPr marL="7620" marR="7620" marT="7620" marB="0" anchor="ctr"/>
                </a:tc>
                <a:extLst>
                  <a:ext uri="{0D108BD9-81ED-4DB2-BD59-A6C34878D82A}">
                    <a16:rowId xmlns:a16="http://schemas.microsoft.com/office/drawing/2014/main" val="1388011090"/>
                  </a:ext>
                </a:extLst>
              </a:tr>
              <a:tr h="354804">
                <a:tc>
                  <a:txBody>
                    <a:bodyPr/>
                    <a:lstStyle/>
                    <a:p>
                      <a:pPr algn="l" fontAlgn="ctr"/>
                      <a:r>
                        <a:rPr lang="en-US" sz="1400" b="0" i="0" u="none" strike="noStrike">
                          <a:solidFill>
                            <a:srgbClr val="000000"/>
                          </a:solidFill>
                          <a:effectLst/>
                          <a:latin typeface="+mn-lt"/>
                        </a:rPr>
                        <a:t>PLAN0368E4</a:t>
                      </a:r>
                    </a:p>
                  </a:txBody>
                  <a:tcPr marL="7620" marR="7620" marT="7620" marB="0" anchor="ctr"/>
                </a:tc>
                <a:tc>
                  <a:txBody>
                    <a:bodyPr/>
                    <a:lstStyle/>
                    <a:p>
                      <a:pPr algn="l" fontAlgn="ctr"/>
                      <a:r>
                        <a:rPr lang="en-US" sz="1400" b="0" i="0" u="none" strike="noStrike">
                          <a:solidFill>
                            <a:srgbClr val="000000"/>
                          </a:solidFill>
                          <a:effectLst/>
                          <a:latin typeface="+mn-lt"/>
                        </a:rPr>
                        <a:t>Invalid Student Age for Established Medical Disability 2 Code </a:t>
                      </a:r>
                    </a:p>
                  </a:txBody>
                  <a:tcPr marL="7620" marR="7620" marT="7620" marB="0" anchor="ctr"/>
                </a:tc>
                <a:tc>
                  <a:txBody>
                    <a:bodyPr/>
                    <a:lstStyle/>
                    <a:p>
                      <a:pPr algn="ctr" fontAlgn="ctr"/>
                      <a:r>
                        <a:rPr lang="en-US" sz="1400" b="1" i="0" u="none" strike="noStrike" dirty="0">
                          <a:solidFill>
                            <a:srgbClr val="FF0000"/>
                          </a:solidFill>
                          <a:effectLst/>
                          <a:latin typeface="+mn-lt"/>
                        </a:rPr>
                        <a:t>F</a:t>
                      </a:r>
                    </a:p>
                  </a:txBody>
                  <a:tcPr marL="7620" marR="7620" marT="7620" marB="0" anchor="ctr"/>
                </a:tc>
                <a:tc>
                  <a:txBody>
                    <a:bodyPr/>
                    <a:lstStyle/>
                    <a:p>
                      <a:pPr algn="ctr" fontAlgn="ctr"/>
                      <a:r>
                        <a:rPr lang="en-US" sz="1400" b="0" i="0" u="none" strike="noStrike" dirty="0">
                          <a:solidFill>
                            <a:srgbClr val="000000"/>
                          </a:solidFill>
                          <a:effectLst/>
                          <a:latin typeface="+mn-lt"/>
                        </a:rPr>
                        <a:t>CDD</a:t>
                      </a:r>
                    </a:p>
                  </a:txBody>
                  <a:tcPr marL="7620" marR="7620" marT="7620" marB="0" anchor="ctr"/>
                </a:tc>
                <a:extLst>
                  <a:ext uri="{0D108BD9-81ED-4DB2-BD59-A6C34878D82A}">
                    <a16:rowId xmlns:a16="http://schemas.microsoft.com/office/drawing/2014/main" val="951656599"/>
                  </a:ext>
                </a:extLst>
              </a:tr>
              <a:tr h="354804">
                <a:tc>
                  <a:txBody>
                    <a:bodyPr/>
                    <a:lstStyle/>
                    <a:p>
                      <a:pPr algn="l" fontAlgn="ctr"/>
                      <a:r>
                        <a:rPr lang="en-US" sz="1400" b="0" i="0" u="none" strike="noStrike">
                          <a:solidFill>
                            <a:srgbClr val="000000"/>
                          </a:solidFill>
                          <a:effectLst/>
                          <a:latin typeface="+mn-lt"/>
                        </a:rPr>
                        <a:t>PLAN0390E4</a:t>
                      </a:r>
                    </a:p>
                  </a:txBody>
                  <a:tcPr marL="7620" marR="7620" marT="7620" marB="0" anchor="ctr"/>
                </a:tc>
                <a:tc>
                  <a:txBody>
                    <a:bodyPr/>
                    <a:lstStyle/>
                    <a:p>
                      <a:pPr algn="l" fontAlgn="ctr"/>
                      <a:r>
                        <a:rPr lang="en-US" sz="1400" b="0" i="0" u="none" strike="noStrike">
                          <a:solidFill>
                            <a:srgbClr val="000000"/>
                          </a:solidFill>
                          <a:effectLst/>
                          <a:latin typeface="+mn-lt"/>
                        </a:rPr>
                        <a:t>Missing IEP Includes Postsecondary Goals Indicator</a:t>
                      </a:r>
                    </a:p>
                  </a:txBody>
                  <a:tcPr marL="7620" marR="7620" marT="7620" marB="0" anchor="ctr"/>
                </a:tc>
                <a:tc>
                  <a:txBody>
                    <a:bodyPr/>
                    <a:lstStyle/>
                    <a:p>
                      <a:pPr algn="ctr" fontAlgn="ctr"/>
                      <a:r>
                        <a:rPr lang="en-US" sz="1400" b="1" i="0" u="none" strike="noStrike" dirty="0">
                          <a:solidFill>
                            <a:srgbClr val="FF0000"/>
                          </a:solidFill>
                          <a:effectLst/>
                          <a:latin typeface="+mn-lt"/>
                        </a:rPr>
                        <a:t>F</a:t>
                      </a:r>
                    </a:p>
                  </a:txBody>
                  <a:tcPr marL="7620" marR="7620" marT="7620" marB="0" anchor="ctr"/>
                </a:tc>
                <a:tc>
                  <a:txBody>
                    <a:bodyPr/>
                    <a:lstStyle/>
                    <a:p>
                      <a:pPr algn="ctr" fontAlgn="ctr"/>
                      <a:r>
                        <a:rPr lang="en-US" sz="1400" b="0" i="0" u="none" strike="noStrike" dirty="0">
                          <a:solidFill>
                            <a:srgbClr val="000000"/>
                          </a:solidFill>
                          <a:effectLst/>
                          <a:latin typeface="+mn-lt"/>
                        </a:rPr>
                        <a:t>CDD</a:t>
                      </a:r>
                    </a:p>
                  </a:txBody>
                  <a:tcPr marL="7620" marR="7620" marT="7620" marB="0" anchor="ctr"/>
                </a:tc>
                <a:extLst>
                  <a:ext uri="{0D108BD9-81ED-4DB2-BD59-A6C34878D82A}">
                    <a16:rowId xmlns:a16="http://schemas.microsoft.com/office/drawing/2014/main" val="3706708139"/>
                  </a:ext>
                </a:extLst>
              </a:tr>
              <a:tr h="354804">
                <a:tc>
                  <a:txBody>
                    <a:bodyPr/>
                    <a:lstStyle/>
                    <a:p>
                      <a:pPr algn="l" fontAlgn="ctr"/>
                      <a:r>
                        <a:rPr lang="en-US" sz="1400" b="0" i="0" u="none" strike="noStrike">
                          <a:solidFill>
                            <a:srgbClr val="000000"/>
                          </a:solidFill>
                          <a:effectLst/>
                          <a:latin typeface="+mn-lt"/>
                        </a:rPr>
                        <a:t>PLAN0391E4</a:t>
                      </a:r>
                    </a:p>
                  </a:txBody>
                  <a:tcPr marL="7620" marR="7620" marT="7620" marB="0" anchor="ctr"/>
                </a:tc>
                <a:tc>
                  <a:txBody>
                    <a:bodyPr/>
                    <a:lstStyle/>
                    <a:p>
                      <a:pPr algn="l" fontAlgn="ctr"/>
                      <a:r>
                        <a:rPr lang="en-US" sz="1400" b="0" i="0" u="none" strike="noStrike">
                          <a:solidFill>
                            <a:srgbClr val="000000"/>
                          </a:solidFill>
                          <a:effectLst/>
                          <a:latin typeface="+mn-lt"/>
                        </a:rPr>
                        <a:t>Missing Postsecondary Goals Updated Annually Indicator</a:t>
                      </a:r>
                    </a:p>
                  </a:txBody>
                  <a:tcPr marL="7620" marR="7620" marT="7620" marB="0" anchor="ctr"/>
                </a:tc>
                <a:tc>
                  <a:txBody>
                    <a:bodyPr/>
                    <a:lstStyle/>
                    <a:p>
                      <a:pPr algn="ctr" fontAlgn="ctr"/>
                      <a:r>
                        <a:rPr lang="en-US" sz="1400" b="1" i="0" u="none" strike="noStrike">
                          <a:solidFill>
                            <a:srgbClr val="FF0000"/>
                          </a:solidFill>
                          <a:effectLst/>
                          <a:latin typeface="+mn-lt"/>
                        </a:rPr>
                        <a:t>F</a:t>
                      </a:r>
                    </a:p>
                  </a:txBody>
                  <a:tcPr marL="7620" marR="7620" marT="7620" marB="0" anchor="ctr"/>
                </a:tc>
                <a:tc>
                  <a:txBody>
                    <a:bodyPr/>
                    <a:lstStyle/>
                    <a:p>
                      <a:pPr algn="ctr" fontAlgn="ctr"/>
                      <a:r>
                        <a:rPr lang="en-US" sz="1400" b="0" i="0" u="none" strike="noStrike" dirty="0">
                          <a:solidFill>
                            <a:srgbClr val="000000"/>
                          </a:solidFill>
                          <a:effectLst/>
                          <a:latin typeface="+mn-lt"/>
                        </a:rPr>
                        <a:t>CDD</a:t>
                      </a:r>
                    </a:p>
                  </a:txBody>
                  <a:tcPr marL="7620" marR="7620" marT="7620" marB="0" anchor="ctr"/>
                </a:tc>
                <a:extLst>
                  <a:ext uri="{0D108BD9-81ED-4DB2-BD59-A6C34878D82A}">
                    <a16:rowId xmlns:a16="http://schemas.microsoft.com/office/drawing/2014/main" val="1199160598"/>
                  </a:ext>
                </a:extLst>
              </a:tr>
              <a:tr h="354804">
                <a:tc>
                  <a:txBody>
                    <a:bodyPr/>
                    <a:lstStyle/>
                    <a:p>
                      <a:pPr algn="l" fontAlgn="ctr"/>
                      <a:r>
                        <a:rPr lang="en-US" sz="1400" b="0" i="0" u="none" strike="noStrike">
                          <a:solidFill>
                            <a:srgbClr val="000000"/>
                          </a:solidFill>
                          <a:effectLst/>
                          <a:latin typeface="+mn-lt"/>
                        </a:rPr>
                        <a:t>PLAN0392E4</a:t>
                      </a:r>
                    </a:p>
                  </a:txBody>
                  <a:tcPr marL="7620" marR="7620" marT="7620" marB="0" anchor="ctr"/>
                </a:tc>
                <a:tc>
                  <a:txBody>
                    <a:bodyPr/>
                    <a:lstStyle/>
                    <a:p>
                      <a:pPr algn="l" fontAlgn="ctr"/>
                      <a:r>
                        <a:rPr lang="en-US" sz="1400" b="0" i="0" u="none" strike="noStrike">
                          <a:solidFill>
                            <a:srgbClr val="000000"/>
                          </a:solidFill>
                          <a:effectLst/>
                          <a:latin typeface="+mn-lt"/>
                        </a:rPr>
                        <a:t>Missing Postsecondary Goals Age Appropriate Transition Assessment Indicator </a:t>
                      </a:r>
                    </a:p>
                  </a:txBody>
                  <a:tcPr marL="7620" marR="7620" marT="7620" marB="0" anchor="ctr"/>
                </a:tc>
                <a:tc>
                  <a:txBody>
                    <a:bodyPr/>
                    <a:lstStyle/>
                    <a:p>
                      <a:pPr algn="ctr" fontAlgn="ctr"/>
                      <a:r>
                        <a:rPr lang="en-US" sz="1400" b="1" i="0" u="none" strike="noStrike">
                          <a:solidFill>
                            <a:srgbClr val="FF0000"/>
                          </a:solidFill>
                          <a:effectLst/>
                          <a:latin typeface="+mn-lt"/>
                        </a:rPr>
                        <a:t>F</a:t>
                      </a:r>
                    </a:p>
                  </a:txBody>
                  <a:tcPr marL="7620" marR="7620" marT="7620" marB="0" anchor="ctr"/>
                </a:tc>
                <a:tc>
                  <a:txBody>
                    <a:bodyPr/>
                    <a:lstStyle/>
                    <a:p>
                      <a:pPr algn="ctr" fontAlgn="ctr"/>
                      <a:r>
                        <a:rPr lang="en-US" sz="1400" b="0" i="0" u="none" strike="noStrike" dirty="0">
                          <a:solidFill>
                            <a:srgbClr val="000000"/>
                          </a:solidFill>
                          <a:effectLst/>
                          <a:latin typeface="+mn-lt"/>
                        </a:rPr>
                        <a:t>CDD</a:t>
                      </a:r>
                    </a:p>
                  </a:txBody>
                  <a:tcPr marL="7620" marR="7620" marT="7620" marB="0" anchor="ctr"/>
                </a:tc>
                <a:extLst>
                  <a:ext uri="{0D108BD9-81ED-4DB2-BD59-A6C34878D82A}">
                    <a16:rowId xmlns:a16="http://schemas.microsoft.com/office/drawing/2014/main" val="3650205771"/>
                  </a:ext>
                </a:extLst>
              </a:tr>
              <a:tr h="177402">
                <a:tc>
                  <a:txBody>
                    <a:bodyPr/>
                    <a:lstStyle/>
                    <a:p>
                      <a:pPr algn="l" fontAlgn="ctr"/>
                      <a:r>
                        <a:rPr lang="en-US" sz="1400" b="0" i="0" u="none" strike="noStrike">
                          <a:solidFill>
                            <a:srgbClr val="000000"/>
                          </a:solidFill>
                          <a:effectLst/>
                          <a:latin typeface="+mn-lt"/>
                        </a:rPr>
                        <a:t>PLAN0393E4</a:t>
                      </a:r>
                    </a:p>
                  </a:txBody>
                  <a:tcPr marL="7620" marR="7620" marT="7620" marB="0" anchor="ctr"/>
                </a:tc>
                <a:tc>
                  <a:txBody>
                    <a:bodyPr/>
                    <a:lstStyle/>
                    <a:p>
                      <a:pPr algn="l" fontAlgn="ctr"/>
                      <a:r>
                        <a:rPr lang="en-US" sz="1400" b="0" i="0" u="none" strike="noStrike">
                          <a:solidFill>
                            <a:srgbClr val="000000"/>
                          </a:solidFill>
                          <a:effectLst/>
                          <a:latin typeface="+mn-lt"/>
                        </a:rPr>
                        <a:t>Missing Transition Services in IEP Indicator</a:t>
                      </a:r>
                    </a:p>
                  </a:txBody>
                  <a:tcPr marL="7620" marR="7620" marT="7620" marB="0" anchor="ctr"/>
                </a:tc>
                <a:tc>
                  <a:txBody>
                    <a:bodyPr/>
                    <a:lstStyle/>
                    <a:p>
                      <a:pPr algn="ctr" fontAlgn="ctr"/>
                      <a:r>
                        <a:rPr lang="en-US" sz="1400" b="1" i="0" u="none" strike="noStrike" dirty="0">
                          <a:solidFill>
                            <a:srgbClr val="FF0000"/>
                          </a:solidFill>
                          <a:effectLst/>
                          <a:latin typeface="+mn-lt"/>
                        </a:rPr>
                        <a:t>F</a:t>
                      </a:r>
                    </a:p>
                  </a:txBody>
                  <a:tcPr marL="7620" marR="7620" marT="7620" marB="0" anchor="ctr"/>
                </a:tc>
                <a:tc>
                  <a:txBody>
                    <a:bodyPr/>
                    <a:lstStyle/>
                    <a:p>
                      <a:pPr algn="ctr" fontAlgn="ctr"/>
                      <a:r>
                        <a:rPr lang="en-US" sz="1400" b="0" i="0" u="none" strike="noStrike" dirty="0">
                          <a:solidFill>
                            <a:srgbClr val="000000"/>
                          </a:solidFill>
                          <a:effectLst/>
                          <a:latin typeface="+mn-lt"/>
                        </a:rPr>
                        <a:t>CDD</a:t>
                      </a:r>
                    </a:p>
                  </a:txBody>
                  <a:tcPr marL="7620" marR="7620" marT="7620" marB="0" anchor="ctr"/>
                </a:tc>
                <a:extLst>
                  <a:ext uri="{0D108BD9-81ED-4DB2-BD59-A6C34878D82A}">
                    <a16:rowId xmlns:a16="http://schemas.microsoft.com/office/drawing/2014/main" val="483078213"/>
                  </a:ext>
                </a:extLst>
              </a:tr>
              <a:tr h="354804">
                <a:tc>
                  <a:txBody>
                    <a:bodyPr/>
                    <a:lstStyle/>
                    <a:p>
                      <a:pPr algn="l" fontAlgn="ctr"/>
                      <a:r>
                        <a:rPr lang="en-US" sz="1400" b="0" i="0" u="none" strike="noStrike">
                          <a:solidFill>
                            <a:srgbClr val="000000"/>
                          </a:solidFill>
                          <a:effectLst/>
                          <a:latin typeface="+mn-lt"/>
                        </a:rPr>
                        <a:t>PLAN0394E4</a:t>
                      </a:r>
                    </a:p>
                  </a:txBody>
                  <a:tcPr marL="7620" marR="7620" marT="7620" marB="0" anchor="ctr"/>
                </a:tc>
                <a:tc>
                  <a:txBody>
                    <a:bodyPr/>
                    <a:lstStyle/>
                    <a:p>
                      <a:pPr algn="l" fontAlgn="ctr"/>
                      <a:r>
                        <a:rPr lang="en-US" sz="1400" b="0" i="0" u="none" strike="noStrike" dirty="0">
                          <a:solidFill>
                            <a:srgbClr val="000000"/>
                          </a:solidFill>
                          <a:effectLst/>
                          <a:latin typeface="+mn-lt"/>
                        </a:rPr>
                        <a:t>Missing Supportive Services Indicator</a:t>
                      </a:r>
                    </a:p>
                  </a:txBody>
                  <a:tcPr marL="7620" marR="7620" marT="7620" marB="0" anchor="ctr"/>
                </a:tc>
                <a:tc>
                  <a:txBody>
                    <a:bodyPr/>
                    <a:lstStyle/>
                    <a:p>
                      <a:pPr algn="ctr" fontAlgn="ctr"/>
                      <a:r>
                        <a:rPr lang="en-US" sz="1400" b="1" i="0" u="none" strike="noStrike">
                          <a:solidFill>
                            <a:srgbClr val="FF0000"/>
                          </a:solidFill>
                          <a:effectLst/>
                          <a:latin typeface="+mn-lt"/>
                        </a:rPr>
                        <a:t>F</a:t>
                      </a:r>
                    </a:p>
                  </a:txBody>
                  <a:tcPr marL="7620" marR="7620" marT="7620" marB="0" anchor="ctr"/>
                </a:tc>
                <a:tc>
                  <a:txBody>
                    <a:bodyPr/>
                    <a:lstStyle/>
                    <a:p>
                      <a:pPr algn="ctr" fontAlgn="ctr"/>
                      <a:r>
                        <a:rPr lang="en-US" sz="1400" b="0" i="0" u="none" strike="noStrike" dirty="0">
                          <a:solidFill>
                            <a:srgbClr val="000000"/>
                          </a:solidFill>
                          <a:effectLst/>
                          <a:latin typeface="+mn-lt"/>
                        </a:rPr>
                        <a:t>CDD</a:t>
                      </a:r>
                    </a:p>
                  </a:txBody>
                  <a:tcPr marL="7620" marR="7620" marT="7620" marB="0" anchor="ctr"/>
                </a:tc>
                <a:extLst>
                  <a:ext uri="{0D108BD9-81ED-4DB2-BD59-A6C34878D82A}">
                    <a16:rowId xmlns:a16="http://schemas.microsoft.com/office/drawing/2014/main" val="2130127648"/>
                  </a:ext>
                </a:extLst>
              </a:tr>
              <a:tr h="354804">
                <a:tc>
                  <a:txBody>
                    <a:bodyPr/>
                    <a:lstStyle/>
                    <a:p>
                      <a:pPr algn="l" fontAlgn="ctr"/>
                      <a:r>
                        <a:rPr lang="en-US" sz="1400" b="0" i="0" u="none" strike="noStrike">
                          <a:solidFill>
                            <a:srgbClr val="000000"/>
                          </a:solidFill>
                          <a:effectLst/>
                          <a:latin typeface="+mn-lt"/>
                        </a:rPr>
                        <a:t>PLAN0395E4</a:t>
                      </a:r>
                    </a:p>
                  </a:txBody>
                  <a:tcPr marL="7620" marR="7620" marT="7620" marB="0" anchor="ctr"/>
                </a:tc>
                <a:tc>
                  <a:txBody>
                    <a:bodyPr/>
                    <a:lstStyle/>
                    <a:p>
                      <a:pPr algn="l" fontAlgn="ctr"/>
                      <a:r>
                        <a:rPr lang="en-US" sz="1400" b="0" i="0" u="none" strike="noStrike">
                          <a:solidFill>
                            <a:srgbClr val="000000"/>
                          </a:solidFill>
                          <a:effectLst/>
                          <a:latin typeface="+mn-lt"/>
                        </a:rPr>
                        <a:t>Missing Transition Services Goals in IEP Indicator</a:t>
                      </a:r>
                    </a:p>
                  </a:txBody>
                  <a:tcPr marL="7620" marR="7620" marT="7620" marB="0" anchor="ctr"/>
                </a:tc>
                <a:tc>
                  <a:txBody>
                    <a:bodyPr/>
                    <a:lstStyle/>
                    <a:p>
                      <a:pPr algn="ctr" fontAlgn="ctr"/>
                      <a:r>
                        <a:rPr lang="en-US" sz="1400" b="1" i="0" u="none" strike="noStrike" dirty="0">
                          <a:solidFill>
                            <a:srgbClr val="FF0000"/>
                          </a:solidFill>
                          <a:effectLst/>
                          <a:latin typeface="+mn-lt"/>
                        </a:rPr>
                        <a:t>F</a:t>
                      </a:r>
                    </a:p>
                  </a:txBody>
                  <a:tcPr marL="7620" marR="7620" marT="7620" marB="0" anchor="ctr"/>
                </a:tc>
                <a:tc>
                  <a:txBody>
                    <a:bodyPr/>
                    <a:lstStyle/>
                    <a:p>
                      <a:pPr algn="ctr" fontAlgn="ctr"/>
                      <a:r>
                        <a:rPr lang="en-US" sz="1400" b="0" i="0" u="none" strike="noStrike" dirty="0">
                          <a:solidFill>
                            <a:srgbClr val="000000"/>
                          </a:solidFill>
                          <a:effectLst/>
                          <a:latin typeface="+mn-lt"/>
                        </a:rPr>
                        <a:t>CDD</a:t>
                      </a:r>
                    </a:p>
                  </a:txBody>
                  <a:tcPr marL="7620" marR="7620" marT="7620" marB="0" anchor="ctr"/>
                </a:tc>
                <a:extLst>
                  <a:ext uri="{0D108BD9-81ED-4DB2-BD59-A6C34878D82A}">
                    <a16:rowId xmlns:a16="http://schemas.microsoft.com/office/drawing/2014/main" val="3546945499"/>
                  </a:ext>
                </a:extLst>
              </a:tr>
              <a:tr h="177402">
                <a:tc>
                  <a:txBody>
                    <a:bodyPr/>
                    <a:lstStyle/>
                    <a:p>
                      <a:pPr algn="l" fontAlgn="ctr"/>
                      <a:r>
                        <a:rPr lang="en-US" sz="1400" b="0" i="0" u="none" strike="noStrike">
                          <a:solidFill>
                            <a:srgbClr val="000000"/>
                          </a:solidFill>
                          <a:effectLst/>
                          <a:latin typeface="+mn-lt"/>
                        </a:rPr>
                        <a:t>PLAN0396E4</a:t>
                      </a:r>
                    </a:p>
                  </a:txBody>
                  <a:tcPr marL="7620" marR="7620" marT="7620" marB="0" anchor="ctr"/>
                </a:tc>
                <a:tc>
                  <a:txBody>
                    <a:bodyPr/>
                    <a:lstStyle/>
                    <a:p>
                      <a:pPr algn="l" fontAlgn="ctr"/>
                      <a:r>
                        <a:rPr lang="en-US" sz="1400" b="0" i="0" u="none" strike="noStrike" dirty="0">
                          <a:solidFill>
                            <a:srgbClr val="000000"/>
                          </a:solidFill>
                          <a:effectLst/>
                          <a:latin typeface="+mn-lt"/>
                        </a:rPr>
                        <a:t>Missing Student IEP Participation Indicator</a:t>
                      </a:r>
                    </a:p>
                  </a:txBody>
                  <a:tcPr marL="7620" marR="7620" marT="7620" marB="0" anchor="ctr"/>
                </a:tc>
                <a:tc>
                  <a:txBody>
                    <a:bodyPr/>
                    <a:lstStyle/>
                    <a:p>
                      <a:pPr algn="ctr" fontAlgn="ctr"/>
                      <a:r>
                        <a:rPr lang="en-US" sz="1400" b="1" i="0" u="none" strike="noStrike">
                          <a:solidFill>
                            <a:srgbClr val="FF0000"/>
                          </a:solidFill>
                          <a:effectLst/>
                          <a:latin typeface="+mn-lt"/>
                        </a:rPr>
                        <a:t>F</a:t>
                      </a:r>
                    </a:p>
                  </a:txBody>
                  <a:tcPr marL="7620" marR="7620" marT="7620" marB="0" anchor="ctr"/>
                </a:tc>
                <a:tc>
                  <a:txBody>
                    <a:bodyPr/>
                    <a:lstStyle/>
                    <a:p>
                      <a:pPr algn="ctr" fontAlgn="ctr"/>
                      <a:r>
                        <a:rPr lang="en-US" sz="1400" b="0" i="0" u="none" strike="noStrike" dirty="0">
                          <a:solidFill>
                            <a:srgbClr val="000000"/>
                          </a:solidFill>
                          <a:effectLst/>
                          <a:latin typeface="+mn-lt"/>
                        </a:rPr>
                        <a:t>CDD</a:t>
                      </a:r>
                    </a:p>
                  </a:txBody>
                  <a:tcPr marL="7620" marR="7620" marT="7620" marB="0" anchor="ctr"/>
                </a:tc>
                <a:extLst>
                  <a:ext uri="{0D108BD9-81ED-4DB2-BD59-A6C34878D82A}">
                    <a16:rowId xmlns:a16="http://schemas.microsoft.com/office/drawing/2014/main" val="871575025"/>
                  </a:ext>
                </a:extLst>
              </a:tr>
              <a:tr h="354804">
                <a:tc>
                  <a:txBody>
                    <a:bodyPr/>
                    <a:lstStyle/>
                    <a:p>
                      <a:pPr algn="l" fontAlgn="ctr"/>
                      <a:r>
                        <a:rPr lang="en-US" sz="1400" b="0" i="0" u="none" strike="noStrike">
                          <a:solidFill>
                            <a:srgbClr val="000000"/>
                          </a:solidFill>
                          <a:effectLst/>
                          <a:latin typeface="+mn-lt"/>
                        </a:rPr>
                        <a:t>PLAN0397E4</a:t>
                      </a:r>
                    </a:p>
                  </a:txBody>
                  <a:tcPr marL="7620" marR="7620" marT="7620" marB="0" anchor="ctr"/>
                </a:tc>
                <a:tc>
                  <a:txBody>
                    <a:bodyPr/>
                    <a:lstStyle/>
                    <a:p>
                      <a:pPr algn="l" fontAlgn="ctr"/>
                      <a:r>
                        <a:rPr lang="en-US" sz="1400" b="0" i="0" u="none" strike="noStrike">
                          <a:solidFill>
                            <a:srgbClr val="000000"/>
                          </a:solidFill>
                          <a:effectLst/>
                          <a:latin typeface="+mn-lt"/>
                        </a:rPr>
                        <a:t>Missing Agency Representative IEP Participation Code </a:t>
                      </a:r>
                    </a:p>
                  </a:txBody>
                  <a:tcPr marL="7620" marR="7620" marT="7620" marB="0" anchor="ctr"/>
                </a:tc>
                <a:tc>
                  <a:txBody>
                    <a:bodyPr/>
                    <a:lstStyle/>
                    <a:p>
                      <a:pPr algn="ctr" fontAlgn="ctr"/>
                      <a:r>
                        <a:rPr lang="en-US" sz="1400" b="1" i="0" u="none" strike="noStrike" dirty="0">
                          <a:solidFill>
                            <a:srgbClr val="FF0000"/>
                          </a:solidFill>
                          <a:effectLst/>
                          <a:latin typeface="+mn-lt"/>
                        </a:rPr>
                        <a:t>F</a:t>
                      </a:r>
                    </a:p>
                  </a:txBody>
                  <a:tcPr marL="7620" marR="7620" marT="7620" marB="0" anchor="ctr"/>
                </a:tc>
                <a:tc>
                  <a:txBody>
                    <a:bodyPr/>
                    <a:lstStyle/>
                    <a:p>
                      <a:pPr algn="ctr" fontAlgn="ctr"/>
                      <a:r>
                        <a:rPr lang="en-US" sz="1400" b="0" i="0" u="none" strike="noStrike" dirty="0">
                          <a:solidFill>
                            <a:srgbClr val="000000"/>
                          </a:solidFill>
                          <a:effectLst/>
                          <a:latin typeface="+mn-lt"/>
                        </a:rPr>
                        <a:t>CDD</a:t>
                      </a:r>
                    </a:p>
                  </a:txBody>
                  <a:tcPr marL="7620" marR="7620" marT="7620" marB="0" anchor="ctr"/>
                </a:tc>
                <a:extLst>
                  <a:ext uri="{0D108BD9-81ED-4DB2-BD59-A6C34878D82A}">
                    <a16:rowId xmlns:a16="http://schemas.microsoft.com/office/drawing/2014/main" val="2626361509"/>
                  </a:ext>
                </a:extLst>
              </a:tr>
              <a:tr h="177402">
                <a:tc>
                  <a:txBody>
                    <a:bodyPr/>
                    <a:lstStyle/>
                    <a:p>
                      <a:pPr algn="l" fontAlgn="ctr"/>
                      <a:r>
                        <a:rPr lang="en-US" sz="1400" b="0" i="0" u="none" strike="noStrike">
                          <a:solidFill>
                            <a:srgbClr val="000000"/>
                          </a:solidFill>
                          <a:effectLst/>
                          <a:latin typeface="+mn-lt"/>
                        </a:rPr>
                        <a:t>PLAN0620E4</a:t>
                      </a:r>
                    </a:p>
                  </a:txBody>
                  <a:tcPr marL="7620" marR="7620" marT="7620" marB="0" anchor="ctr"/>
                </a:tc>
                <a:tc>
                  <a:txBody>
                    <a:bodyPr/>
                    <a:lstStyle/>
                    <a:p>
                      <a:pPr algn="l" fontAlgn="ctr"/>
                      <a:r>
                        <a:rPr lang="en-US" sz="1400" b="0" i="0" u="none" strike="noStrike">
                          <a:solidFill>
                            <a:srgbClr val="000000"/>
                          </a:solidFill>
                          <a:effectLst/>
                          <a:latin typeface="+mn-lt"/>
                        </a:rPr>
                        <a:t>Missing Eligible and Participating Status Record for a Plan record</a:t>
                      </a:r>
                    </a:p>
                  </a:txBody>
                  <a:tcPr marL="7620" marR="7620" marT="7620" marB="0" anchor="ctr"/>
                </a:tc>
                <a:tc>
                  <a:txBody>
                    <a:bodyPr/>
                    <a:lstStyle/>
                    <a:p>
                      <a:pPr algn="ctr" fontAlgn="ctr"/>
                      <a:r>
                        <a:rPr lang="en-US" sz="1400" b="1" i="0" u="none" strike="noStrike" dirty="0">
                          <a:solidFill>
                            <a:srgbClr val="FF0000"/>
                          </a:solidFill>
                          <a:effectLst/>
                          <a:latin typeface="+mn-lt"/>
                        </a:rPr>
                        <a:t>F</a:t>
                      </a:r>
                    </a:p>
                  </a:txBody>
                  <a:tcPr marL="7620" marR="7620" marT="7620" marB="0" anchor="ctr"/>
                </a:tc>
                <a:tc>
                  <a:txBody>
                    <a:bodyPr/>
                    <a:lstStyle/>
                    <a:p>
                      <a:pPr algn="ctr" fontAlgn="ctr"/>
                      <a:r>
                        <a:rPr lang="en-US" sz="1400" b="0" i="0" u="none" strike="noStrike" dirty="0">
                          <a:solidFill>
                            <a:srgbClr val="000000"/>
                          </a:solidFill>
                          <a:effectLst/>
                          <a:latin typeface="+mn-lt"/>
                        </a:rPr>
                        <a:t>CDD</a:t>
                      </a:r>
                    </a:p>
                  </a:txBody>
                  <a:tcPr marL="7620" marR="7620" marT="7620" marB="0" anchor="ctr"/>
                </a:tc>
                <a:extLst>
                  <a:ext uri="{0D108BD9-81ED-4DB2-BD59-A6C34878D82A}">
                    <a16:rowId xmlns:a16="http://schemas.microsoft.com/office/drawing/2014/main" val="3733445588"/>
                  </a:ext>
                </a:extLst>
              </a:tr>
              <a:tr h="354804">
                <a:tc>
                  <a:txBody>
                    <a:bodyPr/>
                    <a:lstStyle/>
                    <a:p>
                      <a:pPr algn="l" fontAlgn="ctr"/>
                      <a:r>
                        <a:rPr lang="en-US" sz="1400" b="0" i="0" u="none" strike="noStrike">
                          <a:solidFill>
                            <a:srgbClr val="000000"/>
                          </a:solidFill>
                          <a:effectLst/>
                          <a:latin typeface="+mn-lt"/>
                        </a:rPr>
                        <a:t>PLAN0673E4</a:t>
                      </a:r>
                    </a:p>
                  </a:txBody>
                  <a:tcPr marL="7620" marR="7620" marT="7620" marB="0" anchor="ctr"/>
                </a:tc>
                <a:tc>
                  <a:txBody>
                    <a:bodyPr/>
                    <a:lstStyle/>
                    <a:p>
                      <a:pPr algn="l" fontAlgn="ctr"/>
                      <a:r>
                        <a:rPr lang="en-US" sz="1400" b="0" i="0" u="none" strike="noStrike">
                          <a:solidFill>
                            <a:srgbClr val="000000"/>
                          </a:solidFill>
                          <a:effectLst/>
                          <a:latin typeface="+mn-lt"/>
                        </a:rPr>
                        <a:t>Missing SWDS Record for a student with a Plan record</a:t>
                      </a:r>
                    </a:p>
                  </a:txBody>
                  <a:tcPr marL="7620" marR="7620" marT="7620" marB="0" anchor="ctr"/>
                </a:tc>
                <a:tc>
                  <a:txBody>
                    <a:bodyPr/>
                    <a:lstStyle/>
                    <a:p>
                      <a:pPr algn="ctr" fontAlgn="ctr"/>
                      <a:r>
                        <a:rPr lang="en-US" sz="1400" b="1" i="0" u="none" strike="noStrike" dirty="0">
                          <a:solidFill>
                            <a:srgbClr val="FF0000"/>
                          </a:solidFill>
                          <a:effectLst/>
                          <a:latin typeface="+mn-lt"/>
                        </a:rPr>
                        <a:t>F</a:t>
                      </a:r>
                    </a:p>
                  </a:txBody>
                  <a:tcPr marL="7620" marR="7620" marT="7620" marB="0" anchor="ctr"/>
                </a:tc>
                <a:tc>
                  <a:txBody>
                    <a:bodyPr/>
                    <a:lstStyle/>
                    <a:p>
                      <a:pPr algn="ctr" fontAlgn="ctr"/>
                      <a:r>
                        <a:rPr lang="en-US" sz="1400" b="0" i="0" u="none" strike="noStrike" dirty="0">
                          <a:solidFill>
                            <a:srgbClr val="000000"/>
                          </a:solidFill>
                          <a:effectLst/>
                          <a:latin typeface="+mn-lt"/>
                        </a:rPr>
                        <a:t>CDD</a:t>
                      </a:r>
                    </a:p>
                  </a:txBody>
                  <a:tcPr marL="7620" marR="7620" marT="7620" marB="0" anchor="ctr"/>
                </a:tc>
                <a:extLst>
                  <a:ext uri="{0D108BD9-81ED-4DB2-BD59-A6C34878D82A}">
                    <a16:rowId xmlns:a16="http://schemas.microsoft.com/office/drawing/2014/main" val="3949141097"/>
                  </a:ext>
                </a:extLst>
              </a:tr>
              <a:tr h="354804">
                <a:tc>
                  <a:txBody>
                    <a:bodyPr/>
                    <a:lstStyle/>
                    <a:p>
                      <a:pPr algn="l" fontAlgn="ctr"/>
                      <a:r>
                        <a:rPr lang="en-US" sz="1400" b="0" i="0" u="none" strike="noStrike">
                          <a:solidFill>
                            <a:srgbClr val="000000"/>
                          </a:solidFill>
                          <a:effectLst/>
                          <a:latin typeface="+mn-lt"/>
                        </a:rPr>
                        <a:t>PLAN0680E4</a:t>
                      </a:r>
                    </a:p>
                  </a:txBody>
                  <a:tcPr marL="7620" marR="7620" marT="7620" marB="0" anchor="ctr"/>
                </a:tc>
                <a:tc>
                  <a:txBody>
                    <a:bodyPr/>
                    <a:lstStyle/>
                    <a:p>
                      <a:pPr algn="l" fontAlgn="ctr"/>
                      <a:r>
                        <a:rPr lang="en-US" sz="1400" b="0" i="0" u="none" strike="noStrike">
                          <a:solidFill>
                            <a:srgbClr val="000000"/>
                          </a:solidFill>
                          <a:effectLst/>
                          <a:latin typeface="+mn-lt"/>
                        </a:rPr>
                        <a:t>Invalid DSEA - LEA cannot be closed</a:t>
                      </a:r>
                    </a:p>
                  </a:txBody>
                  <a:tcPr marL="7620" marR="7620" marT="7620" marB="0" anchor="ctr"/>
                </a:tc>
                <a:tc>
                  <a:txBody>
                    <a:bodyPr/>
                    <a:lstStyle/>
                    <a:p>
                      <a:pPr algn="ctr" fontAlgn="ctr"/>
                      <a:r>
                        <a:rPr lang="en-US" sz="1400" b="1" i="0" u="none" strike="noStrike" dirty="0">
                          <a:solidFill>
                            <a:srgbClr val="FF0000"/>
                          </a:solidFill>
                          <a:effectLst/>
                          <a:latin typeface="+mn-lt"/>
                        </a:rPr>
                        <a:t>F</a:t>
                      </a:r>
                    </a:p>
                  </a:txBody>
                  <a:tcPr marL="7620" marR="7620" marT="7620" marB="0" anchor="ctr"/>
                </a:tc>
                <a:tc>
                  <a:txBody>
                    <a:bodyPr/>
                    <a:lstStyle/>
                    <a:p>
                      <a:pPr algn="ctr" fontAlgn="ctr"/>
                      <a:r>
                        <a:rPr lang="en-US" sz="1400" b="0" i="0" u="none" strike="noStrike" dirty="0">
                          <a:solidFill>
                            <a:srgbClr val="000000"/>
                          </a:solidFill>
                          <a:effectLst/>
                          <a:latin typeface="+mn-lt"/>
                        </a:rPr>
                        <a:t>CDD</a:t>
                      </a:r>
                    </a:p>
                  </a:txBody>
                  <a:tcPr marL="7620" marR="7620" marT="7620" marB="0" anchor="ctr"/>
                </a:tc>
                <a:extLst>
                  <a:ext uri="{0D108BD9-81ED-4DB2-BD59-A6C34878D82A}">
                    <a16:rowId xmlns:a16="http://schemas.microsoft.com/office/drawing/2014/main" val="2320090322"/>
                  </a:ext>
                </a:extLst>
              </a:tr>
              <a:tr h="177402">
                <a:tc>
                  <a:txBody>
                    <a:bodyPr/>
                    <a:lstStyle/>
                    <a:p>
                      <a:pPr algn="l" fontAlgn="ctr"/>
                      <a:r>
                        <a:rPr lang="en-US" sz="1400" b="0" i="0" u="none" strike="noStrike">
                          <a:solidFill>
                            <a:srgbClr val="000000"/>
                          </a:solidFill>
                          <a:effectLst/>
                          <a:latin typeface="+mn-lt"/>
                        </a:rPr>
                        <a:t>PLAN0714E4</a:t>
                      </a:r>
                    </a:p>
                  </a:txBody>
                  <a:tcPr marL="7620" marR="7620" marT="7620" marB="0" anchor="ctr"/>
                </a:tc>
                <a:tc>
                  <a:txBody>
                    <a:bodyPr/>
                    <a:lstStyle/>
                    <a:p>
                      <a:pPr algn="l" fontAlgn="ctr"/>
                      <a:r>
                        <a:rPr lang="en-US" sz="1400" b="0" i="0" u="none" strike="noStrike">
                          <a:solidFill>
                            <a:srgbClr val="000000"/>
                          </a:solidFill>
                          <a:effectLst/>
                          <a:latin typeface="+mn-lt"/>
                        </a:rPr>
                        <a:t>Special Education Plan Effective Start Date is less than student birthdate</a:t>
                      </a:r>
                    </a:p>
                  </a:txBody>
                  <a:tcPr marL="7620" marR="7620" marT="7620" marB="0" anchor="ctr"/>
                </a:tc>
                <a:tc>
                  <a:txBody>
                    <a:bodyPr/>
                    <a:lstStyle/>
                    <a:p>
                      <a:pPr algn="ctr" fontAlgn="ctr"/>
                      <a:r>
                        <a:rPr lang="en-US" sz="1400" b="1" i="0" u="none" strike="noStrike" dirty="0">
                          <a:solidFill>
                            <a:srgbClr val="FF0000"/>
                          </a:solidFill>
                          <a:effectLst/>
                          <a:latin typeface="+mn-lt"/>
                        </a:rPr>
                        <a:t>F</a:t>
                      </a:r>
                    </a:p>
                  </a:txBody>
                  <a:tcPr marL="7620" marR="7620" marT="7620" marB="0" anchor="ctr"/>
                </a:tc>
                <a:tc>
                  <a:txBody>
                    <a:bodyPr/>
                    <a:lstStyle/>
                    <a:p>
                      <a:pPr algn="ctr" fontAlgn="ctr"/>
                      <a:r>
                        <a:rPr lang="en-US" sz="1400" b="0" i="0" u="none" strike="noStrike" dirty="0">
                          <a:solidFill>
                            <a:srgbClr val="000000"/>
                          </a:solidFill>
                          <a:effectLst/>
                          <a:latin typeface="+mn-lt"/>
                        </a:rPr>
                        <a:t>CDD</a:t>
                      </a:r>
                    </a:p>
                  </a:txBody>
                  <a:tcPr marL="7620" marR="7620" marT="7620" marB="0" anchor="ctr"/>
                </a:tc>
                <a:extLst>
                  <a:ext uri="{0D108BD9-81ED-4DB2-BD59-A6C34878D82A}">
                    <a16:rowId xmlns:a16="http://schemas.microsoft.com/office/drawing/2014/main" val="3879676801"/>
                  </a:ext>
                </a:extLst>
              </a:tr>
              <a:tr h="177402">
                <a:tc>
                  <a:txBody>
                    <a:bodyPr/>
                    <a:lstStyle/>
                    <a:p>
                      <a:pPr algn="l" fontAlgn="ctr"/>
                      <a:r>
                        <a:rPr lang="en-US" sz="1400" b="0" i="0" u="none" strike="noStrike">
                          <a:solidFill>
                            <a:srgbClr val="000000"/>
                          </a:solidFill>
                          <a:effectLst/>
                          <a:latin typeface="+mn-lt"/>
                        </a:rPr>
                        <a:t>PSTS0479E4</a:t>
                      </a:r>
                    </a:p>
                  </a:txBody>
                  <a:tcPr marL="7620" marR="7620" marT="7620" marB="0" anchor="ctr"/>
                </a:tc>
                <a:tc>
                  <a:txBody>
                    <a:bodyPr/>
                    <a:lstStyle/>
                    <a:p>
                      <a:pPr algn="l" fontAlgn="ctr"/>
                      <a:r>
                        <a:rPr lang="en-US" sz="1400" b="0" i="0" u="none" strike="noStrike">
                          <a:solidFill>
                            <a:srgbClr val="000000"/>
                          </a:solidFill>
                          <a:effectLst/>
                          <a:latin typeface="+mn-lt"/>
                        </a:rPr>
                        <a:t>Missing Special Education record</a:t>
                      </a:r>
                    </a:p>
                  </a:txBody>
                  <a:tcPr marL="7620" marR="7620" marT="7620" marB="0" anchor="ctr"/>
                </a:tc>
                <a:tc>
                  <a:txBody>
                    <a:bodyPr/>
                    <a:lstStyle/>
                    <a:p>
                      <a:pPr algn="ctr" fontAlgn="ctr"/>
                      <a:r>
                        <a:rPr lang="en-US" sz="1400" b="1" i="0" u="none" strike="noStrike" dirty="0">
                          <a:solidFill>
                            <a:srgbClr val="FF0000"/>
                          </a:solidFill>
                          <a:effectLst/>
                          <a:latin typeface="+mn-lt"/>
                        </a:rPr>
                        <a:t>F</a:t>
                      </a:r>
                    </a:p>
                  </a:txBody>
                  <a:tcPr marL="7620" marR="7620" marT="7620" marB="0" anchor="ctr"/>
                </a:tc>
                <a:tc>
                  <a:txBody>
                    <a:bodyPr/>
                    <a:lstStyle/>
                    <a:p>
                      <a:pPr algn="ctr" fontAlgn="ctr"/>
                      <a:r>
                        <a:rPr lang="en-US" sz="1400" b="0" i="0" u="none" strike="noStrike" dirty="0">
                          <a:solidFill>
                            <a:srgbClr val="000000"/>
                          </a:solidFill>
                          <a:effectLst/>
                          <a:latin typeface="+mn-lt"/>
                        </a:rPr>
                        <a:t>CDD</a:t>
                      </a:r>
                    </a:p>
                  </a:txBody>
                  <a:tcPr marL="7620" marR="7620" marT="7620" marB="0" anchor="ctr"/>
                </a:tc>
                <a:extLst>
                  <a:ext uri="{0D108BD9-81ED-4DB2-BD59-A6C34878D82A}">
                    <a16:rowId xmlns:a16="http://schemas.microsoft.com/office/drawing/2014/main" val="3045075525"/>
                  </a:ext>
                </a:extLst>
              </a:tr>
              <a:tr h="354804">
                <a:tc>
                  <a:txBody>
                    <a:bodyPr/>
                    <a:lstStyle/>
                    <a:p>
                      <a:pPr algn="l" fontAlgn="ctr"/>
                      <a:r>
                        <a:rPr lang="en-US" sz="1400" b="0" i="0" u="none" strike="noStrike">
                          <a:solidFill>
                            <a:srgbClr val="000000"/>
                          </a:solidFill>
                          <a:effectLst/>
                          <a:latin typeface="+mn-lt"/>
                        </a:rPr>
                        <a:t>PSTS0481E4</a:t>
                      </a:r>
                    </a:p>
                  </a:txBody>
                  <a:tcPr marL="7620" marR="7620" marT="7620" marB="0" anchor="ctr"/>
                </a:tc>
                <a:tc>
                  <a:txBody>
                    <a:bodyPr/>
                    <a:lstStyle/>
                    <a:p>
                      <a:pPr algn="l" fontAlgn="ctr"/>
                      <a:r>
                        <a:rPr lang="en-US" sz="1400" b="0" i="0" u="none" strike="noStrike">
                          <a:solidFill>
                            <a:srgbClr val="000000"/>
                          </a:solidFill>
                          <a:effectLst/>
                          <a:latin typeface="+mn-lt"/>
                        </a:rPr>
                        <a:t>SPED student must be older than 16 and have an exited SENR record</a:t>
                      </a:r>
                    </a:p>
                  </a:txBody>
                  <a:tcPr marL="7620" marR="7620" marT="7620" marB="0" anchor="ctr"/>
                </a:tc>
                <a:tc>
                  <a:txBody>
                    <a:bodyPr/>
                    <a:lstStyle/>
                    <a:p>
                      <a:pPr algn="ctr" fontAlgn="ctr"/>
                      <a:r>
                        <a:rPr lang="en-US" sz="1400" b="1" i="0" u="none" strike="noStrike" dirty="0">
                          <a:solidFill>
                            <a:srgbClr val="FF0000"/>
                          </a:solidFill>
                          <a:effectLst/>
                          <a:latin typeface="+mn-lt"/>
                        </a:rPr>
                        <a:t>F</a:t>
                      </a:r>
                    </a:p>
                  </a:txBody>
                  <a:tcPr marL="7620" marR="7620" marT="7620" marB="0" anchor="ctr"/>
                </a:tc>
                <a:tc>
                  <a:txBody>
                    <a:bodyPr/>
                    <a:lstStyle/>
                    <a:p>
                      <a:pPr algn="ctr" fontAlgn="ctr"/>
                      <a:r>
                        <a:rPr lang="en-US" sz="1400" b="0" i="0" u="none" strike="noStrike" dirty="0">
                          <a:solidFill>
                            <a:srgbClr val="000000"/>
                          </a:solidFill>
                          <a:effectLst/>
                          <a:latin typeface="+mn-lt"/>
                        </a:rPr>
                        <a:t>CDD</a:t>
                      </a:r>
                    </a:p>
                  </a:txBody>
                  <a:tcPr marL="7620" marR="7620" marT="7620" marB="0" anchor="ctr"/>
                </a:tc>
                <a:extLst>
                  <a:ext uri="{0D108BD9-81ED-4DB2-BD59-A6C34878D82A}">
                    <a16:rowId xmlns:a16="http://schemas.microsoft.com/office/drawing/2014/main" val="960267444"/>
                  </a:ext>
                </a:extLst>
              </a:tr>
            </a:tbl>
          </a:graphicData>
        </a:graphic>
      </p:graphicFrame>
    </p:spTree>
    <p:extLst>
      <p:ext uri="{BB962C8B-B14F-4D97-AF65-F5344CB8AC3E}">
        <p14:creationId xmlns:p14="http://schemas.microsoft.com/office/powerpoint/2010/main" val="4142379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BAFF-13F3-DA3E-9608-3A53F0D32C62}"/>
              </a:ext>
            </a:extLst>
          </p:cNvPr>
          <p:cNvSpPr>
            <a:spLocks noGrp="1"/>
          </p:cNvSpPr>
          <p:nvPr>
            <p:ph type="title"/>
          </p:nvPr>
        </p:nvSpPr>
        <p:spPr/>
        <p:txBody>
          <a:bodyPr/>
          <a:lstStyle/>
          <a:p>
            <a:r>
              <a:rPr lang="en-US" dirty="0"/>
              <a:t>CALPADS Functionalities To Get Ahead</a:t>
            </a:r>
          </a:p>
        </p:txBody>
      </p:sp>
      <p:sp>
        <p:nvSpPr>
          <p:cNvPr id="3" name="Footer Placeholder 2">
            <a:extLst>
              <a:ext uri="{FF2B5EF4-FFF2-40B4-BE49-F238E27FC236}">
                <a16:creationId xmlns:a16="http://schemas.microsoft.com/office/drawing/2014/main" id="{9B8DFD28-A902-090F-5341-F79659914B91}"/>
              </a:ext>
            </a:extLst>
          </p:cNvPr>
          <p:cNvSpPr>
            <a:spLocks noGrp="1"/>
          </p:cNvSpPr>
          <p:nvPr>
            <p:ph type="ftr" sz="quarter" idx="10"/>
          </p:nvPr>
        </p:nvSpPr>
        <p:spPr/>
        <p:txBody>
          <a:bodyPr/>
          <a:lstStyle/>
          <a:p>
            <a:r>
              <a:rPr lang="en-US" noProof="0"/>
              <a:t>EOY 4 Reporting and Certification v1.0 April 24, 2025</a:t>
            </a:r>
          </a:p>
        </p:txBody>
      </p:sp>
      <p:sp>
        <p:nvSpPr>
          <p:cNvPr id="4" name="Slide Number Placeholder 3">
            <a:extLst>
              <a:ext uri="{FF2B5EF4-FFF2-40B4-BE49-F238E27FC236}">
                <a16:creationId xmlns:a16="http://schemas.microsoft.com/office/drawing/2014/main" id="{759C1F4A-9F3B-3EBB-C6ED-B948D6328697}"/>
              </a:ext>
            </a:extLst>
          </p:cNvPr>
          <p:cNvSpPr>
            <a:spLocks noGrp="1"/>
          </p:cNvSpPr>
          <p:nvPr>
            <p:ph type="sldNum" sz="quarter" idx="11"/>
          </p:nvPr>
        </p:nvSpPr>
        <p:spPr/>
        <p:txBody>
          <a:bodyPr/>
          <a:lstStyle/>
          <a:p>
            <a:fld id="{4B73C415-D670-4716-A5EC-CC4D52CA2BAC}" type="slidenum">
              <a:rPr lang="en-US" noProof="0" smtClean="0"/>
              <a:pPr/>
              <a:t>48</a:t>
            </a:fld>
            <a:endParaRPr lang="en-US" noProof="0"/>
          </a:p>
        </p:txBody>
      </p:sp>
      <p:pic>
        <p:nvPicPr>
          <p:cNvPr id="8" name="Picture 7" descr="Screen shot of the Data Discrepancies screen.">
            <a:extLst>
              <a:ext uri="{FF2B5EF4-FFF2-40B4-BE49-F238E27FC236}">
                <a16:creationId xmlns:a16="http://schemas.microsoft.com/office/drawing/2014/main" id="{37C0865B-92BB-F056-2F8C-F3DADEFD64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2000" y="1084441"/>
            <a:ext cx="5572048" cy="4689117"/>
          </a:xfrm>
          <a:prstGeom prst="rect">
            <a:avLst/>
          </a:prstGeom>
          <a:effectLst>
            <a:outerShdw blurRad="63500" algn="ctr" rotWithShape="0">
              <a:prstClr val="black">
                <a:alpha val="40000"/>
              </a:prstClr>
            </a:outerShdw>
          </a:effectLst>
        </p:spPr>
      </p:pic>
      <p:pic>
        <p:nvPicPr>
          <p:cNvPr id="10" name="Picture 9" descr="Screen shot of teh CALPADS User Manual.">
            <a:extLst>
              <a:ext uri="{FF2B5EF4-FFF2-40B4-BE49-F238E27FC236}">
                <a16:creationId xmlns:a16="http://schemas.microsoft.com/office/drawing/2014/main" id="{D1D8DF87-E8B5-6C0C-01B7-AC6244B34D90}"/>
              </a:ext>
            </a:extLst>
          </p:cNvPr>
          <p:cNvPicPr>
            <a:picLocks noChangeAspect="1"/>
          </p:cNvPicPr>
          <p:nvPr/>
        </p:nvPicPr>
        <p:blipFill>
          <a:blip r:embed="rId3"/>
          <a:stretch>
            <a:fillRect/>
          </a:stretch>
        </p:blipFill>
        <p:spPr>
          <a:xfrm>
            <a:off x="6325403" y="1084441"/>
            <a:ext cx="2906281" cy="2841118"/>
          </a:xfrm>
          <a:prstGeom prst="rect">
            <a:avLst/>
          </a:prstGeom>
          <a:effectLst>
            <a:outerShdw blurRad="63500" algn="ctr" rotWithShape="0">
              <a:prstClr val="black">
                <a:alpha val="40000"/>
              </a:prstClr>
            </a:outerShdw>
          </a:effectLst>
        </p:spPr>
      </p:pic>
      <p:pic>
        <p:nvPicPr>
          <p:cNvPr id="18" name="Picture 17" descr="Screen shot of an MS Excel worbook.">
            <a:extLst>
              <a:ext uri="{FF2B5EF4-FFF2-40B4-BE49-F238E27FC236}">
                <a16:creationId xmlns:a16="http://schemas.microsoft.com/office/drawing/2014/main" id="{7D1C3212-C13A-F5E9-E559-1641DC06AE1F}"/>
              </a:ext>
            </a:extLst>
          </p:cNvPr>
          <p:cNvPicPr>
            <a:picLocks noChangeAspect="1"/>
          </p:cNvPicPr>
          <p:nvPr/>
        </p:nvPicPr>
        <p:blipFill>
          <a:blip r:embed="rId4"/>
          <a:stretch>
            <a:fillRect/>
          </a:stretch>
        </p:blipFill>
        <p:spPr>
          <a:xfrm>
            <a:off x="6722781" y="4350062"/>
            <a:ext cx="4602879" cy="1741321"/>
          </a:xfrm>
          <a:prstGeom prst="rect">
            <a:avLst/>
          </a:prstGeom>
          <a:effectLst>
            <a:outerShdw blurRad="63500" algn="ctr" rotWithShape="0">
              <a:prstClr val="black">
                <a:alpha val="40000"/>
              </a:prstClr>
            </a:outerShdw>
          </a:effectLst>
        </p:spPr>
      </p:pic>
      <p:sp>
        <p:nvSpPr>
          <p:cNvPr id="21" name="Rectangle: Rounded Corners 20">
            <a:extLst>
              <a:ext uri="{FF2B5EF4-FFF2-40B4-BE49-F238E27FC236}">
                <a16:creationId xmlns:a16="http://schemas.microsoft.com/office/drawing/2014/main" id="{0FDF0A7A-3930-F7B6-C516-2758649E81D9}"/>
              </a:ext>
              <a:ext uri="{C183D7F6-B498-43B3-948B-1728B52AA6E4}">
                <adec:decorative xmlns:adec="http://schemas.microsoft.com/office/drawing/2017/decorative" val="1"/>
              </a:ext>
            </a:extLst>
          </p:cNvPr>
          <p:cNvSpPr/>
          <p:nvPr/>
        </p:nvSpPr>
        <p:spPr>
          <a:xfrm>
            <a:off x="1933140" y="5519548"/>
            <a:ext cx="482400" cy="18783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A8E8085-7970-66CC-A877-BE3FB36AD02D}"/>
              </a:ext>
              <a:ext uri="{C183D7F6-B498-43B3-948B-1728B52AA6E4}">
                <adec:decorative xmlns:adec="http://schemas.microsoft.com/office/drawing/2017/decorative" val="1"/>
              </a:ext>
            </a:extLst>
          </p:cNvPr>
          <p:cNvSpPr/>
          <p:nvPr/>
        </p:nvSpPr>
        <p:spPr>
          <a:xfrm>
            <a:off x="5131890" y="4445289"/>
            <a:ext cx="787200" cy="302132"/>
          </a:xfrm>
          <a:prstGeom prst="roundRect">
            <a:avLst/>
          </a:prstGeom>
          <a:noFill/>
          <a:ln w="1905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Connector: Elbow 25">
            <a:extLst>
              <a:ext uri="{FF2B5EF4-FFF2-40B4-BE49-F238E27FC236}">
                <a16:creationId xmlns:a16="http://schemas.microsoft.com/office/drawing/2014/main" id="{D8099AD5-26DF-85CF-3EBE-3F827F5411C3}"/>
              </a:ext>
              <a:ext uri="{C183D7F6-B498-43B3-948B-1728B52AA6E4}">
                <adec:decorative xmlns:adec="http://schemas.microsoft.com/office/drawing/2017/decorative" val="1"/>
              </a:ext>
            </a:extLst>
          </p:cNvPr>
          <p:cNvCxnSpPr>
            <a:cxnSpLocks/>
            <a:stCxn id="21" idx="0"/>
            <a:endCxn id="10" idx="2"/>
          </p:cNvCxnSpPr>
          <p:nvPr/>
        </p:nvCxnSpPr>
        <p:spPr>
          <a:xfrm rot="5400000" flipH="1" flipV="1">
            <a:off x="4179448" y="1920452"/>
            <a:ext cx="1593989" cy="5604204"/>
          </a:xfrm>
          <a:prstGeom prst="bentConnector3">
            <a:avLst>
              <a:gd name="adj1" fmla="val 84419"/>
            </a:avLst>
          </a:prstGeom>
          <a:ln w="25400">
            <a:solidFill>
              <a:srgbClr val="FF735C"/>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A08AE3E9-9329-D550-D193-D5E298E787D7}"/>
              </a:ext>
              <a:ext uri="{C183D7F6-B498-43B3-948B-1728B52AA6E4}">
                <adec:decorative xmlns:adec="http://schemas.microsoft.com/office/drawing/2017/decorative" val="1"/>
              </a:ext>
            </a:extLst>
          </p:cNvPr>
          <p:cNvCxnSpPr>
            <a:cxnSpLocks/>
            <a:stCxn id="22" idx="3"/>
            <a:endCxn id="18" idx="1"/>
          </p:cNvCxnSpPr>
          <p:nvPr/>
        </p:nvCxnSpPr>
        <p:spPr>
          <a:xfrm>
            <a:off x="5919090" y="4596355"/>
            <a:ext cx="803691" cy="624368"/>
          </a:xfrm>
          <a:prstGeom prst="bentConnector3">
            <a:avLst>
              <a:gd name="adj1" fmla="val 50000"/>
            </a:avLst>
          </a:prstGeom>
          <a:ln w="25400">
            <a:solidFill>
              <a:srgbClr val="555FAD"/>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856D289-AB60-72F4-9925-9C096BC1929D}"/>
              </a:ext>
            </a:extLst>
          </p:cNvPr>
          <p:cNvSpPr txBox="1"/>
          <p:nvPr/>
        </p:nvSpPr>
        <p:spPr>
          <a:xfrm>
            <a:off x="9410083" y="1197345"/>
            <a:ext cx="2225040" cy="2615310"/>
          </a:xfrm>
          <a:prstGeom prst="rect">
            <a:avLst/>
          </a:prstGeom>
          <a:noFill/>
        </p:spPr>
        <p:txBody>
          <a:bodyPr wrap="square" rtlCol="0">
            <a:spAutoFit/>
          </a:bodyPr>
          <a:lstStyle/>
          <a:p>
            <a:r>
              <a:rPr lang="en-US" dirty="0"/>
              <a:t>Use the DD page to clear errors ahead of the snapshot</a:t>
            </a:r>
          </a:p>
          <a:p>
            <a:endParaRPr lang="en-US" dirty="0"/>
          </a:p>
          <a:p>
            <a:r>
              <a:rPr lang="en-US" dirty="0"/>
              <a:t>You may extract the rejected records as reference or to create a correction file</a:t>
            </a:r>
          </a:p>
        </p:txBody>
      </p:sp>
    </p:spTree>
    <p:extLst>
      <p:ext uri="{BB962C8B-B14F-4D97-AF65-F5344CB8AC3E}">
        <p14:creationId xmlns:p14="http://schemas.microsoft.com/office/powerpoint/2010/main" val="2174992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61EDF-CEB1-9FAF-4F5A-62F3E2BED179}"/>
              </a:ext>
            </a:extLst>
          </p:cNvPr>
          <p:cNvSpPr>
            <a:spLocks noGrp="1"/>
          </p:cNvSpPr>
          <p:nvPr>
            <p:ph type="title"/>
          </p:nvPr>
        </p:nvSpPr>
        <p:spPr/>
        <p:txBody>
          <a:bodyPr/>
          <a:lstStyle/>
          <a:p>
            <a:r>
              <a:rPr lang="en-US" dirty="0"/>
              <a:t>SENR0606E4</a:t>
            </a:r>
          </a:p>
        </p:txBody>
      </p:sp>
      <p:sp>
        <p:nvSpPr>
          <p:cNvPr id="4" name="Footer Placeholder 3">
            <a:extLst>
              <a:ext uri="{FF2B5EF4-FFF2-40B4-BE49-F238E27FC236}">
                <a16:creationId xmlns:a16="http://schemas.microsoft.com/office/drawing/2014/main" id="{EDB529BE-10F0-45D4-6160-2BA473D9618F}"/>
              </a:ext>
            </a:extLst>
          </p:cNvPr>
          <p:cNvSpPr>
            <a:spLocks noGrp="1"/>
          </p:cNvSpPr>
          <p:nvPr>
            <p:ph type="ftr" sz="quarter" idx="10"/>
          </p:nvPr>
        </p:nvSpPr>
        <p:spPr/>
        <p:txBody>
          <a:bodyPr/>
          <a:lstStyle/>
          <a:p>
            <a:r>
              <a:rPr lang="en-US" noProof="0"/>
              <a:t>EOY 4 Reporting and Certification v1.0 April 24, 2025</a:t>
            </a:r>
          </a:p>
        </p:txBody>
      </p:sp>
      <p:sp>
        <p:nvSpPr>
          <p:cNvPr id="5" name="Slide Number Placeholder 4">
            <a:extLst>
              <a:ext uri="{FF2B5EF4-FFF2-40B4-BE49-F238E27FC236}">
                <a16:creationId xmlns:a16="http://schemas.microsoft.com/office/drawing/2014/main" id="{71C9519E-84D3-DB4A-03A7-0025DDA8CFB7}"/>
              </a:ext>
            </a:extLst>
          </p:cNvPr>
          <p:cNvSpPr>
            <a:spLocks noGrp="1"/>
          </p:cNvSpPr>
          <p:nvPr>
            <p:ph type="sldNum" sz="quarter" idx="11"/>
          </p:nvPr>
        </p:nvSpPr>
        <p:spPr/>
        <p:txBody>
          <a:bodyPr/>
          <a:lstStyle/>
          <a:p>
            <a:fld id="{4B73C415-D670-4716-A5EC-CC4D52CA2BAC}" type="slidenum">
              <a:rPr lang="en-US" noProof="0" smtClean="0"/>
              <a:pPr/>
              <a:t>49</a:t>
            </a:fld>
            <a:endParaRPr lang="en-US" noProof="0"/>
          </a:p>
        </p:txBody>
      </p:sp>
      <p:sp>
        <p:nvSpPr>
          <p:cNvPr id="8" name="TextBox 7">
            <a:extLst>
              <a:ext uri="{FF2B5EF4-FFF2-40B4-BE49-F238E27FC236}">
                <a16:creationId xmlns:a16="http://schemas.microsoft.com/office/drawing/2014/main" id="{B0F8CF20-DBB5-F86A-E2F6-F1191C4D2037}"/>
              </a:ext>
            </a:extLst>
          </p:cNvPr>
          <p:cNvSpPr txBox="1"/>
          <p:nvPr/>
        </p:nvSpPr>
        <p:spPr>
          <a:xfrm>
            <a:off x="330299" y="864000"/>
            <a:ext cx="5025471" cy="646331"/>
          </a:xfrm>
          <a:prstGeom prst="rect">
            <a:avLst/>
          </a:prstGeom>
          <a:noFill/>
        </p:spPr>
        <p:txBody>
          <a:bodyPr wrap="square">
            <a:spAutoFit/>
          </a:bodyPr>
          <a:lstStyle/>
          <a:p>
            <a:pPr algn="l"/>
            <a:r>
              <a:rPr lang="en-US" b="1" i="0" dirty="0">
                <a:solidFill>
                  <a:schemeClr val="tx2"/>
                </a:solidFill>
                <a:effectLst/>
                <a:latin typeface="Lato" panose="020F0502020204030203" pitchFamily="34" charset="0"/>
              </a:rPr>
              <a:t>Missing Plan Record for Enrolled Eligible and Participating Student with Disabilities</a:t>
            </a:r>
          </a:p>
        </p:txBody>
      </p:sp>
      <p:grpSp>
        <p:nvGrpSpPr>
          <p:cNvPr id="3" name="Group 2" descr="Screen shot of the CALPADS Student Detail screen with callouts.">
            <a:extLst>
              <a:ext uri="{FF2B5EF4-FFF2-40B4-BE49-F238E27FC236}">
                <a16:creationId xmlns:a16="http://schemas.microsoft.com/office/drawing/2014/main" id="{B66DD998-738D-B771-662D-A24A9439035D}"/>
              </a:ext>
            </a:extLst>
          </p:cNvPr>
          <p:cNvGrpSpPr/>
          <p:nvPr/>
        </p:nvGrpSpPr>
        <p:grpSpPr>
          <a:xfrm>
            <a:off x="581026" y="1296000"/>
            <a:ext cx="11178974" cy="4937677"/>
            <a:chOff x="581026" y="1296000"/>
            <a:chExt cx="11178974" cy="4937677"/>
          </a:xfrm>
        </p:grpSpPr>
        <p:pic>
          <p:nvPicPr>
            <p:cNvPr id="7" name="Picture 6">
              <a:extLst>
                <a:ext uri="{FF2B5EF4-FFF2-40B4-BE49-F238E27FC236}">
                  <a16:creationId xmlns:a16="http://schemas.microsoft.com/office/drawing/2014/main" id="{EF64F962-5A67-2D69-925B-B37B1F2CD8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19286" y="1296000"/>
              <a:ext cx="7240714" cy="4937677"/>
            </a:xfrm>
            <a:prstGeom prst="rect">
              <a:avLst/>
            </a:prstGeom>
            <a:ln>
              <a:noFill/>
            </a:ln>
            <a:effectLst>
              <a:outerShdw blurRad="292100" dist="139700" dir="2700000" algn="tl" rotWithShape="0">
                <a:srgbClr val="333333">
                  <a:alpha val="65000"/>
                </a:srgbClr>
              </a:outerShdw>
            </a:effectLst>
          </p:spPr>
        </p:pic>
        <p:cxnSp>
          <p:nvCxnSpPr>
            <p:cNvPr id="9" name="Straight Connector 8">
              <a:extLst>
                <a:ext uri="{FF2B5EF4-FFF2-40B4-BE49-F238E27FC236}">
                  <a16:creationId xmlns:a16="http://schemas.microsoft.com/office/drawing/2014/main" id="{57A11D55-B137-9595-A674-D50D35C6C678}"/>
                </a:ext>
              </a:extLst>
            </p:cNvPr>
            <p:cNvCxnSpPr>
              <a:cxnSpLocks/>
              <a:stCxn id="11" idx="1"/>
              <a:endCxn id="10" idx="3"/>
            </p:cNvCxnSpPr>
            <p:nvPr/>
          </p:nvCxnSpPr>
          <p:spPr>
            <a:xfrm flipH="1">
              <a:off x="3773261" y="2233555"/>
              <a:ext cx="1153885" cy="59537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6B9E21E6-E3CD-8471-767E-7AAF0BC74C62}"/>
                </a:ext>
              </a:extLst>
            </p:cNvPr>
            <p:cNvSpPr/>
            <p:nvPr/>
          </p:nvSpPr>
          <p:spPr>
            <a:xfrm>
              <a:off x="581026" y="2147207"/>
              <a:ext cx="3192235" cy="136343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SWD enrolled in the LEA with an Eligible and Participation SWD status must have a PLAN record</a:t>
              </a:r>
            </a:p>
          </p:txBody>
        </p:sp>
        <p:sp>
          <p:nvSpPr>
            <p:cNvPr id="11" name="Rectangle: Rounded Corners 10">
              <a:extLst>
                <a:ext uri="{FF2B5EF4-FFF2-40B4-BE49-F238E27FC236}">
                  <a16:creationId xmlns:a16="http://schemas.microsoft.com/office/drawing/2014/main" id="{D5FD9BBC-7CD4-BE01-EAF5-1B9B69916E7D}"/>
                </a:ext>
              </a:extLst>
            </p:cNvPr>
            <p:cNvSpPr/>
            <p:nvPr/>
          </p:nvSpPr>
          <p:spPr>
            <a:xfrm>
              <a:off x="4927146" y="2092779"/>
              <a:ext cx="3522889" cy="28155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0F75795-EE6C-7511-60AF-FF1A59E1FC15}"/>
                </a:ext>
              </a:extLst>
            </p:cNvPr>
            <p:cNvSpPr/>
            <p:nvPr/>
          </p:nvSpPr>
          <p:spPr>
            <a:xfrm>
              <a:off x="4842782" y="3852190"/>
              <a:ext cx="3522889" cy="28155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FE44504-7BB1-163B-09D1-F7E640E9F3AF}"/>
                </a:ext>
              </a:extLst>
            </p:cNvPr>
            <p:cNvSpPr/>
            <p:nvPr/>
          </p:nvSpPr>
          <p:spPr>
            <a:xfrm>
              <a:off x="4927146" y="5578256"/>
              <a:ext cx="6832854" cy="28155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4A976147-FB99-B86A-068F-A84CACCBA1A6}"/>
                </a:ext>
              </a:extLst>
            </p:cNvPr>
            <p:cNvSpPr/>
            <p:nvPr/>
          </p:nvSpPr>
          <p:spPr>
            <a:xfrm>
              <a:off x="581026" y="4233867"/>
              <a:ext cx="3276599" cy="17601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most recent PLAN record must correspond with the active enrollment to show adoption of plan or that a meeting was held to develop a plan</a:t>
              </a:r>
            </a:p>
          </p:txBody>
        </p:sp>
        <p:cxnSp>
          <p:nvCxnSpPr>
            <p:cNvPr id="20" name="Straight Connector 19">
              <a:extLst>
                <a:ext uri="{FF2B5EF4-FFF2-40B4-BE49-F238E27FC236}">
                  <a16:creationId xmlns:a16="http://schemas.microsoft.com/office/drawing/2014/main" id="{B6BF0A1F-2F15-C177-E270-D049A0968CA2}"/>
                </a:ext>
              </a:extLst>
            </p:cNvPr>
            <p:cNvCxnSpPr>
              <a:cxnSpLocks/>
              <a:stCxn id="13" idx="1"/>
              <a:endCxn id="10" idx="3"/>
            </p:cNvCxnSpPr>
            <p:nvPr/>
          </p:nvCxnSpPr>
          <p:spPr>
            <a:xfrm flipH="1" flipV="1">
              <a:off x="3773261" y="2828925"/>
              <a:ext cx="1069521" cy="116404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434E789-ED89-B009-A717-4304D5CC2BC8}"/>
                </a:ext>
              </a:extLst>
            </p:cNvPr>
            <p:cNvCxnSpPr>
              <a:cxnSpLocks/>
              <a:stCxn id="14" idx="1"/>
              <a:endCxn id="18" idx="3"/>
            </p:cNvCxnSpPr>
            <p:nvPr/>
          </p:nvCxnSpPr>
          <p:spPr>
            <a:xfrm flipH="1" flipV="1">
              <a:off x="3857625" y="5113934"/>
              <a:ext cx="1069521" cy="60509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3447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Here is the agenda for this training.  We will discuss the following</a:t>
            </a:r>
          </a:p>
        </p:txBody>
      </p:sp>
      <p:sp>
        <p:nvSpPr>
          <p:cNvPr id="7" name="Slide Number Placeholder 6">
            <a:extLst>
              <a:ext uri="{FF2B5EF4-FFF2-40B4-BE49-F238E27FC236}">
                <a16:creationId xmlns:a16="http://schemas.microsoft.com/office/drawing/2014/main" id="{75D63A0A-E56B-D58C-BB54-A9C51C4F4A22}"/>
              </a:ext>
            </a:extLst>
          </p:cNvPr>
          <p:cNvSpPr>
            <a:spLocks noGrp="1"/>
          </p:cNvSpPr>
          <p:nvPr>
            <p:ph type="sldNum" sz="quarter" idx="11"/>
          </p:nvPr>
        </p:nvSpPr>
        <p:spPr/>
        <p:txBody>
          <a:bodyPr/>
          <a:lstStyle/>
          <a:p>
            <a:fld id="{4B73C415-D670-4716-A5EC-CC4D52CA2BAC}" type="slidenum">
              <a:rPr lang="en-US" noProof="0" smtClean="0"/>
              <a:pPr/>
              <a:t>5</a:t>
            </a:fld>
            <a:endParaRPr lang="en-US" noProof="0"/>
          </a:p>
        </p:txBody>
      </p:sp>
      <p:pic>
        <p:nvPicPr>
          <p:cNvPr id="29" name="Picture Placeholder 28" descr="Picture of a hand writing an agenda in a note book.&#10;">
            <a:extLst>
              <a:ext uri="{FF2B5EF4-FFF2-40B4-BE49-F238E27FC236}">
                <a16:creationId xmlns:a16="http://schemas.microsoft.com/office/drawing/2014/main" id="{3BF36C36-FBAB-4E4C-9CCB-B99344157B3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32000" y="0"/>
            <a:ext cx="5472000" cy="3641142"/>
          </a:xfrm>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3"/>
          </p:nvPr>
        </p:nvSpPr>
        <p:spPr>
          <a:xfrm>
            <a:off x="7069741" y="2379094"/>
            <a:ext cx="1800000" cy="360000"/>
          </a:xfrm>
        </p:spPr>
        <p:txBody>
          <a:bodyPr/>
          <a:lstStyle/>
          <a:p>
            <a:r>
              <a:rPr lang="en-US">
                <a:solidFill>
                  <a:schemeClr val="tx1">
                    <a:lumMod val="75000"/>
                    <a:lumOff val="25000"/>
                  </a:schemeClr>
                </a:solidFill>
              </a:rPr>
              <a:t>Overview </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4"/>
          </p:nvPr>
        </p:nvSpPr>
        <p:spPr>
          <a:xfrm>
            <a:off x="9199664" y="2347339"/>
            <a:ext cx="1800000" cy="360000"/>
          </a:xfrm>
        </p:spPr>
        <p:txBody>
          <a:bodyPr/>
          <a:lstStyle/>
          <a:p>
            <a:r>
              <a:rPr lang="en-US" dirty="0"/>
              <a:t>Submission Data</a:t>
            </a:r>
            <a:endParaRPr lang="en-US"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7412530" y="1127472"/>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52473" y="1167415"/>
            <a:ext cx="1071138" cy="1071138"/>
          </a:xfrm>
          <a:prstGeom prst="rect">
            <a:avLst/>
          </a:prstGeom>
        </p:spPr>
      </p:pic>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7195741" y="2876294"/>
            <a:ext cx="1548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9546215" y="112413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Research">
            <a:extLst>
              <a:ext uri="{FF2B5EF4-FFF2-40B4-BE49-F238E27FC236}">
                <a16:creationId xmlns:a16="http://schemas.microsoft.com/office/drawing/2014/main" id="{A67046E4-7EA7-414C-8B67-BE9C73705C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44765" y="1167415"/>
            <a:ext cx="972587" cy="972587"/>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9451664" y="2876294"/>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9565865" y="3433043"/>
            <a:ext cx="1179699" cy="11426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9199664" y="4727453"/>
            <a:ext cx="1905435" cy="369117"/>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Wrap-Up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9349077" y="5181865"/>
            <a:ext cx="163867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25816" y="3678533"/>
            <a:ext cx="629345" cy="629345"/>
          </a:xfrm>
          <a:prstGeom prst="rect">
            <a:avLst/>
          </a:prstGeom>
        </p:spPr>
      </p:pic>
      <p:sp>
        <p:nvSpPr>
          <p:cNvPr id="30" name="Rectangle 29">
            <a:extLst>
              <a:ext uri="{FF2B5EF4-FFF2-40B4-BE49-F238E27FC236}">
                <a16:creationId xmlns:a16="http://schemas.microsoft.com/office/drawing/2014/main" id="{298004D0-05DD-41C1-BDD6-984BB8767295}"/>
              </a:ext>
              <a:ext uri="{C183D7F6-B498-43B3-948B-1728B52AA6E4}">
                <adec:decorative xmlns:adec="http://schemas.microsoft.com/office/drawing/2017/decorative" val="1"/>
              </a:ext>
            </a:extLst>
          </p:cNvPr>
          <p:cNvSpPr/>
          <p:nvPr/>
        </p:nvSpPr>
        <p:spPr>
          <a:xfrm>
            <a:off x="7404325" y="344919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Checkmark">
            <a:extLst>
              <a:ext uri="{FF2B5EF4-FFF2-40B4-BE49-F238E27FC236}">
                <a16:creationId xmlns:a16="http://schemas.microsoft.com/office/drawing/2014/main" id="{316B7C0A-4734-49F0-95F9-3804F69F32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424609" y="3449196"/>
            <a:ext cx="1094138" cy="1094138"/>
          </a:xfrm>
          <a:prstGeom prst="rect">
            <a:avLst/>
          </a:prstGeom>
        </p:spPr>
      </p:pic>
      <p:sp>
        <p:nvSpPr>
          <p:cNvPr id="33" name="Text Placeholder 3">
            <a:extLst>
              <a:ext uri="{FF2B5EF4-FFF2-40B4-BE49-F238E27FC236}">
                <a16:creationId xmlns:a16="http://schemas.microsoft.com/office/drawing/2014/main" id="{F2C4A9E9-9CFD-4693-8ECD-84B712BE7CDC}"/>
              </a:ext>
            </a:extLst>
          </p:cNvPr>
          <p:cNvSpPr txBox="1">
            <a:spLocks/>
          </p:cNvSpPr>
          <p:nvPr/>
        </p:nvSpPr>
        <p:spPr>
          <a:xfrm>
            <a:off x="7058407" y="4611997"/>
            <a:ext cx="1800000" cy="713599"/>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Certification Process</a:t>
            </a:r>
          </a:p>
        </p:txBody>
      </p:sp>
      <p:cxnSp>
        <p:nvCxnSpPr>
          <p:cNvPr id="35" name="Straight Connector 34">
            <a:extLst>
              <a:ext uri="{FF2B5EF4-FFF2-40B4-BE49-F238E27FC236}">
                <a16:creationId xmlns:a16="http://schemas.microsoft.com/office/drawing/2014/main" id="{8B75ECE8-AC9C-4F28-8223-70B09B22454C}"/>
              </a:ext>
              <a:ext uri="{C183D7F6-B498-43B3-948B-1728B52AA6E4}">
                <adec:decorative xmlns:adec="http://schemas.microsoft.com/office/drawing/2017/decorative" val="1"/>
              </a:ext>
            </a:extLst>
          </p:cNvPr>
          <p:cNvCxnSpPr>
            <a:cxnSpLocks/>
          </p:cNvCxnSpPr>
          <p:nvPr/>
        </p:nvCxnSpPr>
        <p:spPr>
          <a:xfrm>
            <a:off x="7187536" y="5198018"/>
            <a:ext cx="154800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86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D3671-94B4-81CE-0C38-3D8CE5C7B822}"/>
              </a:ext>
            </a:extLst>
          </p:cNvPr>
          <p:cNvSpPr>
            <a:spLocks noGrp="1"/>
          </p:cNvSpPr>
          <p:nvPr>
            <p:ph type="title"/>
          </p:nvPr>
        </p:nvSpPr>
        <p:spPr>
          <a:xfrm>
            <a:off x="432000" y="195584"/>
            <a:ext cx="7315200" cy="533400"/>
          </a:xfrm>
        </p:spPr>
        <p:txBody>
          <a:bodyPr/>
          <a:lstStyle/>
          <a:p>
            <a:r>
              <a:rPr lang="en-US" dirty="0"/>
              <a:t>SENR0439E4</a:t>
            </a:r>
            <a:br>
              <a:rPr lang="en-US" dirty="0"/>
            </a:br>
            <a:endParaRPr lang="en-US" dirty="0"/>
          </a:p>
        </p:txBody>
      </p:sp>
      <p:sp>
        <p:nvSpPr>
          <p:cNvPr id="4" name="Footer Placeholder 3">
            <a:extLst>
              <a:ext uri="{FF2B5EF4-FFF2-40B4-BE49-F238E27FC236}">
                <a16:creationId xmlns:a16="http://schemas.microsoft.com/office/drawing/2014/main" id="{B45F5EDC-85CE-D1F5-15B4-01CE14FE02C5}"/>
              </a:ext>
            </a:extLst>
          </p:cNvPr>
          <p:cNvSpPr>
            <a:spLocks noGrp="1"/>
          </p:cNvSpPr>
          <p:nvPr>
            <p:ph type="ftr" sz="quarter" idx="11"/>
          </p:nvPr>
        </p:nvSpPr>
        <p:spPr/>
        <p:txBody>
          <a:bodyPr/>
          <a:lstStyle/>
          <a:p>
            <a:pPr>
              <a:defRPr/>
            </a:pPr>
            <a:r>
              <a:rPr lang="en-US"/>
              <a:t>EOY 4 Reporting and Certification v1.0 April 24, 2025</a:t>
            </a:r>
          </a:p>
        </p:txBody>
      </p:sp>
      <p:sp>
        <p:nvSpPr>
          <p:cNvPr id="5" name="Slide Number Placeholder 4">
            <a:extLst>
              <a:ext uri="{FF2B5EF4-FFF2-40B4-BE49-F238E27FC236}">
                <a16:creationId xmlns:a16="http://schemas.microsoft.com/office/drawing/2014/main" id="{ECE64C5C-BF6C-8B50-312F-D6D79ACD8EA4}"/>
              </a:ext>
            </a:extLst>
          </p:cNvPr>
          <p:cNvSpPr>
            <a:spLocks noGrp="1"/>
          </p:cNvSpPr>
          <p:nvPr>
            <p:ph type="sldNum" sz="quarter" idx="12"/>
          </p:nvPr>
        </p:nvSpPr>
        <p:spPr/>
        <p:txBody>
          <a:bodyPr/>
          <a:lstStyle/>
          <a:p>
            <a:pPr>
              <a:defRPr/>
            </a:pPr>
            <a:fld id="{3BC13FED-5378-45FC-8A71-19C7B20369E6}" type="slidenum">
              <a:rPr lang="en-US" smtClean="0"/>
              <a:pPr>
                <a:defRPr/>
              </a:pPr>
              <a:t>50</a:t>
            </a:fld>
            <a:endParaRPr lang="en-US"/>
          </a:p>
        </p:txBody>
      </p:sp>
      <p:sp>
        <p:nvSpPr>
          <p:cNvPr id="11" name="TextBox 10">
            <a:extLst>
              <a:ext uri="{FF2B5EF4-FFF2-40B4-BE49-F238E27FC236}">
                <a16:creationId xmlns:a16="http://schemas.microsoft.com/office/drawing/2014/main" id="{DB7077BD-D5DB-76F9-E6A8-56B866B33C7C}"/>
              </a:ext>
            </a:extLst>
          </p:cNvPr>
          <p:cNvSpPr txBox="1"/>
          <p:nvPr/>
        </p:nvSpPr>
        <p:spPr>
          <a:xfrm>
            <a:off x="297643" y="681359"/>
            <a:ext cx="4607284" cy="646331"/>
          </a:xfrm>
          <a:prstGeom prst="rect">
            <a:avLst/>
          </a:prstGeom>
          <a:noFill/>
        </p:spPr>
        <p:txBody>
          <a:bodyPr wrap="square">
            <a:spAutoFit/>
          </a:bodyPr>
          <a:lstStyle/>
          <a:p>
            <a:pPr algn="l"/>
            <a:r>
              <a:rPr lang="en-US" b="1" i="0" dirty="0">
                <a:solidFill>
                  <a:schemeClr val="tx2"/>
                </a:solidFill>
                <a:effectLst/>
                <a:latin typeface="Lato" panose="020F0502020204030203" pitchFamily="34" charset="0"/>
              </a:rPr>
              <a:t>Adult Age Students with Disabilities in Transition Status is required for this record</a:t>
            </a:r>
          </a:p>
        </p:txBody>
      </p:sp>
      <p:grpSp>
        <p:nvGrpSpPr>
          <p:cNvPr id="3" name="Group 2" descr="Screen shot of the Student detail screen.">
            <a:extLst>
              <a:ext uri="{FF2B5EF4-FFF2-40B4-BE49-F238E27FC236}">
                <a16:creationId xmlns:a16="http://schemas.microsoft.com/office/drawing/2014/main" id="{0D6B80A2-0ABF-0B3E-3733-E5240D931F17}"/>
              </a:ext>
            </a:extLst>
          </p:cNvPr>
          <p:cNvGrpSpPr/>
          <p:nvPr/>
        </p:nvGrpSpPr>
        <p:grpSpPr>
          <a:xfrm>
            <a:off x="185331" y="1516070"/>
            <a:ext cx="7116578" cy="4512790"/>
            <a:chOff x="185331" y="1516070"/>
            <a:chExt cx="7116578" cy="4512790"/>
          </a:xfrm>
        </p:grpSpPr>
        <p:pic>
          <p:nvPicPr>
            <p:cNvPr id="7" name="Picture 6">
              <a:extLst>
                <a:ext uri="{FF2B5EF4-FFF2-40B4-BE49-F238E27FC236}">
                  <a16:creationId xmlns:a16="http://schemas.microsoft.com/office/drawing/2014/main" id="{CD768CB2-CD02-ACDF-8E55-CA0A822ABEE8}"/>
                </a:ext>
              </a:extLst>
            </p:cNvPr>
            <p:cNvPicPr>
              <a:picLocks noChangeAspect="1"/>
            </p:cNvPicPr>
            <p:nvPr/>
          </p:nvPicPr>
          <p:blipFill>
            <a:blip r:embed="rId3"/>
            <a:stretch>
              <a:fillRect/>
            </a:stretch>
          </p:blipFill>
          <p:spPr>
            <a:xfrm>
              <a:off x="202017" y="1516070"/>
              <a:ext cx="7099892" cy="2406890"/>
            </a:xfrm>
            <a:prstGeom prst="rect">
              <a:avLst/>
            </a:prstGeom>
            <a:ln>
              <a:noFill/>
            </a:ln>
            <a:effectLst>
              <a:outerShdw blurRad="292100" dist="139700" dir="2700000" algn="tl" rotWithShape="0">
                <a:srgbClr val="333333">
                  <a:alpha val="65000"/>
                </a:srgbClr>
              </a:outerShdw>
            </a:effectLst>
          </p:spPr>
        </p:pic>
        <p:sp>
          <p:nvSpPr>
            <p:cNvPr id="18" name="Rectangle: Rounded Corners 17">
              <a:extLst>
                <a:ext uri="{FF2B5EF4-FFF2-40B4-BE49-F238E27FC236}">
                  <a16:creationId xmlns:a16="http://schemas.microsoft.com/office/drawing/2014/main" id="{7B565BEE-13F6-FF8E-B2F8-E661C3133B39}"/>
                </a:ext>
              </a:extLst>
            </p:cNvPr>
            <p:cNvSpPr/>
            <p:nvPr/>
          </p:nvSpPr>
          <p:spPr>
            <a:xfrm>
              <a:off x="2359478" y="3086520"/>
              <a:ext cx="318407" cy="28533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9852D18A-17D9-AAE5-52A3-B2DD1F08BCF1}"/>
                </a:ext>
              </a:extLst>
            </p:cNvPr>
            <p:cNvCxnSpPr>
              <a:cxnSpLocks/>
              <a:stCxn id="21" idx="1"/>
              <a:endCxn id="18" idx="3"/>
            </p:cNvCxnSpPr>
            <p:nvPr/>
          </p:nvCxnSpPr>
          <p:spPr>
            <a:xfrm flipH="1" flipV="1">
              <a:off x="2677885" y="3229185"/>
              <a:ext cx="653144" cy="6284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9A5E4628-046E-68D2-5ABD-BAA79EF967D8}"/>
                </a:ext>
              </a:extLst>
            </p:cNvPr>
            <p:cNvPicPr>
              <a:picLocks noChangeAspect="1"/>
            </p:cNvPicPr>
            <p:nvPr/>
          </p:nvPicPr>
          <p:blipFill>
            <a:blip r:embed="rId4"/>
            <a:stretch>
              <a:fillRect/>
            </a:stretch>
          </p:blipFill>
          <p:spPr>
            <a:xfrm>
              <a:off x="185331" y="4311722"/>
              <a:ext cx="7109551" cy="1717138"/>
            </a:xfrm>
            <a:prstGeom prst="rect">
              <a:avLst/>
            </a:prstGeom>
          </p:spPr>
        </p:pic>
        <p:sp>
          <p:nvSpPr>
            <p:cNvPr id="36" name="Rectangle: Rounded Corners 35">
              <a:extLst>
                <a:ext uri="{FF2B5EF4-FFF2-40B4-BE49-F238E27FC236}">
                  <a16:creationId xmlns:a16="http://schemas.microsoft.com/office/drawing/2014/main" id="{42E9A7E3-CBFC-5268-8453-D7F7D8607DFB}"/>
                </a:ext>
              </a:extLst>
            </p:cNvPr>
            <p:cNvSpPr/>
            <p:nvPr/>
          </p:nvSpPr>
          <p:spPr>
            <a:xfrm>
              <a:off x="1434193" y="5115130"/>
              <a:ext cx="1823357" cy="36037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13A8BAA6-C856-242E-4A88-CC281DCCBF7C}"/>
                </a:ext>
              </a:extLst>
            </p:cNvPr>
            <p:cNvCxnSpPr>
              <a:cxnSpLocks/>
              <a:stCxn id="21" idx="2"/>
              <a:endCxn id="36" idx="0"/>
            </p:cNvCxnSpPr>
            <p:nvPr/>
          </p:nvCxnSpPr>
          <p:spPr>
            <a:xfrm flipH="1">
              <a:off x="2345872" y="4498521"/>
              <a:ext cx="2581275" cy="61660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FB813F88-88B9-7F4C-D9AE-81F0023FA305}"/>
                </a:ext>
              </a:extLst>
            </p:cNvPr>
            <p:cNvSpPr/>
            <p:nvPr/>
          </p:nvSpPr>
          <p:spPr>
            <a:xfrm>
              <a:off x="3331029" y="3216729"/>
              <a:ext cx="3192235" cy="128179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12</a:t>
              </a:r>
              <a:r>
                <a:rPr lang="en-US" baseline="30000" dirty="0"/>
                <a:t>th</a:t>
              </a:r>
              <a:r>
                <a:rPr lang="en-US" dirty="0"/>
                <a:t> Grade SWD with an active IEP must have the transition status indicated</a:t>
              </a:r>
            </a:p>
          </p:txBody>
        </p:sp>
      </p:grpSp>
      <p:grpSp>
        <p:nvGrpSpPr>
          <p:cNvPr id="6" name="Group 5" descr="Screen shot of the Studnet Enrollment modal in CALPADS.">
            <a:extLst>
              <a:ext uri="{FF2B5EF4-FFF2-40B4-BE49-F238E27FC236}">
                <a16:creationId xmlns:a16="http://schemas.microsoft.com/office/drawing/2014/main" id="{6E0C3A04-454C-7A92-2E3F-2517DD2B92AA}"/>
              </a:ext>
            </a:extLst>
          </p:cNvPr>
          <p:cNvGrpSpPr/>
          <p:nvPr/>
        </p:nvGrpSpPr>
        <p:grpSpPr>
          <a:xfrm>
            <a:off x="7368716" y="521513"/>
            <a:ext cx="4607284" cy="5551714"/>
            <a:chOff x="7368716" y="521513"/>
            <a:chExt cx="4607284" cy="5551714"/>
          </a:xfrm>
        </p:grpSpPr>
        <p:pic>
          <p:nvPicPr>
            <p:cNvPr id="9" name="Picture 8">
              <a:extLst>
                <a:ext uri="{FF2B5EF4-FFF2-40B4-BE49-F238E27FC236}">
                  <a16:creationId xmlns:a16="http://schemas.microsoft.com/office/drawing/2014/main" id="{DCB56009-2715-363A-5FC0-158EF44AFAD7}"/>
                </a:ext>
              </a:extLst>
            </p:cNvPr>
            <p:cNvPicPr>
              <a:picLocks noChangeAspect="1"/>
            </p:cNvPicPr>
            <p:nvPr/>
          </p:nvPicPr>
          <p:blipFill>
            <a:blip r:embed="rId5"/>
            <a:stretch>
              <a:fillRect/>
            </a:stretch>
          </p:blipFill>
          <p:spPr>
            <a:xfrm>
              <a:off x="7368716" y="521513"/>
              <a:ext cx="4607284" cy="5551714"/>
            </a:xfrm>
            <a:prstGeom prst="rect">
              <a:avLst/>
            </a:prstGeom>
            <a:ln>
              <a:noFill/>
            </a:ln>
            <a:effectLst>
              <a:outerShdw blurRad="292100" dist="139700" dir="2700000" algn="tl" rotWithShape="0">
                <a:srgbClr val="333333">
                  <a:alpha val="65000"/>
                </a:srgbClr>
              </a:outerShdw>
            </a:effectLst>
          </p:spPr>
        </p:pic>
        <p:sp>
          <p:nvSpPr>
            <p:cNvPr id="19" name="Rectangle: Rounded Corners 18">
              <a:extLst>
                <a:ext uri="{FF2B5EF4-FFF2-40B4-BE49-F238E27FC236}">
                  <a16:creationId xmlns:a16="http://schemas.microsoft.com/office/drawing/2014/main" id="{89D59EDD-06F1-44DC-D9DD-7970A9080F6C}"/>
                </a:ext>
              </a:extLst>
            </p:cNvPr>
            <p:cNvSpPr/>
            <p:nvPr/>
          </p:nvSpPr>
          <p:spPr>
            <a:xfrm>
              <a:off x="7960533" y="2221105"/>
              <a:ext cx="3510643" cy="17308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 students in their initial 12</a:t>
              </a:r>
              <a:r>
                <a:rPr lang="en-US" baseline="30000" dirty="0"/>
                <a:t>th</a:t>
              </a:r>
              <a:r>
                <a:rPr lang="en-US" dirty="0"/>
                <a:t> grade year the indication should be “N”. When A “Y” is indicated their must be a previous grade 12 SENR record</a:t>
              </a:r>
            </a:p>
          </p:txBody>
        </p:sp>
        <p:cxnSp>
          <p:nvCxnSpPr>
            <p:cNvPr id="27" name="Straight Connector 26">
              <a:extLst>
                <a:ext uri="{FF2B5EF4-FFF2-40B4-BE49-F238E27FC236}">
                  <a16:creationId xmlns:a16="http://schemas.microsoft.com/office/drawing/2014/main" id="{2BD7EFBF-1324-BE40-385B-59F3B14C04B3}"/>
                </a:ext>
              </a:extLst>
            </p:cNvPr>
            <p:cNvCxnSpPr>
              <a:cxnSpLocks/>
              <a:stCxn id="20" idx="0"/>
              <a:endCxn id="19" idx="2"/>
            </p:cNvCxnSpPr>
            <p:nvPr/>
          </p:nvCxnSpPr>
          <p:spPr>
            <a:xfrm flipV="1">
              <a:off x="8544381" y="3951934"/>
              <a:ext cx="1171474" cy="90581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9D7B459C-F1E5-8680-3D5E-6CA409D6FBAF}"/>
                </a:ext>
              </a:extLst>
            </p:cNvPr>
            <p:cNvSpPr/>
            <p:nvPr/>
          </p:nvSpPr>
          <p:spPr>
            <a:xfrm>
              <a:off x="7446741" y="4857749"/>
              <a:ext cx="2195280" cy="5334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Date Placeholder 7">
            <a:extLst>
              <a:ext uri="{FF2B5EF4-FFF2-40B4-BE49-F238E27FC236}">
                <a16:creationId xmlns:a16="http://schemas.microsoft.com/office/drawing/2014/main" id="{C2118CDF-6D58-5B59-6D6E-5CEBC1B13BC3}"/>
              </a:ext>
            </a:extLst>
          </p:cNvPr>
          <p:cNvSpPr>
            <a:spLocks noGrp="1"/>
          </p:cNvSpPr>
          <p:nvPr>
            <p:ph type="dt" sz="half" idx="10"/>
          </p:nvPr>
        </p:nvSpPr>
        <p:spPr/>
        <p:txBody>
          <a:bodyPr/>
          <a:lstStyle/>
          <a:p>
            <a:pPr>
              <a:defRPr/>
            </a:pPr>
            <a:endParaRPr lang="en-US"/>
          </a:p>
        </p:txBody>
      </p:sp>
    </p:spTree>
    <p:extLst>
      <p:ext uri="{BB962C8B-B14F-4D97-AF65-F5344CB8AC3E}">
        <p14:creationId xmlns:p14="http://schemas.microsoft.com/office/powerpoint/2010/main" val="2150067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D3671-94B4-81CE-0C38-3D8CE5C7B822}"/>
              </a:ext>
            </a:extLst>
          </p:cNvPr>
          <p:cNvSpPr>
            <a:spLocks noGrp="1"/>
          </p:cNvSpPr>
          <p:nvPr>
            <p:ph type="title"/>
          </p:nvPr>
        </p:nvSpPr>
        <p:spPr>
          <a:xfrm>
            <a:off x="482052" y="267558"/>
            <a:ext cx="6581687" cy="1402659"/>
          </a:xfrm>
          <a:solidFill>
            <a:schemeClr val="bg1"/>
          </a:solidFill>
        </p:spPr>
        <p:txBody>
          <a:bodyPr/>
          <a:lstStyle/>
          <a:p>
            <a:pPr lvl="0">
              <a:lnSpc>
                <a:spcPct val="100000"/>
              </a:lnSpc>
              <a:spcBef>
                <a:spcPts val="0"/>
              </a:spcBef>
            </a:pPr>
            <a:r>
              <a:rPr lang="en-US" dirty="0"/>
              <a:t>PLAN0620E4 </a:t>
            </a:r>
            <a:br>
              <a:rPr lang="en-US" dirty="0"/>
            </a:br>
            <a:r>
              <a:rPr lang="en-US" sz="1800" b="1" spc="0" dirty="0">
                <a:solidFill>
                  <a:srgbClr val="3F3F3F"/>
                </a:solidFill>
                <a:latin typeface="Lato" panose="020F0502020204030203" pitchFamily="34" charset="0"/>
                <a:ea typeface="+mn-ea"/>
                <a:cs typeface="+mn-cs"/>
              </a:rPr>
              <a:t>Missing Eligible and Participating Status Record for a Plan record</a:t>
            </a:r>
            <a:br>
              <a:rPr lang="en-US" sz="1800" b="1" spc="0" dirty="0">
                <a:solidFill>
                  <a:srgbClr val="3F3F3F"/>
                </a:solidFill>
                <a:latin typeface="Lato" panose="020F0502020204030203" pitchFamily="34" charset="0"/>
                <a:ea typeface="+mn-ea"/>
                <a:cs typeface="+mn-cs"/>
              </a:rPr>
            </a:br>
            <a:br>
              <a:rPr lang="en-US" dirty="0"/>
            </a:br>
            <a:br>
              <a:rPr lang="en-US" dirty="0"/>
            </a:br>
            <a:br>
              <a:rPr lang="en-US" dirty="0"/>
            </a:br>
            <a:br>
              <a:rPr lang="en-US" dirty="0"/>
            </a:br>
            <a:endParaRPr lang="en-US" dirty="0"/>
          </a:p>
        </p:txBody>
      </p:sp>
      <p:sp>
        <p:nvSpPr>
          <p:cNvPr id="4" name="Footer Placeholder 3">
            <a:extLst>
              <a:ext uri="{FF2B5EF4-FFF2-40B4-BE49-F238E27FC236}">
                <a16:creationId xmlns:a16="http://schemas.microsoft.com/office/drawing/2014/main" id="{B45F5EDC-85CE-D1F5-15B4-01CE14FE02C5}"/>
              </a:ext>
            </a:extLst>
          </p:cNvPr>
          <p:cNvSpPr>
            <a:spLocks noGrp="1"/>
          </p:cNvSpPr>
          <p:nvPr>
            <p:ph type="ftr" sz="quarter" idx="11"/>
          </p:nvPr>
        </p:nvSpPr>
        <p:spPr/>
        <p:txBody>
          <a:bodyPr/>
          <a:lstStyle/>
          <a:p>
            <a:pPr>
              <a:defRPr/>
            </a:pPr>
            <a:r>
              <a:rPr lang="en-US"/>
              <a:t>EOY 4 Reporting and Certification v1.0 April 24, 2025</a:t>
            </a:r>
          </a:p>
        </p:txBody>
      </p:sp>
      <p:sp>
        <p:nvSpPr>
          <p:cNvPr id="5" name="Slide Number Placeholder 4">
            <a:extLst>
              <a:ext uri="{FF2B5EF4-FFF2-40B4-BE49-F238E27FC236}">
                <a16:creationId xmlns:a16="http://schemas.microsoft.com/office/drawing/2014/main" id="{ECE64C5C-BF6C-8B50-312F-D6D79ACD8EA4}"/>
              </a:ext>
            </a:extLst>
          </p:cNvPr>
          <p:cNvSpPr>
            <a:spLocks noGrp="1"/>
          </p:cNvSpPr>
          <p:nvPr>
            <p:ph type="sldNum" sz="quarter" idx="12"/>
          </p:nvPr>
        </p:nvSpPr>
        <p:spPr/>
        <p:txBody>
          <a:bodyPr/>
          <a:lstStyle/>
          <a:p>
            <a:pPr>
              <a:defRPr/>
            </a:pPr>
            <a:fld id="{3BC13FED-5378-45FC-8A71-19C7B20369E6}" type="slidenum">
              <a:rPr lang="en-US" smtClean="0"/>
              <a:pPr>
                <a:defRPr/>
              </a:pPr>
              <a:t>51</a:t>
            </a:fld>
            <a:endParaRPr lang="en-US"/>
          </a:p>
        </p:txBody>
      </p:sp>
      <p:sp>
        <p:nvSpPr>
          <p:cNvPr id="53" name="Rectangle 52">
            <a:extLst>
              <a:ext uri="{FF2B5EF4-FFF2-40B4-BE49-F238E27FC236}">
                <a16:creationId xmlns:a16="http://schemas.microsoft.com/office/drawing/2014/main" id="{0023188E-54CD-E7D9-1C87-DBD0DADFE65E}"/>
              </a:ext>
            </a:extLst>
          </p:cNvPr>
          <p:cNvSpPr/>
          <p:nvPr/>
        </p:nvSpPr>
        <p:spPr>
          <a:xfrm>
            <a:off x="367586" y="1585507"/>
            <a:ext cx="7025012" cy="727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pc="-150" dirty="0">
                <a:solidFill>
                  <a:schemeClr val="tx1">
                    <a:lumMod val="75000"/>
                    <a:lumOff val="25000"/>
                  </a:schemeClr>
                </a:solidFill>
                <a:latin typeface="+mj-lt"/>
                <a:ea typeface="+mj-ea"/>
                <a:cs typeface="+mj-cs"/>
              </a:rPr>
              <a:t>MEET0624E4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Lato" panose="020F0502020204030203" pitchFamily="34" charset="0"/>
                <a:ea typeface="+mn-ea"/>
                <a:cs typeface="+mn-cs"/>
              </a:rPr>
              <a:t>Missing Special Education Status Record	</a:t>
            </a:r>
          </a:p>
          <a:p>
            <a:endParaRPr lang="en-US" sz="3200" spc="-150" dirty="0">
              <a:solidFill>
                <a:schemeClr val="tx1">
                  <a:lumMod val="75000"/>
                  <a:lumOff val="25000"/>
                </a:schemeClr>
              </a:solidFill>
              <a:latin typeface="+mj-lt"/>
              <a:ea typeface="+mj-ea"/>
              <a:cs typeface="+mj-cs"/>
            </a:endParaRPr>
          </a:p>
        </p:txBody>
      </p:sp>
      <p:grpSp>
        <p:nvGrpSpPr>
          <p:cNvPr id="7" name="Group 6" descr="Screen shot of the Student detail screen in CALPADS with callouts.">
            <a:extLst>
              <a:ext uri="{FF2B5EF4-FFF2-40B4-BE49-F238E27FC236}">
                <a16:creationId xmlns:a16="http://schemas.microsoft.com/office/drawing/2014/main" id="{B07CEA7E-5D2C-B597-24FF-40813FD95AD6}"/>
              </a:ext>
            </a:extLst>
          </p:cNvPr>
          <p:cNvGrpSpPr/>
          <p:nvPr/>
        </p:nvGrpSpPr>
        <p:grpSpPr>
          <a:xfrm>
            <a:off x="1751406" y="840293"/>
            <a:ext cx="9958899" cy="5336348"/>
            <a:chOff x="1751406" y="840293"/>
            <a:chExt cx="9958899" cy="5336348"/>
          </a:xfrm>
        </p:grpSpPr>
        <p:pic>
          <p:nvPicPr>
            <p:cNvPr id="6" name="Picture 5">
              <a:extLst>
                <a:ext uri="{FF2B5EF4-FFF2-40B4-BE49-F238E27FC236}">
                  <a16:creationId xmlns:a16="http://schemas.microsoft.com/office/drawing/2014/main" id="{3CA42669-3292-56EA-DD11-EA87882391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51406" y="1837599"/>
              <a:ext cx="9958899" cy="4275672"/>
            </a:xfrm>
            <a:prstGeom prst="rect">
              <a:avLst/>
            </a:prstGeom>
            <a:ln>
              <a:noFill/>
            </a:ln>
            <a:effectLst>
              <a:outerShdw blurRad="292100" dist="139700" dir="2700000" algn="tl" rotWithShape="0">
                <a:srgbClr val="333333">
                  <a:alpha val="65000"/>
                </a:srgbClr>
              </a:outerShdw>
            </a:effectLst>
          </p:spPr>
        </p:pic>
        <p:sp>
          <p:nvSpPr>
            <p:cNvPr id="20" name="Rectangle: Rounded Corners 19">
              <a:extLst>
                <a:ext uri="{FF2B5EF4-FFF2-40B4-BE49-F238E27FC236}">
                  <a16:creationId xmlns:a16="http://schemas.microsoft.com/office/drawing/2014/main" id="{9D7B459C-F1E5-8680-3D5E-6CA409D6FBAF}"/>
                </a:ext>
              </a:extLst>
            </p:cNvPr>
            <p:cNvSpPr/>
            <p:nvPr/>
          </p:nvSpPr>
          <p:spPr>
            <a:xfrm>
              <a:off x="10489580" y="2669720"/>
              <a:ext cx="1171740" cy="30062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6986E11C-8B5F-B38D-1255-C3F5F768504F}"/>
                </a:ext>
              </a:extLst>
            </p:cNvPr>
            <p:cNvGrpSpPr/>
            <p:nvPr/>
          </p:nvGrpSpPr>
          <p:grpSpPr>
            <a:xfrm>
              <a:off x="2256321" y="4570556"/>
              <a:ext cx="9404999" cy="1606085"/>
              <a:chOff x="2256321" y="4570556"/>
              <a:chExt cx="9404999" cy="1606085"/>
            </a:xfrm>
          </p:grpSpPr>
          <p:sp>
            <p:nvSpPr>
              <p:cNvPr id="36" name="Rectangle: Rounded Corners 35">
                <a:extLst>
                  <a:ext uri="{FF2B5EF4-FFF2-40B4-BE49-F238E27FC236}">
                    <a16:creationId xmlns:a16="http://schemas.microsoft.com/office/drawing/2014/main" id="{42E9A7E3-CBFC-5268-8453-D7F7D8607DFB}"/>
                  </a:ext>
                </a:extLst>
              </p:cNvPr>
              <p:cNvSpPr/>
              <p:nvPr/>
            </p:nvSpPr>
            <p:spPr>
              <a:xfrm>
                <a:off x="2256321" y="5698753"/>
                <a:ext cx="9404999" cy="47788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B1DD265F-5837-8795-C5CC-13796DE565C1}"/>
                  </a:ext>
                </a:extLst>
              </p:cNvPr>
              <p:cNvGrpSpPr/>
              <p:nvPr/>
            </p:nvGrpSpPr>
            <p:grpSpPr>
              <a:xfrm>
                <a:off x="5571567" y="4570556"/>
                <a:ext cx="4918013" cy="1128197"/>
                <a:chOff x="5571567" y="4570556"/>
                <a:chExt cx="4918013" cy="1128197"/>
              </a:xfrm>
            </p:grpSpPr>
            <p:cxnSp>
              <p:nvCxnSpPr>
                <p:cNvPr id="37" name="Straight Connector 36">
                  <a:extLst>
                    <a:ext uri="{FF2B5EF4-FFF2-40B4-BE49-F238E27FC236}">
                      <a16:creationId xmlns:a16="http://schemas.microsoft.com/office/drawing/2014/main" id="{13A8BAA6-C856-242E-4A88-CC281DCCBF7C}"/>
                    </a:ext>
                  </a:extLst>
                </p:cNvPr>
                <p:cNvCxnSpPr>
                  <a:cxnSpLocks/>
                  <a:stCxn id="45" idx="2"/>
                  <a:endCxn id="36" idx="0"/>
                </p:cNvCxnSpPr>
                <p:nvPr/>
              </p:nvCxnSpPr>
              <p:spPr>
                <a:xfrm flipH="1">
                  <a:off x="6958821" y="5297931"/>
                  <a:ext cx="1071753" cy="40082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8902BAA9-885F-6DB2-46B3-4797ABEC1FF1}"/>
                    </a:ext>
                  </a:extLst>
                </p:cNvPr>
                <p:cNvSpPr/>
                <p:nvPr/>
              </p:nvSpPr>
              <p:spPr>
                <a:xfrm>
                  <a:off x="5571567" y="4570556"/>
                  <a:ext cx="4918013" cy="72737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Student with an effective PLAN record must have a SWDs of Eligible and Participating</a:t>
                  </a:r>
                </a:p>
              </p:txBody>
            </p:sp>
          </p:grpSp>
        </p:grpSp>
        <p:grpSp>
          <p:nvGrpSpPr>
            <p:cNvPr id="72" name="Group 71">
              <a:extLst>
                <a:ext uri="{FF2B5EF4-FFF2-40B4-BE49-F238E27FC236}">
                  <a16:creationId xmlns:a16="http://schemas.microsoft.com/office/drawing/2014/main" id="{4CA9B59A-2D89-2639-BD52-EDF650FB37B7}"/>
                </a:ext>
              </a:extLst>
            </p:cNvPr>
            <p:cNvGrpSpPr/>
            <p:nvPr/>
          </p:nvGrpSpPr>
          <p:grpSpPr>
            <a:xfrm>
              <a:off x="2256321" y="2824843"/>
              <a:ext cx="9404999" cy="1682689"/>
              <a:chOff x="2256321" y="2824843"/>
              <a:chExt cx="9404999" cy="1682689"/>
            </a:xfrm>
          </p:grpSpPr>
          <p:sp>
            <p:nvSpPr>
              <p:cNvPr id="19" name="Rectangle: Rounded Corners 18">
                <a:extLst>
                  <a:ext uri="{FF2B5EF4-FFF2-40B4-BE49-F238E27FC236}">
                    <a16:creationId xmlns:a16="http://schemas.microsoft.com/office/drawing/2014/main" id="{89D59EDD-06F1-44DC-D9DD-7970A9080F6C}"/>
                  </a:ext>
                </a:extLst>
              </p:cNvPr>
              <p:cNvSpPr/>
              <p:nvPr/>
            </p:nvSpPr>
            <p:spPr>
              <a:xfrm>
                <a:off x="4610447" y="2824843"/>
                <a:ext cx="3602823" cy="8647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status is required for all MEET records unless they are pending an initial evaluation</a:t>
                </a:r>
              </a:p>
            </p:txBody>
          </p:sp>
          <p:cxnSp>
            <p:nvCxnSpPr>
              <p:cNvPr id="27" name="Straight Connector 26">
                <a:extLst>
                  <a:ext uri="{FF2B5EF4-FFF2-40B4-BE49-F238E27FC236}">
                    <a16:creationId xmlns:a16="http://schemas.microsoft.com/office/drawing/2014/main" id="{2BD7EFBF-1324-BE40-385B-59F3B14C04B3}"/>
                  </a:ext>
                </a:extLst>
              </p:cNvPr>
              <p:cNvCxnSpPr>
                <a:cxnSpLocks/>
                <a:stCxn id="58" idx="0"/>
                <a:endCxn id="19" idx="2"/>
              </p:cNvCxnSpPr>
              <p:nvPr/>
            </p:nvCxnSpPr>
            <p:spPr>
              <a:xfrm flipH="1" flipV="1">
                <a:off x="6411859" y="3689579"/>
                <a:ext cx="546962" cy="46645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200CD935-1651-A2FF-F585-6E59D31789D5}"/>
                  </a:ext>
                </a:extLst>
              </p:cNvPr>
              <p:cNvSpPr/>
              <p:nvPr/>
            </p:nvSpPr>
            <p:spPr>
              <a:xfrm>
                <a:off x="2256321" y="4156037"/>
                <a:ext cx="9404999" cy="35149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Rounded Corners 58">
              <a:extLst>
                <a:ext uri="{FF2B5EF4-FFF2-40B4-BE49-F238E27FC236}">
                  <a16:creationId xmlns:a16="http://schemas.microsoft.com/office/drawing/2014/main" id="{3BBA7F4C-C1A9-B452-DC58-8ECEB0AC880B}"/>
                </a:ext>
              </a:extLst>
            </p:cNvPr>
            <p:cNvSpPr/>
            <p:nvPr/>
          </p:nvSpPr>
          <p:spPr>
            <a:xfrm>
              <a:off x="8081918" y="840293"/>
              <a:ext cx="3121585" cy="10928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SWD status is required for all Students who have been evaluated for Special education eligibility</a:t>
              </a:r>
            </a:p>
          </p:txBody>
        </p:sp>
        <p:cxnSp>
          <p:nvCxnSpPr>
            <p:cNvPr id="68" name="Straight Connector 67">
              <a:extLst>
                <a:ext uri="{FF2B5EF4-FFF2-40B4-BE49-F238E27FC236}">
                  <a16:creationId xmlns:a16="http://schemas.microsoft.com/office/drawing/2014/main" id="{8D48E53E-6EAE-A736-9432-9A57D98D8815}"/>
                </a:ext>
              </a:extLst>
            </p:cNvPr>
            <p:cNvCxnSpPr>
              <a:cxnSpLocks/>
              <a:stCxn id="59" idx="2"/>
              <a:endCxn id="20" idx="1"/>
            </p:cNvCxnSpPr>
            <p:nvPr/>
          </p:nvCxnSpPr>
          <p:spPr>
            <a:xfrm>
              <a:off x="9642711" y="1933163"/>
              <a:ext cx="846869" cy="88687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259808B4-1E2B-10DB-119A-42E79FCF46DD}"/>
                </a:ext>
              </a:extLst>
            </p:cNvPr>
            <p:cNvSpPr/>
            <p:nvPr/>
          </p:nvSpPr>
          <p:spPr>
            <a:xfrm>
              <a:off x="7189993" y="3816101"/>
              <a:ext cx="609407" cy="653142"/>
            </a:xfrm>
            <a:prstGeom prst="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a:extLst>
              <a:ext uri="{FF2B5EF4-FFF2-40B4-BE49-F238E27FC236}">
                <a16:creationId xmlns:a16="http://schemas.microsoft.com/office/drawing/2014/main" id="{C4C4A0C1-FC06-25A3-D5BF-8A6AF6921967}"/>
              </a:ext>
            </a:extLst>
          </p:cNvPr>
          <p:cNvSpPr>
            <a:spLocks noGrp="1"/>
          </p:cNvSpPr>
          <p:nvPr>
            <p:ph type="dt" sz="half" idx="10"/>
          </p:nvPr>
        </p:nvSpPr>
        <p:spPr/>
        <p:txBody>
          <a:bodyPr/>
          <a:lstStyle/>
          <a:p>
            <a:pPr>
              <a:defRPr/>
            </a:pPr>
            <a:endParaRPr lang="en-US"/>
          </a:p>
        </p:txBody>
      </p:sp>
    </p:spTree>
    <p:extLst>
      <p:ext uri="{BB962C8B-B14F-4D97-AF65-F5344CB8AC3E}">
        <p14:creationId xmlns:p14="http://schemas.microsoft.com/office/powerpoint/2010/main" val="4418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6DFF2-E545-2232-5895-0478657C6587}"/>
              </a:ext>
            </a:extLst>
          </p:cNvPr>
          <p:cNvSpPr>
            <a:spLocks noGrp="1"/>
          </p:cNvSpPr>
          <p:nvPr>
            <p:ph type="title"/>
          </p:nvPr>
        </p:nvSpPr>
        <p:spPr>
          <a:xfrm>
            <a:off x="833934" y="350855"/>
            <a:ext cx="7315200" cy="533400"/>
          </a:xfrm>
        </p:spPr>
        <p:txBody>
          <a:bodyPr/>
          <a:lstStyle/>
          <a:p>
            <a:r>
              <a:rPr lang="en-US" dirty="0"/>
              <a:t>Review Reports </a:t>
            </a:r>
          </a:p>
        </p:txBody>
      </p:sp>
      <p:sp>
        <p:nvSpPr>
          <p:cNvPr id="6" name="Footer Placeholder 5">
            <a:extLst>
              <a:ext uri="{FF2B5EF4-FFF2-40B4-BE49-F238E27FC236}">
                <a16:creationId xmlns:a16="http://schemas.microsoft.com/office/drawing/2014/main" id="{C4654822-6047-C8BD-EBCB-F251E1D80DBB}"/>
              </a:ext>
            </a:extLst>
          </p:cNvPr>
          <p:cNvSpPr>
            <a:spLocks noGrp="1"/>
          </p:cNvSpPr>
          <p:nvPr>
            <p:ph type="ftr" sz="quarter" idx="11"/>
          </p:nvPr>
        </p:nvSpPr>
        <p:spPr/>
        <p:txBody>
          <a:bodyPr/>
          <a:lstStyle/>
          <a:p>
            <a:pPr>
              <a:defRPr/>
            </a:pPr>
            <a:r>
              <a:rPr lang="en-US"/>
              <a:t>EOY 4 Reporting and Certification v1.0 April 24, 2025</a:t>
            </a:r>
          </a:p>
        </p:txBody>
      </p:sp>
      <p:sp>
        <p:nvSpPr>
          <p:cNvPr id="7" name="Slide Number Placeholder 6">
            <a:extLst>
              <a:ext uri="{FF2B5EF4-FFF2-40B4-BE49-F238E27FC236}">
                <a16:creationId xmlns:a16="http://schemas.microsoft.com/office/drawing/2014/main" id="{3E6B936D-12BC-E91D-9FD2-D126DF249AA4}"/>
              </a:ext>
            </a:extLst>
          </p:cNvPr>
          <p:cNvSpPr>
            <a:spLocks noGrp="1"/>
          </p:cNvSpPr>
          <p:nvPr>
            <p:ph type="sldNum" sz="quarter" idx="12"/>
          </p:nvPr>
        </p:nvSpPr>
        <p:spPr/>
        <p:txBody>
          <a:bodyPr/>
          <a:lstStyle/>
          <a:p>
            <a:pPr>
              <a:defRPr/>
            </a:pPr>
            <a:fld id="{3BC13FED-5378-45FC-8A71-19C7B20369E6}" type="slidenum">
              <a:rPr lang="en-US" smtClean="0"/>
              <a:pPr>
                <a:defRPr/>
              </a:pPr>
              <a:t>52</a:t>
            </a:fld>
            <a:endParaRPr lang="en-US"/>
          </a:p>
        </p:txBody>
      </p:sp>
      <p:grpSp>
        <p:nvGrpSpPr>
          <p:cNvPr id="3" name="Group 2" descr="Screen shot of teh CALPADS Certification Details screen.">
            <a:extLst>
              <a:ext uri="{FF2B5EF4-FFF2-40B4-BE49-F238E27FC236}">
                <a16:creationId xmlns:a16="http://schemas.microsoft.com/office/drawing/2014/main" id="{913A1BDE-3199-B76D-1405-BBFF9F33AEC9}"/>
              </a:ext>
            </a:extLst>
          </p:cNvPr>
          <p:cNvGrpSpPr/>
          <p:nvPr/>
        </p:nvGrpSpPr>
        <p:grpSpPr>
          <a:xfrm>
            <a:off x="582725" y="1508881"/>
            <a:ext cx="10513843" cy="4640710"/>
            <a:chOff x="582725" y="1508881"/>
            <a:chExt cx="10513843" cy="4640710"/>
          </a:xfrm>
        </p:grpSpPr>
        <p:pic>
          <p:nvPicPr>
            <p:cNvPr id="3076" name="Picture 4" descr="Snapshot history listing all revision history">
              <a:extLst>
                <a:ext uri="{FF2B5EF4-FFF2-40B4-BE49-F238E27FC236}">
                  <a16:creationId xmlns:a16="http://schemas.microsoft.com/office/drawing/2014/main" id="{3AF080A7-4EEC-6D24-9C37-05BA96A28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308" y="3213109"/>
              <a:ext cx="8539260" cy="29364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793999-8710-2683-9455-3E2460E3EF4E}"/>
                </a:ext>
              </a:extLst>
            </p:cNvPr>
            <p:cNvPicPr>
              <a:picLocks noChangeAspect="1"/>
            </p:cNvPicPr>
            <p:nvPr/>
          </p:nvPicPr>
          <p:blipFill>
            <a:blip r:embed="rId3"/>
            <a:stretch>
              <a:fillRect/>
            </a:stretch>
          </p:blipFill>
          <p:spPr>
            <a:xfrm>
              <a:off x="582725" y="1508881"/>
              <a:ext cx="10109662" cy="1316461"/>
            </a:xfrm>
            <a:prstGeom prst="rect">
              <a:avLst/>
            </a:prstGeom>
            <a:ln>
              <a:noFill/>
            </a:ln>
            <a:effectLst>
              <a:outerShdw blurRad="292100" dist="139700" dir="2700000" algn="tl" rotWithShape="0">
                <a:srgbClr val="333333">
                  <a:alpha val="65000"/>
                </a:srgbClr>
              </a:outerShdw>
            </a:effectLst>
          </p:spPr>
        </p:pic>
      </p:grpSp>
      <p:sp>
        <p:nvSpPr>
          <p:cNvPr id="5" name="Date Placeholder 4">
            <a:extLst>
              <a:ext uri="{FF2B5EF4-FFF2-40B4-BE49-F238E27FC236}">
                <a16:creationId xmlns:a16="http://schemas.microsoft.com/office/drawing/2014/main" id="{E89A88F5-95E6-4525-0C1C-D790F7E54146}"/>
              </a:ext>
            </a:extLst>
          </p:cNvPr>
          <p:cNvSpPr>
            <a:spLocks noGrp="1"/>
          </p:cNvSpPr>
          <p:nvPr>
            <p:ph type="dt" sz="half" idx="10"/>
          </p:nvPr>
        </p:nvSpPr>
        <p:spPr/>
        <p:txBody>
          <a:bodyPr/>
          <a:lstStyle/>
          <a:p>
            <a:pPr>
              <a:defRPr/>
            </a:pPr>
            <a:endParaRPr lang="en-US"/>
          </a:p>
        </p:txBody>
      </p:sp>
    </p:spTree>
    <p:extLst>
      <p:ext uri="{BB962C8B-B14F-4D97-AF65-F5344CB8AC3E}">
        <p14:creationId xmlns:p14="http://schemas.microsoft.com/office/powerpoint/2010/main" val="7685542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icture of a man giving the thumbs up signal insideof a red ribbon.">
            <a:extLst>
              <a:ext uri="{FF2B5EF4-FFF2-40B4-BE49-F238E27FC236}">
                <a16:creationId xmlns:a16="http://schemas.microsoft.com/office/drawing/2014/main" id="{BAE2443E-371E-4AED-A44D-04D5383D695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1488" b="11488"/>
          <a:stretch/>
        </p:blipFill>
        <p:spPr bwMode="auto">
          <a:xfrm>
            <a:off x="622500" y="603149"/>
            <a:ext cx="6704627" cy="5164159"/>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B0C12EB2-93C3-66F0-602E-FCE5C0B711A4}"/>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BD4B918D-E4C3-E46D-1C2B-C4E8BDE54F1C}"/>
              </a:ext>
            </a:extLst>
          </p:cNvPr>
          <p:cNvSpPr>
            <a:spLocks noGrp="1"/>
          </p:cNvSpPr>
          <p:nvPr>
            <p:ph type="sldNum" sz="quarter" idx="11"/>
          </p:nvPr>
        </p:nvSpPr>
        <p:spPr/>
        <p:txBody>
          <a:bodyPr/>
          <a:lstStyle/>
          <a:p>
            <a:fld id="{4B73C415-D670-4716-A5EC-CC4D52CA2BAC}" type="slidenum">
              <a:rPr lang="en-US" noProof="0" smtClean="0"/>
              <a:pPr/>
              <a:t>53</a:t>
            </a:fld>
            <a:endParaRPr lang="en-US" noProof="0"/>
          </a:p>
        </p:txBody>
      </p:sp>
      <p:sp>
        <p:nvSpPr>
          <p:cNvPr id="2" name="Oval 1">
            <a:extLst>
              <a:ext uri="{FF2B5EF4-FFF2-40B4-BE49-F238E27FC236}">
                <a16:creationId xmlns:a16="http://schemas.microsoft.com/office/drawing/2014/main" id="{A3594C48-3F6C-97F4-0881-5FD08FE2E634}"/>
              </a:ext>
              <a:ext uri="{C183D7F6-B498-43B3-948B-1728B52AA6E4}">
                <adec:decorative xmlns:adec="http://schemas.microsoft.com/office/drawing/2017/decorative" val="1"/>
              </a:ext>
            </a:extLst>
          </p:cNvPr>
          <p:cNvSpPr/>
          <p:nvPr/>
        </p:nvSpPr>
        <p:spPr>
          <a:xfrm>
            <a:off x="8557260" y="3970020"/>
            <a:ext cx="1760220" cy="838200"/>
          </a:xfrm>
          <a:prstGeom prst="ellipse">
            <a:avLst/>
          </a:prstGeom>
          <a:solidFill>
            <a:srgbClr val="FF7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3341B6B-520B-4596-A783-18C56122CC00}"/>
              </a:ext>
            </a:extLst>
          </p:cNvPr>
          <p:cNvSpPr>
            <a:spLocks noGrp="1"/>
          </p:cNvSpPr>
          <p:nvPr>
            <p:ph type="title"/>
          </p:nvPr>
        </p:nvSpPr>
        <p:spPr>
          <a:xfrm>
            <a:off x="6204453" y="2522220"/>
            <a:ext cx="5777547" cy="1112520"/>
          </a:xfrm>
        </p:spPr>
        <p:txBody>
          <a:bodyPr anchor="t">
            <a:noAutofit/>
          </a:bodyPr>
          <a:lstStyle/>
          <a:p>
            <a:r>
              <a:rPr lang="en-US" sz="4400" dirty="0"/>
              <a:t>SELPA Approval</a:t>
            </a:r>
          </a:p>
        </p:txBody>
      </p:sp>
    </p:spTree>
    <p:extLst>
      <p:ext uri="{BB962C8B-B14F-4D97-AF65-F5344CB8AC3E}">
        <p14:creationId xmlns:p14="http://schemas.microsoft.com/office/powerpoint/2010/main" val="35340474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4F61-F47A-43BA-A023-3D3C7421F67A}"/>
              </a:ext>
            </a:extLst>
          </p:cNvPr>
          <p:cNvSpPr>
            <a:spLocks noGrp="1"/>
          </p:cNvSpPr>
          <p:nvPr>
            <p:ph type="title"/>
          </p:nvPr>
        </p:nvSpPr>
        <p:spPr>
          <a:xfrm>
            <a:off x="505012" y="266916"/>
            <a:ext cx="8716105" cy="533400"/>
          </a:xfrm>
        </p:spPr>
        <p:txBody>
          <a:bodyPr>
            <a:noAutofit/>
          </a:bodyPr>
          <a:lstStyle/>
          <a:p>
            <a:r>
              <a:rPr lang="en-US" sz="3600"/>
              <a:t>Certification Details UI for SELPA</a:t>
            </a:r>
          </a:p>
        </p:txBody>
      </p:sp>
      <p:sp>
        <p:nvSpPr>
          <p:cNvPr id="6" name="Footer Placeholder 5">
            <a:extLst>
              <a:ext uri="{FF2B5EF4-FFF2-40B4-BE49-F238E27FC236}">
                <a16:creationId xmlns:a16="http://schemas.microsoft.com/office/drawing/2014/main" id="{892F62E8-4C6F-23FB-E080-566AB54AF830}"/>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F3C17D46-3D4A-9147-6CDF-57AC7859B9A0}"/>
              </a:ext>
            </a:extLst>
          </p:cNvPr>
          <p:cNvSpPr>
            <a:spLocks noGrp="1"/>
          </p:cNvSpPr>
          <p:nvPr>
            <p:ph type="sldNum" sz="quarter" idx="11"/>
          </p:nvPr>
        </p:nvSpPr>
        <p:spPr/>
        <p:txBody>
          <a:bodyPr/>
          <a:lstStyle/>
          <a:p>
            <a:fld id="{4B73C415-D670-4716-A5EC-CC4D52CA2BAC}" type="slidenum">
              <a:rPr lang="en-US" noProof="0" smtClean="0"/>
              <a:pPr/>
              <a:t>54</a:t>
            </a:fld>
            <a:endParaRPr lang="en-US" noProof="0"/>
          </a:p>
        </p:txBody>
      </p:sp>
      <p:grpSp>
        <p:nvGrpSpPr>
          <p:cNvPr id="3" name="Group 2" descr="Screen shot of the SELPA view of the Certification details screen.">
            <a:extLst>
              <a:ext uri="{FF2B5EF4-FFF2-40B4-BE49-F238E27FC236}">
                <a16:creationId xmlns:a16="http://schemas.microsoft.com/office/drawing/2014/main" id="{7C30F05D-70A8-4DDC-920E-DFB794A7134C}"/>
              </a:ext>
            </a:extLst>
          </p:cNvPr>
          <p:cNvGrpSpPr/>
          <p:nvPr/>
        </p:nvGrpSpPr>
        <p:grpSpPr>
          <a:xfrm>
            <a:off x="362719" y="1058671"/>
            <a:ext cx="10653290" cy="4884475"/>
            <a:chOff x="362719" y="1058671"/>
            <a:chExt cx="10653290" cy="4884475"/>
          </a:xfrm>
        </p:grpSpPr>
        <p:pic>
          <p:nvPicPr>
            <p:cNvPr id="9" name="Picture 8">
              <a:extLst>
                <a:ext uri="{FF2B5EF4-FFF2-40B4-BE49-F238E27FC236}">
                  <a16:creationId xmlns:a16="http://schemas.microsoft.com/office/drawing/2014/main" id="{B142FF32-64EC-4579-9059-2E78DBFE72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2719" y="1058671"/>
              <a:ext cx="10653290" cy="4471272"/>
            </a:xfrm>
            <a:prstGeom prst="rect">
              <a:avLst/>
            </a:prstGeom>
            <a:ln>
              <a:noFill/>
            </a:ln>
            <a:effectLst>
              <a:outerShdw blurRad="63500" algn="ctr" rotWithShape="0">
                <a:prstClr val="black">
                  <a:alpha val="40000"/>
                </a:prstClr>
              </a:outerShdw>
            </a:effectLst>
          </p:spPr>
        </p:pic>
        <p:sp>
          <p:nvSpPr>
            <p:cNvPr id="11" name="Rectangle 10">
              <a:extLst>
                <a:ext uri="{FF2B5EF4-FFF2-40B4-BE49-F238E27FC236}">
                  <a16:creationId xmlns:a16="http://schemas.microsoft.com/office/drawing/2014/main" id="{849975B4-4CB4-4460-8158-72D2DB3EE68A}"/>
                </a:ext>
              </a:extLst>
            </p:cNvPr>
            <p:cNvSpPr/>
            <p:nvPr/>
          </p:nvSpPr>
          <p:spPr>
            <a:xfrm>
              <a:off x="362719" y="1949519"/>
              <a:ext cx="1126447" cy="297921"/>
            </a:xfrm>
            <a:prstGeom prst="rect">
              <a:avLst/>
            </a:prstGeom>
            <a:noFill/>
            <a:ln w="38100">
              <a:solidFill>
                <a:srgbClr val="F26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C0B2ADA-B62E-4941-A191-EE5F944E0821}"/>
                </a:ext>
              </a:extLst>
            </p:cNvPr>
            <p:cNvGrpSpPr/>
            <p:nvPr/>
          </p:nvGrpSpPr>
          <p:grpSpPr>
            <a:xfrm>
              <a:off x="5435504" y="2137752"/>
              <a:ext cx="249573" cy="290152"/>
              <a:chOff x="9200958" y="1064083"/>
              <a:chExt cx="249573" cy="290152"/>
            </a:xfrm>
          </p:grpSpPr>
          <p:sp>
            <p:nvSpPr>
              <p:cNvPr id="12" name="Oval 11">
                <a:extLst>
                  <a:ext uri="{FF2B5EF4-FFF2-40B4-BE49-F238E27FC236}">
                    <a16:creationId xmlns:a16="http://schemas.microsoft.com/office/drawing/2014/main" id="{9EA16C26-496F-47A4-BE0A-81447BB90437}"/>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72FD521-2FC5-4554-815B-4E581A45D400}"/>
                  </a:ext>
                </a:extLst>
              </p:cNvPr>
              <p:cNvSpPr txBox="1"/>
              <p:nvPr/>
            </p:nvSpPr>
            <p:spPr>
              <a:xfrm>
                <a:off x="9200958" y="1064083"/>
                <a:ext cx="247650" cy="276999"/>
              </a:xfrm>
              <a:prstGeom prst="rect">
                <a:avLst/>
              </a:prstGeom>
              <a:noFill/>
            </p:spPr>
            <p:txBody>
              <a:bodyPr wrap="square" rtlCol="0">
                <a:spAutoFit/>
              </a:bodyPr>
              <a:lstStyle/>
              <a:p>
                <a:pPr algn="ctr"/>
                <a:r>
                  <a:rPr lang="en-US" sz="1200" b="1">
                    <a:solidFill>
                      <a:schemeClr val="bg1"/>
                    </a:solidFill>
                  </a:rPr>
                  <a:t>1</a:t>
                </a:r>
              </a:p>
            </p:txBody>
          </p:sp>
        </p:grpSp>
        <p:grpSp>
          <p:nvGrpSpPr>
            <p:cNvPr id="14" name="Group 13">
              <a:extLst>
                <a:ext uri="{FF2B5EF4-FFF2-40B4-BE49-F238E27FC236}">
                  <a16:creationId xmlns:a16="http://schemas.microsoft.com/office/drawing/2014/main" id="{86B5C4A7-8065-4E1C-B1F1-D9081701DE62}"/>
                </a:ext>
              </a:extLst>
            </p:cNvPr>
            <p:cNvGrpSpPr/>
            <p:nvPr/>
          </p:nvGrpSpPr>
          <p:grpSpPr>
            <a:xfrm>
              <a:off x="9505667" y="2133377"/>
              <a:ext cx="247650" cy="276999"/>
              <a:chOff x="9202881" y="1077236"/>
              <a:chExt cx="247650" cy="276999"/>
            </a:xfrm>
          </p:grpSpPr>
          <p:sp>
            <p:nvSpPr>
              <p:cNvPr id="15" name="Oval 14">
                <a:extLst>
                  <a:ext uri="{FF2B5EF4-FFF2-40B4-BE49-F238E27FC236}">
                    <a16:creationId xmlns:a16="http://schemas.microsoft.com/office/drawing/2014/main" id="{E97EBFF2-23FB-40C0-A72E-1226CB85FF40}"/>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7C20120-A50C-4487-A137-B870D0E233A5}"/>
                  </a:ext>
                </a:extLst>
              </p:cNvPr>
              <p:cNvSpPr txBox="1"/>
              <p:nvPr/>
            </p:nvSpPr>
            <p:spPr>
              <a:xfrm>
                <a:off x="9202881" y="1077236"/>
                <a:ext cx="247650" cy="276999"/>
              </a:xfrm>
              <a:prstGeom prst="rect">
                <a:avLst/>
              </a:prstGeom>
              <a:noFill/>
            </p:spPr>
            <p:txBody>
              <a:bodyPr wrap="square" rtlCol="0">
                <a:spAutoFit/>
              </a:bodyPr>
              <a:lstStyle/>
              <a:p>
                <a:pPr algn="ctr"/>
                <a:r>
                  <a:rPr lang="en-US" sz="1200" b="1" dirty="0">
                    <a:solidFill>
                      <a:schemeClr val="bg1"/>
                    </a:solidFill>
                  </a:rPr>
                  <a:t>2</a:t>
                </a:r>
              </a:p>
            </p:txBody>
          </p:sp>
        </p:grpSp>
        <p:grpSp>
          <p:nvGrpSpPr>
            <p:cNvPr id="17" name="Group 16">
              <a:extLst>
                <a:ext uri="{FF2B5EF4-FFF2-40B4-BE49-F238E27FC236}">
                  <a16:creationId xmlns:a16="http://schemas.microsoft.com/office/drawing/2014/main" id="{1DF0BA11-0A1B-476D-A171-B59007A4F3BC}"/>
                </a:ext>
              </a:extLst>
            </p:cNvPr>
            <p:cNvGrpSpPr/>
            <p:nvPr/>
          </p:nvGrpSpPr>
          <p:grpSpPr>
            <a:xfrm>
              <a:off x="10373515" y="3017308"/>
              <a:ext cx="247650" cy="276999"/>
              <a:chOff x="9202881" y="1077236"/>
              <a:chExt cx="247650" cy="276999"/>
            </a:xfrm>
          </p:grpSpPr>
          <p:sp>
            <p:nvSpPr>
              <p:cNvPr id="18" name="Oval 17">
                <a:extLst>
                  <a:ext uri="{FF2B5EF4-FFF2-40B4-BE49-F238E27FC236}">
                    <a16:creationId xmlns:a16="http://schemas.microsoft.com/office/drawing/2014/main" id="{21894E2F-BA1E-4ED6-B4CD-5A894308B7AE}"/>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D4CCD0A-89A8-4D53-958C-8870323751AF}"/>
                  </a:ext>
                </a:extLst>
              </p:cNvPr>
              <p:cNvSpPr txBox="1"/>
              <p:nvPr/>
            </p:nvSpPr>
            <p:spPr>
              <a:xfrm>
                <a:off x="9202881" y="1077236"/>
                <a:ext cx="247650" cy="276999"/>
              </a:xfrm>
              <a:prstGeom prst="rect">
                <a:avLst/>
              </a:prstGeom>
              <a:noFill/>
            </p:spPr>
            <p:txBody>
              <a:bodyPr wrap="square" rtlCol="0">
                <a:spAutoFit/>
              </a:bodyPr>
              <a:lstStyle/>
              <a:p>
                <a:pPr algn="ctr"/>
                <a:r>
                  <a:rPr lang="en-US" sz="1200" b="1" dirty="0">
                    <a:solidFill>
                      <a:schemeClr val="bg1"/>
                    </a:solidFill>
                  </a:rPr>
                  <a:t>3</a:t>
                </a:r>
              </a:p>
            </p:txBody>
          </p:sp>
        </p:grpSp>
        <p:sp>
          <p:nvSpPr>
            <p:cNvPr id="20" name="AutoShape 12">
              <a:extLst>
                <a:ext uri="{FF2B5EF4-FFF2-40B4-BE49-F238E27FC236}">
                  <a16:creationId xmlns:a16="http://schemas.microsoft.com/office/drawing/2014/main" id="{D502414C-A411-4B66-9907-C08A64575DF4}"/>
                </a:ext>
              </a:extLst>
            </p:cNvPr>
            <p:cNvSpPr>
              <a:spLocks noChangeArrowheads="1"/>
            </p:cNvSpPr>
            <p:nvPr/>
          </p:nvSpPr>
          <p:spPr bwMode="auto">
            <a:xfrm>
              <a:off x="3542211" y="4138397"/>
              <a:ext cx="5763126" cy="1804749"/>
            </a:xfrm>
            <a:prstGeom prst="roundRect">
              <a:avLst>
                <a:gd name="adj" fmla="val 16667"/>
              </a:avLst>
            </a:prstGeom>
            <a:solidFill>
              <a:schemeClr val="bg1"/>
            </a:solidFill>
            <a:ln w="50800" algn="ctr">
              <a:solidFill>
                <a:srgbClr val="EF9104"/>
              </a:solidFill>
              <a:round/>
              <a:headEnd/>
              <a:tailEnd/>
            </a:ln>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atin typeface="Arial"/>
                </a:rPr>
                <a:t>Select the </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atin typeface="Arial"/>
                </a:rPr>
                <a:t>1. </a:t>
              </a:r>
              <a:r>
                <a:rPr kumimoji="0" lang="en-US" sz="2000" b="0" i="0" u="none" strike="noStrike" kern="1200" cap="none" spc="0" normalizeH="0" baseline="0" noProof="0" dirty="0">
                  <a:ln>
                    <a:noFill/>
                  </a:ln>
                  <a:effectLst/>
                  <a:uLnTx/>
                  <a:uFillTx/>
                  <a:latin typeface="Arial"/>
                  <a:ea typeface="+mn-ea"/>
                  <a:cs typeface="+mn-cs"/>
                </a:rPr>
                <a:t>Academic Year </a:t>
              </a:r>
              <a:r>
                <a:rPr lang="en-US" sz="2000" dirty="0">
                  <a:latin typeface="Arial"/>
                </a:rPr>
                <a:t>filter</a:t>
              </a:r>
              <a:r>
                <a:rPr kumimoji="0" lang="en-US" sz="2000" b="0" i="0" u="none" strike="noStrike" kern="1200" cap="none" spc="0" normalizeH="0" baseline="0" noProof="0" dirty="0">
                  <a:ln>
                    <a:noFill/>
                  </a:ln>
                  <a:effectLst/>
                  <a:uLnTx/>
                  <a:uFillTx/>
                  <a:latin typeface="Arial"/>
                  <a:ea typeface="+mn-ea"/>
                  <a:cs typeface="+mn-cs"/>
                </a:rPr>
                <a:t> or</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2. Submission filter as EOY 4</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atin typeface="Arial"/>
                </a:rPr>
                <a:t>3. Search criteria </a:t>
              </a:r>
              <a:r>
                <a:rPr kumimoji="0" lang="en-US" sz="2000" b="0" i="0" u="none" strike="noStrike" kern="1200" cap="none" spc="0" normalizeH="0" baseline="0" noProof="0" dirty="0">
                  <a:ln>
                    <a:noFill/>
                  </a:ln>
                  <a:effectLst/>
                  <a:uLnTx/>
                  <a:uFillTx/>
                  <a:latin typeface="Arial"/>
                  <a:ea typeface="+mn-ea"/>
                  <a:cs typeface="+mn-cs"/>
                </a:rPr>
                <a:t>to access the certification details for a specific submission </a:t>
              </a:r>
            </a:p>
          </p:txBody>
        </p:sp>
      </p:grpSp>
    </p:spTree>
    <p:extLst>
      <p:ext uri="{BB962C8B-B14F-4D97-AF65-F5344CB8AC3E}">
        <p14:creationId xmlns:p14="http://schemas.microsoft.com/office/powerpoint/2010/main" val="41534041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524CCB-EB07-4712-8074-CD52D3B3E5CF}"/>
              </a:ext>
            </a:extLst>
          </p:cNvPr>
          <p:cNvSpPr>
            <a:spLocks noGrp="1"/>
          </p:cNvSpPr>
          <p:nvPr>
            <p:ph type="title"/>
          </p:nvPr>
        </p:nvSpPr>
        <p:spPr>
          <a:xfrm>
            <a:off x="432000" y="177958"/>
            <a:ext cx="11340000" cy="432000"/>
          </a:xfrm>
        </p:spPr>
        <p:txBody>
          <a:bodyPr/>
          <a:lstStyle/>
          <a:p>
            <a:r>
              <a:rPr lang="en-US" dirty="0"/>
              <a:t>SELPA Approval Tips</a:t>
            </a:r>
          </a:p>
        </p:txBody>
      </p:sp>
      <p:grpSp>
        <p:nvGrpSpPr>
          <p:cNvPr id="7" name="Group 6" descr="Screen shot of the SELPA Certification Details Screen.">
            <a:extLst>
              <a:ext uri="{FF2B5EF4-FFF2-40B4-BE49-F238E27FC236}">
                <a16:creationId xmlns:a16="http://schemas.microsoft.com/office/drawing/2014/main" id="{BD983893-51BC-483E-A324-D8043ACC5F6C}"/>
              </a:ext>
            </a:extLst>
          </p:cNvPr>
          <p:cNvGrpSpPr/>
          <p:nvPr/>
        </p:nvGrpSpPr>
        <p:grpSpPr>
          <a:xfrm>
            <a:off x="432000" y="647672"/>
            <a:ext cx="11257080" cy="5562656"/>
            <a:chOff x="2558432" y="561798"/>
            <a:chExt cx="11257080" cy="5562656"/>
          </a:xfrm>
        </p:grpSpPr>
        <p:pic>
          <p:nvPicPr>
            <p:cNvPr id="2" name="Picture 1">
              <a:extLst>
                <a:ext uri="{FF2B5EF4-FFF2-40B4-BE49-F238E27FC236}">
                  <a16:creationId xmlns:a16="http://schemas.microsoft.com/office/drawing/2014/main" id="{2CC7AA47-45FB-41AD-A8D9-1A74CC351E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58432" y="561798"/>
              <a:ext cx="5273585" cy="5562656"/>
            </a:xfrm>
            <a:prstGeom prst="rect">
              <a:avLst/>
            </a:prstGeom>
            <a:ln>
              <a:noFill/>
            </a:ln>
            <a:effectLst>
              <a:outerShdw blurRad="63500" algn="ctr" rotWithShape="0">
                <a:prstClr val="black">
                  <a:alpha val="40000"/>
                </a:prstClr>
              </a:outerShdw>
            </a:effectLst>
          </p:spPr>
        </p:pic>
        <p:sp>
          <p:nvSpPr>
            <p:cNvPr id="5" name="Rectangle 4">
              <a:extLst>
                <a:ext uri="{FF2B5EF4-FFF2-40B4-BE49-F238E27FC236}">
                  <a16:creationId xmlns:a16="http://schemas.microsoft.com/office/drawing/2014/main" id="{E66BFCD2-7D10-4C5B-B652-3A250A935C22}"/>
                </a:ext>
              </a:extLst>
            </p:cNvPr>
            <p:cNvSpPr/>
            <p:nvPr/>
          </p:nvSpPr>
          <p:spPr>
            <a:xfrm>
              <a:off x="8222432" y="561799"/>
              <a:ext cx="5593080" cy="1432588"/>
            </a:xfrm>
            <a:prstGeom prst="rect">
              <a:avLst/>
            </a:prstGeom>
            <a:solidFill>
              <a:srgbClr val="F5F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lumMod val="25000"/>
                    </a:srgbClr>
                  </a:solidFill>
                  <a:effectLst/>
                  <a:uLnTx/>
                  <a:uFillTx/>
                  <a:latin typeface="Tahoma"/>
                  <a:ea typeface="+mn-ea"/>
                  <a:cs typeface="+mn-cs"/>
                </a:rPr>
                <a:t>LEA and SELPA should communicate as to what Snapshot Revision ID should be reviewed.</a:t>
              </a:r>
            </a:p>
          </p:txBody>
        </p:sp>
      </p:grpSp>
      <p:sp>
        <p:nvSpPr>
          <p:cNvPr id="4" name="Footer Placeholder 3">
            <a:extLst>
              <a:ext uri="{FF2B5EF4-FFF2-40B4-BE49-F238E27FC236}">
                <a16:creationId xmlns:a16="http://schemas.microsoft.com/office/drawing/2014/main" id="{F85A4A04-7C10-4718-8F10-364DB03862B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v1.0 April 24, 2025</a:t>
            </a:r>
          </a:p>
        </p:txBody>
      </p:sp>
      <p:sp>
        <p:nvSpPr>
          <p:cNvPr id="6" name="Slide Number Placeholder 5">
            <a:extLst>
              <a:ext uri="{FF2B5EF4-FFF2-40B4-BE49-F238E27FC236}">
                <a16:creationId xmlns:a16="http://schemas.microsoft.com/office/drawing/2014/main" id="{F6A60B37-D4DA-702E-FCB7-36FA0D9609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8" name="Rectangle: Rounded Corners 7">
            <a:extLst>
              <a:ext uri="{FF2B5EF4-FFF2-40B4-BE49-F238E27FC236}">
                <a16:creationId xmlns:a16="http://schemas.microsoft.com/office/drawing/2014/main" id="{DF434891-1A0F-CDB2-A954-D3150282BA36}"/>
              </a:ext>
              <a:ext uri="{C183D7F6-B498-43B3-948B-1728B52AA6E4}">
                <adec:decorative xmlns:adec="http://schemas.microsoft.com/office/drawing/2017/decorative" val="1"/>
              </a:ext>
            </a:extLst>
          </p:cNvPr>
          <p:cNvSpPr/>
          <p:nvPr/>
        </p:nvSpPr>
        <p:spPr>
          <a:xfrm>
            <a:off x="1916671" y="2567093"/>
            <a:ext cx="468390" cy="1067647"/>
          </a:xfrm>
          <a:prstGeom prst="roundRect">
            <a:avLst>
              <a:gd name="adj" fmla="val 6561"/>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Rectangle: Rounded Corners 8">
            <a:extLst>
              <a:ext uri="{FF2B5EF4-FFF2-40B4-BE49-F238E27FC236}">
                <a16:creationId xmlns:a16="http://schemas.microsoft.com/office/drawing/2014/main" id="{AE3A92C0-6D75-04FB-EFA7-34A35C8D29FF}"/>
              </a:ext>
              <a:ext uri="{C183D7F6-B498-43B3-948B-1728B52AA6E4}">
                <adec:decorative xmlns:adec="http://schemas.microsoft.com/office/drawing/2017/decorative" val="1"/>
              </a:ext>
            </a:extLst>
          </p:cNvPr>
          <p:cNvSpPr/>
          <p:nvPr/>
        </p:nvSpPr>
        <p:spPr>
          <a:xfrm>
            <a:off x="2903220" y="2607927"/>
            <a:ext cx="468390" cy="1026814"/>
          </a:xfrm>
          <a:prstGeom prst="roundRect">
            <a:avLst>
              <a:gd name="adj" fmla="val 6561"/>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Rounded Corners 11">
            <a:extLst>
              <a:ext uri="{FF2B5EF4-FFF2-40B4-BE49-F238E27FC236}">
                <a16:creationId xmlns:a16="http://schemas.microsoft.com/office/drawing/2014/main" id="{B5FB984A-C901-58E8-707F-D09C43700F03}"/>
              </a:ext>
              <a:ext uri="{C183D7F6-B498-43B3-948B-1728B52AA6E4}">
                <adec:decorative xmlns:adec="http://schemas.microsoft.com/office/drawing/2017/decorative" val="1"/>
              </a:ext>
            </a:extLst>
          </p:cNvPr>
          <p:cNvSpPr/>
          <p:nvPr/>
        </p:nvSpPr>
        <p:spPr>
          <a:xfrm>
            <a:off x="485466" y="4404868"/>
            <a:ext cx="5031414" cy="1708052"/>
          </a:xfrm>
          <a:prstGeom prst="roundRect">
            <a:avLst>
              <a:gd name="adj" fmla="val 283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nector: Elbow 13">
            <a:extLst>
              <a:ext uri="{FF2B5EF4-FFF2-40B4-BE49-F238E27FC236}">
                <a16:creationId xmlns:a16="http://schemas.microsoft.com/office/drawing/2014/main" id="{F3F55939-29C3-182F-DEB8-77DD12D415F5}"/>
              </a:ext>
              <a:ext uri="{C183D7F6-B498-43B3-948B-1728B52AA6E4}">
                <adec:decorative xmlns:adec="http://schemas.microsoft.com/office/drawing/2017/decorative" val="1"/>
              </a:ext>
            </a:extLst>
          </p:cNvPr>
          <p:cNvCxnSpPr>
            <a:cxnSpLocks/>
            <a:stCxn id="5" idx="1"/>
            <a:endCxn id="8" idx="0"/>
          </p:cNvCxnSpPr>
          <p:nvPr/>
        </p:nvCxnSpPr>
        <p:spPr>
          <a:xfrm rot="10800000" flipV="1">
            <a:off x="2150866" y="1363967"/>
            <a:ext cx="3945134" cy="1203126"/>
          </a:xfrm>
          <a:prstGeom prst="bentConnector2">
            <a:avLst/>
          </a:prstGeom>
          <a:ln w="12700">
            <a:solidFill>
              <a:srgbClr val="555FA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07756E50-F94F-93FC-FE1A-9E39356F5B16}"/>
              </a:ext>
              <a:ext uri="{C183D7F6-B498-43B3-948B-1728B52AA6E4}">
                <adec:decorative xmlns:adec="http://schemas.microsoft.com/office/drawing/2017/decorative" val="1"/>
              </a:ext>
            </a:extLst>
          </p:cNvPr>
          <p:cNvCxnSpPr>
            <a:cxnSpLocks/>
            <a:stCxn id="5" idx="1"/>
            <a:endCxn id="9" idx="0"/>
          </p:cNvCxnSpPr>
          <p:nvPr/>
        </p:nvCxnSpPr>
        <p:spPr>
          <a:xfrm rot="10800000" flipV="1">
            <a:off x="3137416" y="1363967"/>
            <a:ext cx="2958585" cy="1243960"/>
          </a:xfrm>
          <a:prstGeom prst="bentConnector2">
            <a:avLst/>
          </a:prstGeom>
          <a:ln w="12700">
            <a:solidFill>
              <a:srgbClr val="555FAD"/>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95838AE1-6363-6A76-53E8-FB08F3762AF5}"/>
              </a:ext>
              <a:ext uri="{C183D7F6-B498-43B3-948B-1728B52AA6E4}">
                <adec:decorative xmlns:adec="http://schemas.microsoft.com/office/drawing/2017/decorative" val="1"/>
              </a:ext>
            </a:extLst>
          </p:cNvPr>
          <p:cNvSpPr/>
          <p:nvPr/>
        </p:nvSpPr>
        <p:spPr>
          <a:xfrm>
            <a:off x="4495445" y="2567092"/>
            <a:ext cx="1021436" cy="1067647"/>
          </a:xfrm>
          <a:prstGeom prst="roundRect">
            <a:avLst>
              <a:gd name="adj" fmla="val 6561"/>
            </a:avLst>
          </a:prstGeom>
          <a:noFill/>
          <a:ln w="25400">
            <a:solidFill>
              <a:srgbClr val="FF7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3" name="Rectangle: Rounded Corners 32">
            <a:extLst>
              <a:ext uri="{FF2B5EF4-FFF2-40B4-BE49-F238E27FC236}">
                <a16:creationId xmlns:a16="http://schemas.microsoft.com/office/drawing/2014/main" id="{257B82BC-4C24-F593-7779-01FAB8F60C83}"/>
              </a:ext>
              <a:ext uri="{C183D7F6-B498-43B3-948B-1728B52AA6E4}">
                <adec:decorative xmlns:adec="http://schemas.microsoft.com/office/drawing/2017/decorative" val="1"/>
              </a:ext>
            </a:extLst>
          </p:cNvPr>
          <p:cNvSpPr/>
          <p:nvPr/>
        </p:nvSpPr>
        <p:spPr>
          <a:xfrm>
            <a:off x="2409945" y="2567092"/>
            <a:ext cx="304571" cy="1067646"/>
          </a:xfrm>
          <a:prstGeom prst="roundRect">
            <a:avLst>
              <a:gd name="adj" fmla="val 6561"/>
            </a:avLst>
          </a:prstGeom>
          <a:noFill/>
          <a:ln w="25400">
            <a:solidFill>
              <a:srgbClr val="FF7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cxnSp>
        <p:nvCxnSpPr>
          <p:cNvPr id="44" name="Connector: Elbow 43">
            <a:extLst>
              <a:ext uri="{FF2B5EF4-FFF2-40B4-BE49-F238E27FC236}">
                <a16:creationId xmlns:a16="http://schemas.microsoft.com/office/drawing/2014/main" id="{08E5598E-6FC7-6DEE-6DA8-E42DE1AEBAC1}"/>
              </a:ext>
              <a:ext uri="{C183D7F6-B498-43B3-948B-1728B52AA6E4}">
                <adec:decorative xmlns:adec="http://schemas.microsoft.com/office/drawing/2017/decorative" val="1"/>
              </a:ext>
            </a:extLst>
          </p:cNvPr>
          <p:cNvCxnSpPr>
            <a:stCxn id="29" idx="2"/>
            <a:endCxn id="33" idx="2"/>
          </p:cNvCxnSpPr>
          <p:nvPr/>
        </p:nvCxnSpPr>
        <p:spPr>
          <a:xfrm rot="5400000" flipH="1">
            <a:off x="3784196" y="2412773"/>
            <a:ext cx="1" cy="2443932"/>
          </a:xfrm>
          <a:prstGeom prst="bentConnector3">
            <a:avLst>
              <a:gd name="adj1" fmla="val -22860000000"/>
            </a:avLst>
          </a:prstGeom>
          <a:ln w="12700">
            <a:solidFill>
              <a:srgbClr val="FF735C"/>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C2C38AB9-DBB0-24CF-6ABA-D9402A29B39C}"/>
              </a:ext>
            </a:extLst>
          </p:cNvPr>
          <p:cNvSpPr/>
          <p:nvPr/>
        </p:nvSpPr>
        <p:spPr>
          <a:xfrm>
            <a:off x="6128485" y="2605791"/>
            <a:ext cx="5560595" cy="990248"/>
          </a:xfrm>
          <a:prstGeom prst="rect">
            <a:avLst/>
          </a:prstGeom>
          <a:solidFill>
            <a:srgbClr val="F5F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lumMod val="25000"/>
                  </a:srgbClr>
                </a:solidFill>
                <a:effectLst/>
                <a:uLnTx/>
                <a:uFillTx/>
                <a:latin typeface="Tahoma"/>
                <a:ea typeface="+mn-ea"/>
                <a:cs typeface="+mn-cs"/>
              </a:rPr>
              <a:t>SELPAs can approve LEAs individually or </a:t>
            </a:r>
            <a:r>
              <a:rPr kumimoji="0" lang="en-US" sz="1800" b="0" i="0" u="none" strike="noStrike" kern="1200" cap="none" spc="0" normalizeH="0" baseline="0" noProof="0" dirty="0" err="1">
                <a:ln>
                  <a:noFill/>
                </a:ln>
                <a:solidFill>
                  <a:srgbClr val="FCFCFC">
                    <a:lumMod val="25000"/>
                  </a:srgbClr>
                </a:solidFill>
                <a:effectLst/>
                <a:uLnTx/>
                <a:uFillTx/>
                <a:latin typeface="Tahoma"/>
                <a:ea typeface="+mn-ea"/>
                <a:cs typeface="+mn-cs"/>
              </a:rPr>
              <a:t>en</a:t>
            </a:r>
            <a:r>
              <a:rPr kumimoji="0" lang="en-US" sz="1800" b="0" i="0" u="none" strike="noStrike" kern="1200" cap="none" spc="0" normalizeH="0" baseline="0" noProof="0" dirty="0">
                <a:ln>
                  <a:noFill/>
                </a:ln>
                <a:solidFill>
                  <a:srgbClr val="FCFCFC">
                    <a:lumMod val="25000"/>
                  </a:srgbClr>
                </a:solidFill>
                <a:effectLst/>
                <a:uLnTx/>
                <a:uFillTx/>
                <a:latin typeface="Tahoma"/>
                <a:ea typeface="+mn-ea"/>
                <a:cs typeface="+mn-cs"/>
              </a:rPr>
              <a:t> masse, assuming they have zero fatal errors.</a:t>
            </a:r>
          </a:p>
        </p:txBody>
      </p:sp>
      <p:cxnSp>
        <p:nvCxnSpPr>
          <p:cNvPr id="48" name="Straight Connector 47">
            <a:extLst>
              <a:ext uri="{FF2B5EF4-FFF2-40B4-BE49-F238E27FC236}">
                <a16:creationId xmlns:a16="http://schemas.microsoft.com/office/drawing/2014/main" id="{B8E268BB-BE04-1889-ADF2-414995144131}"/>
              </a:ext>
              <a:ext uri="{C183D7F6-B498-43B3-948B-1728B52AA6E4}">
                <adec:decorative xmlns:adec="http://schemas.microsoft.com/office/drawing/2017/decorative" val="1"/>
              </a:ext>
            </a:extLst>
          </p:cNvPr>
          <p:cNvCxnSpPr>
            <a:cxnSpLocks/>
            <a:stCxn id="29" idx="3"/>
            <a:endCxn id="46" idx="1"/>
          </p:cNvCxnSpPr>
          <p:nvPr/>
        </p:nvCxnSpPr>
        <p:spPr>
          <a:xfrm flipV="1">
            <a:off x="5516881" y="3100915"/>
            <a:ext cx="611604" cy="1"/>
          </a:xfrm>
          <a:prstGeom prst="line">
            <a:avLst/>
          </a:prstGeom>
          <a:ln w="12700">
            <a:solidFill>
              <a:srgbClr val="FF735C"/>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3452BCEA-C9A6-BDFC-2F44-3EEBCE5A76D8}"/>
              </a:ext>
            </a:extLst>
          </p:cNvPr>
          <p:cNvSpPr/>
          <p:nvPr/>
        </p:nvSpPr>
        <p:spPr>
          <a:xfrm>
            <a:off x="6128484" y="4447621"/>
            <a:ext cx="5560595" cy="1622545"/>
          </a:xfrm>
          <a:prstGeom prst="rect">
            <a:avLst/>
          </a:prstGeom>
          <a:solidFill>
            <a:srgbClr val="F5F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CFCFC">
                    <a:lumMod val="25000"/>
                  </a:srgbClr>
                </a:solidFill>
                <a:latin typeface="Tahoma"/>
              </a:rPr>
              <a:t>By default, SELPAs will see the version of reports based on the default status of the revision. </a:t>
            </a:r>
            <a:r>
              <a:rPr kumimoji="0" lang="en-US" sz="1800" b="0" i="0" u="none" strike="noStrike" kern="1200" cap="none" spc="0" normalizeH="0" baseline="0" noProof="0" dirty="0">
                <a:ln>
                  <a:noFill/>
                </a:ln>
                <a:solidFill>
                  <a:srgbClr val="FCFCFC">
                    <a:lumMod val="25000"/>
                  </a:srgbClr>
                </a:solidFill>
                <a:effectLst/>
                <a:uLnTx/>
                <a:uFillTx/>
                <a:latin typeface="Tahoma"/>
                <a:ea typeface="+mn-ea"/>
                <a:cs typeface="+mn-cs"/>
              </a:rPr>
              <a:t>LEA and SELPA should communicate as to what Snapshot Revision ID and version of each report should be reviewed.</a:t>
            </a:r>
          </a:p>
        </p:txBody>
      </p:sp>
      <p:cxnSp>
        <p:nvCxnSpPr>
          <p:cNvPr id="52" name="Straight Arrow Connector 51">
            <a:extLst>
              <a:ext uri="{FF2B5EF4-FFF2-40B4-BE49-F238E27FC236}">
                <a16:creationId xmlns:a16="http://schemas.microsoft.com/office/drawing/2014/main" id="{113A4122-719A-F5F9-61B9-65767D8AB0F6}"/>
              </a:ext>
              <a:ext uri="{C183D7F6-B498-43B3-948B-1728B52AA6E4}">
                <adec:decorative xmlns:adec="http://schemas.microsoft.com/office/drawing/2017/decorative" val="1"/>
              </a:ext>
            </a:extLst>
          </p:cNvPr>
          <p:cNvCxnSpPr>
            <a:cxnSpLocks/>
            <a:stCxn id="50" idx="1"/>
            <a:endCxn id="12" idx="3"/>
          </p:cNvCxnSpPr>
          <p:nvPr/>
        </p:nvCxnSpPr>
        <p:spPr>
          <a:xfrm flipH="1">
            <a:off x="5516880" y="5258894"/>
            <a:ext cx="61160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7627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A1DC7-F7C1-7104-3C2A-D81ED66D3697}"/>
              </a:ext>
            </a:extLst>
          </p:cNvPr>
          <p:cNvSpPr>
            <a:spLocks noGrp="1"/>
          </p:cNvSpPr>
          <p:nvPr>
            <p:ph type="title"/>
          </p:nvPr>
        </p:nvSpPr>
        <p:spPr>
          <a:xfrm>
            <a:off x="432000" y="541859"/>
            <a:ext cx="11340000" cy="432000"/>
          </a:xfrm>
        </p:spPr>
        <p:txBody>
          <a:bodyPr/>
          <a:lstStyle/>
          <a:p>
            <a:r>
              <a:rPr lang="en-US" dirty="0"/>
              <a:t>Syncing EOY 3&amp;4 Revisions</a:t>
            </a:r>
          </a:p>
        </p:txBody>
      </p:sp>
      <p:sp>
        <p:nvSpPr>
          <p:cNvPr id="7" name="Content Placeholder 6">
            <a:extLst>
              <a:ext uri="{FF2B5EF4-FFF2-40B4-BE49-F238E27FC236}">
                <a16:creationId xmlns:a16="http://schemas.microsoft.com/office/drawing/2014/main" id="{56E8C2E7-DEE8-C81F-5815-EDAE01893A18}"/>
              </a:ext>
            </a:extLst>
          </p:cNvPr>
          <p:cNvSpPr>
            <a:spLocks noGrp="1"/>
          </p:cNvSpPr>
          <p:nvPr>
            <p:ph idx="1"/>
          </p:nvPr>
        </p:nvSpPr>
        <p:spPr>
          <a:xfrm>
            <a:off x="635987" y="2140282"/>
            <a:ext cx="5251467" cy="3020803"/>
          </a:xfrm>
        </p:spPr>
        <p:txBody>
          <a:bodyPr/>
          <a:lstStyle/>
          <a:p>
            <a:r>
              <a:rPr lang="en-US" sz="2000" dirty="0"/>
              <a:t>Many special education exits required for EOY 4 are derived from the student’s enrollment (SENR) record, This necessitates certifying EOY 3 and 4 together with the same revision. LEAS should align EOY 3 and EOY 4 by verifying revision IDs and timestamps and coordinating LEA approval to ensure the EOY 3 and 4 are in sync</a:t>
            </a:r>
          </a:p>
          <a:p>
            <a:endParaRPr lang="en-US" dirty="0"/>
          </a:p>
        </p:txBody>
      </p:sp>
      <p:sp>
        <p:nvSpPr>
          <p:cNvPr id="3" name="Footer Placeholder 2">
            <a:extLst>
              <a:ext uri="{FF2B5EF4-FFF2-40B4-BE49-F238E27FC236}">
                <a16:creationId xmlns:a16="http://schemas.microsoft.com/office/drawing/2014/main" id="{68CC7018-64A8-37FC-3D17-F49CB72F2498}"/>
              </a:ext>
            </a:extLst>
          </p:cNvPr>
          <p:cNvSpPr>
            <a:spLocks noGrp="1"/>
          </p:cNvSpPr>
          <p:nvPr>
            <p:ph type="ftr" sz="quarter" idx="10"/>
          </p:nvPr>
        </p:nvSpPr>
        <p:spPr/>
        <p:txBody>
          <a:bodyPr/>
          <a:lstStyle/>
          <a:p>
            <a:r>
              <a:rPr lang="en-US" noProof="0"/>
              <a:t>EOY 4 Reporting and Certification v1.0 April 24, 2025</a:t>
            </a:r>
          </a:p>
        </p:txBody>
      </p:sp>
      <p:sp>
        <p:nvSpPr>
          <p:cNvPr id="4" name="Slide Number Placeholder 3">
            <a:extLst>
              <a:ext uri="{FF2B5EF4-FFF2-40B4-BE49-F238E27FC236}">
                <a16:creationId xmlns:a16="http://schemas.microsoft.com/office/drawing/2014/main" id="{D6A8D994-4E9B-D36C-2004-8EA859DAF9CC}"/>
              </a:ext>
            </a:extLst>
          </p:cNvPr>
          <p:cNvSpPr>
            <a:spLocks noGrp="1"/>
          </p:cNvSpPr>
          <p:nvPr>
            <p:ph type="sldNum" sz="quarter" idx="11"/>
          </p:nvPr>
        </p:nvSpPr>
        <p:spPr/>
        <p:txBody>
          <a:bodyPr/>
          <a:lstStyle/>
          <a:p>
            <a:fld id="{4B73C415-D670-4716-A5EC-CC4D52CA2BAC}" type="slidenum">
              <a:rPr lang="en-US" noProof="0" smtClean="0"/>
              <a:pPr/>
              <a:t>56</a:t>
            </a:fld>
            <a:endParaRPr lang="en-US" noProof="0"/>
          </a:p>
        </p:txBody>
      </p:sp>
      <p:pic>
        <p:nvPicPr>
          <p:cNvPr id="5122" name="Picture 2" descr="Data synchronization - Free technology icons">
            <a:extLst>
              <a:ext uri="{FF2B5EF4-FFF2-40B4-BE49-F238E27FC236}">
                <a16:creationId xmlns:a16="http://schemas.microsoft.com/office/drawing/2014/main" id="{A6CC4285-BA5D-9986-09DD-4A0F88CC9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4547" y="86400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553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4D9898-F79E-457D-80A8-6288A9058DCA}"/>
              </a:ext>
              <a:ext uri="{C183D7F6-B498-43B3-948B-1728B52AA6E4}">
                <adec:decorative xmlns:adec="http://schemas.microsoft.com/office/drawing/2017/decorative" val="1"/>
              </a:ext>
            </a:extLst>
          </p:cNvPr>
          <p:cNvSpPr>
            <a:spLocks noGrp="1"/>
          </p:cNvSpPr>
          <p:nvPr>
            <p:ph type="pic" sz="quarter" idx="10"/>
          </p:nvPr>
        </p:nvSpPr>
        <p:spPr>
          <a:xfrm>
            <a:off x="34183" y="0"/>
            <a:ext cx="12192000" cy="6365363"/>
          </a:xfrm>
          <a:gradFill flip="none" rotWithShape="1">
            <a:gsLst>
              <a:gs pos="0">
                <a:schemeClr val="bg1"/>
              </a:gs>
              <a:gs pos="100000">
                <a:schemeClr val="tx1">
                  <a:lumMod val="85000"/>
                  <a:lumOff val="15000"/>
                  <a:alpha val="29000"/>
                </a:schemeClr>
              </a:gs>
            </a:gsLst>
            <a:lin ang="2700000" scaled="1"/>
            <a:tileRect/>
          </a:gradFill>
        </p:spPr>
        <p:txBody>
          <a:bodyPr/>
          <a:lstStyle/>
          <a:p>
            <a:endParaRPr lang="en-US"/>
          </a:p>
        </p:txBody>
      </p:sp>
      <p:sp>
        <p:nvSpPr>
          <p:cNvPr id="15" name="Title 2">
            <a:extLst>
              <a:ext uri="{FF2B5EF4-FFF2-40B4-BE49-F238E27FC236}">
                <a16:creationId xmlns:a16="http://schemas.microsoft.com/office/drawing/2014/main" id="{34C67D03-BAC8-4C3E-AD07-F020D4EA39E0}"/>
              </a:ext>
            </a:extLst>
          </p:cNvPr>
          <p:cNvSpPr>
            <a:spLocks noGrp="1"/>
          </p:cNvSpPr>
          <p:nvPr>
            <p:ph type="ctrTitle"/>
          </p:nvPr>
        </p:nvSpPr>
        <p:spPr/>
        <p:txBody>
          <a:bodyPr/>
          <a:lstStyle/>
          <a:p>
            <a:r>
              <a:rPr lang="en-US" dirty="0">
                <a:solidFill>
                  <a:schemeClr val="tx1">
                    <a:lumMod val="75000"/>
                    <a:lumOff val="25000"/>
                  </a:schemeClr>
                </a:solidFill>
              </a:rPr>
              <a:t>Certification Reports </a:t>
            </a:r>
          </a:p>
        </p:txBody>
      </p:sp>
      <p:sp>
        <p:nvSpPr>
          <p:cNvPr id="17" name="Subtitle 3">
            <a:extLst>
              <a:ext uri="{FF2B5EF4-FFF2-40B4-BE49-F238E27FC236}">
                <a16:creationId xmlns:a16="http://schemas.microsoft.com/office/drawing/2014/main" id="{54AB9728-69E1-439C-BEAB-E8E2620F6405}"/>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4A79D2D8-9795-830B-69C4-C4ADFBF61478}"/>
              </a:ext>
            </a:extLst>
          </p:cNvPr>
          <p:cNvSpPr>
            <a:spLocks noGrp="1"/>
          </p:cNvSpPr>
          <p:nvPr>
            <p:ph type="sldNum" sz="quarter" idx="12"/>
          </p:nvPr>
        </p:nvSpPr>
        <p:spPr/>
        <p:txBody>
          <a:bodyPr/>
          <a:lstStyle/>
          <a:p>
            <a:fld id="{4B73C415-D670-4716-A5EC-CC4D52CA2BAC}" type="slidenum">
              <a:rPr lang="en-US" noProof="0" smtClean="0"/>
              <a:pPr/>
              <a:t>57</a:t>
            </a:fld>
            <a:endParaRPr lang="en-US" noProof="0"/>
          </a:p>
        </p:txBody>
      </p:sp>
      <p:sp>
        <p:nvSpPr>
          <p:cNvPr id="4" name="Footer Placeholder 3">
            <a:extLst>
              <a:ext uri="{FF2B5EF4-FFF2-40B4-BE49-F238E27FC236}">
                <a16:creationId xmlns:a16="http://schemas.microsoft.com/office/drawing/2014/main" id="{2B6D9E9E-AFD4-8605-A530-AF77ACC9A25B}"/>
              </a:ext>
            </a:extLst>
          </p:cNvPr>
          <p:cNvSpPr>
            <a:spLocks noGrp="1"/>
          </p:cNvSpPr>
          <p:nvPr>
            <p:ph type="ftr" sz="quarter" idx="13"/>
          </p:nvPr>
        </p:nvSpPr>
        <p:spPr/>
        <p:txBody>
          <a:bodyPr/>
          <a:lstStyle/>
          <a:p>
            <a:r>
              <a:rPr lang="en-US" noProof="0"/>
              <a:t>EOY 4 Reporting and Certification v1.0 April 24, 2025</a:t>
            </a:r>
          </a:p>
        </p:txBody>
      </p:sp>
    </p:spTree>
    <p:extLst>
      <p:ext uri="{BB962C8B-B14F-4D97-AF65-F5344CB8AC3E}">
        <p14:creationId xmlns:p14="http://schemas.microsoft.com/office/powerpoint/2010/main" val="28330116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AutoShape 2"/>
          <p:cNvSpPr>
            <a:spLocks noGrp="1" noChangeArrowheads="1"/>
          </p:cNvSpPr>
          <p:nvPr>
            <p:ph type="title"/>
          </p:nvPr>
        </p:nvSpPr>
        <p:spPr>
          <a:xfrm>
            <a:off x="426000" y="247550"/>
            <a:ext cx="11340000" cy="432000"/>
          </a:xfrm>
        </p:spPr>
        <p:txBody>
          <a:bodyPr>
            <a:noAutofit/>
          </a:bodyPr>
          <a:lstStyle/>
          <a:p>
            <a:pPr eaLnBrk="1" hangingPunct="1"/>
            <a:r>
              <a:rPr lang="en-US" cap="small" dirty="0"/>
              <a:t>Certification Reports</a:t>
            </a:r>
          </a:p>
        </p:txBody>
      </p:sp>
      <p:sp>
        <p:nvSpPr>
          <p:cNvPr id="2" name="Footer Placeholder 1">
            <a:extLst>
              <a:ext uri="{FF2B5EF4-FFF2-40B4-BE49-F238E27FC236}">
                <a16:creationId xmlns:a16="http://schemas.microsoft.com/office/drawing/2014/main" id="{6922A1A5-67FF-4ABB-D673-F2A27B30A60D}"/>
              </a:ext>
            </a:extLst>
          </p:cNvPr>
          <p:cNvSpPr>
            <a:spLocks noGrp="1"/>
          </p:cNvSpPr>
          <p:nvPr>
            <p:ph type="ftr" sz="quarter" idx="10"/>
          </p:nvPr>
        </p:nvSpPr>
        <p:spPr/>
        <p:txBody>
          <a:bodyPr/>
          <a:lstStyle/>
          <a:p>
            <a:r>
              <a:rPr lang="en-US" noProof="0"/>
              <a:t>EOY 4 Reporting and Certification v1.0 April 24, 2025</a:t>
            </a:r>
          </a:p>
        </p:txBody>
      </p:sp>
      <p:sp>
        <p:nvSpPr>
          <p:cNvPr id="28" name="Slide Number Placeholder 27">
            <a:extLst>
              <a:ext uri="{FF2B5EF4-FFF2-40B4-BE49-F238E27FC236}">
                <a16:creationId xmlns:a16="http://schemas.microsoft.com/office/drawing/2014/main" id="{7C0B5018-7D2B-7234-C723-BDF138350036}"/>
              </a:ext>
            </a:extLst>
          </p:cNvPr>
          <p:cNvSpPr>
            <a:spLocks noGrp="1"/>
          </p:cNvSpPr>
          <p:nvPr>
            <p:ph type="sldNum" sz="quarter" idx="11"/>
          </p:nvPr>
        </p:nvSpPr>
        <p:spPr/>
        <p:txBody>
          <a:bodyPr/>
          <a:lstStyle/>
          <a:p>
            <a:pPr defTabSz="609630"/>
            <a:fld id="{B6F15528-21DE-4FAA-801E-634DDDAF4B2B}" type="slidenum">
              <a:rPr lang="en-US">
                <a:solidFill>
                  <a:schemeClr val="tx1">
                    <a:lumMod val="85000"/>
                    <a:lumOff val="15000"/>
                  </a:schemeClr>
                </a:solidFill>
              </a:rPr>
              <a:pPr defTabSz="609630"/>
              <a:t>58</a:t>
            </a:fld>
            <a:endParaRPr lang="en-US" dirty="0">
              <a:solidFill>
                <a:schemeClr val="tx1">
                  <a:lumMod val="85000"/>
                  <a:lumOff val="15000"/>
                </a:schemeClr>
              </a:solidFill>
            </a:endParaRPr>
          </a:p>
        </p:txBody>
      </p:sp>
      <p:sp>
        <p:nvSpPr>
          <p:cNvPr id="4" name="TextBox 3">
            <a:extLst>
              <a:ext uri="{FF2B5EF4-FFF2-40B4-BE49-F238E27FC236}">
                <a16:creationId xmlns:a16="http://schemas.microsoft.com/office/drawing/2014/main" id="{FE7339BE-6DFF-4B40-A493-C1EB031EF5B1}"/>
              </a:ext>
            </a:extLst>
          </p:cNvPr>
          <p:cNvSpPr txBox="1"/>
          <p:nvPr/>
        </p:nvSpPr>
        <p:spPr>
          <a:xfrm>
            <a:off x="484831" y="869186"/>
            <a:ext cx="6036988" cy="369332"/>
          </a:xfrm>
          <a:prstGeom prst="rect">
            <a:avLst/>
          </a:prstGeom>
          <a:noFill/>
        </p:spPr>
        <p:txBody>
          <a:bodyPr wrap="square" rtlCol="0">
            <a:spAutoFit/>
          </a:bodyPr>
          <a:lstStyle/>
          <a:p>
            <a:pPr defTabSz="914446"/>
            <a:r>
              <a:rPr lang="en-US">
                <a:solidFill>
                  <a:prstClr val="white"/>
                </a:solidFill>
                <a:latin typeface="Tahoma"/>
              </a:rPr>
              <a:t>All Reports will be available to both LEA and SELPA Users</a:t>
            </a:r>
          </a:p>
        </p:txBody>
      </p:sp>
      <p:grpSp>
        <p:nvGrpSpPr>
          <p:cNvPr id="8" name="Group 7" descr="Diagram of the connections between the EOY 4 reports.">
            <a:extLst>
              <a:ext uri="{FF2B5EF4-FFF2-40B4-BE49-F238E27FC236}">
                <a16:creationId xmlns:a16="http://schemas.microsoft.com/office/drawing/2014/main" id="{51487DEE-3ADC-4E90-99CC-FDDADA85E392}"/>
              </a:ext>
            </a:extLst>
          </p:cNvPr>
          <p:cNvGrpSpPr/>
          <p:nvPr/>
        </p:nvGrpSpPr>
        <p:grpSpPr>
          <a:xfrm>
            <a:off x="1081549" y="1189897"/>
            <a:ext cx="9324288" cy="4666086"/>
            <a:chOff x="922371" y="1393118"/>
            <a:chExt cx="9324287" cy="4666086"/>
          </a:xfrm>
        </p:grpSpPr>
        <p:graphicFrame>
          <p:nvGraphicFramePr>
            <p:cNvPr id="10" name="Diagram 9"/>
            <p:cNvGraphicFramePr/>
            <p:nvPr>
              <p:extLst>
                <p:ext uri="{D42A27DB-BD31-4B8C-83A1-F6EECF244321}">
                  <p14:modId xmlns:p14="http://schemas.microsoft.com/office/powerpoint/2010/main" val="4049804889"/>
                </p:ext>
              </p:extLst>
            </p:nvPr>
          </p:nvGraphicFramePr>
          <p:xfrm>
            <a:off x="3343797" y="1393118"/>
            <a:ext cx="2005371" cy="2156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955164B0-0371-445B-981D-D120445A23F0}"/>
                </a:ext>
              </a:extLst>
            </p:cNvPr>
            <p:cNvGraphicFramePr/>
            <p:nvPr>
              <p:extLst>
                <p:ext uri="{D42A27DB-BD31-4B8C-83A1-F6EECF244321}">
                  <p14:modId xmlns:p14="http://schemas.microsoft.com/office/powerpoint/2010/main" val="3851505784"/>
                </p:ext>
              </p:extLst>
            </p:nvPr>
          </p:nvGraphicFramePr>
          <p:xfrm>
            <a:off x="3372145" y="3755547"/>
            <a:ext cx="2005371" cy="23036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a:extLst>
                <a:ext uri="{FF2B5EF4-FFF2-40B4-BE49-F238E27FC236}">
                  <a16:creationId xmlns:a16="http://schemas.microsoft.com/office/drawing/2014/main" id="{BD3F1292-CF80-4A8B-89B2-A7AE41637C67}"/>
                </a:ext>
              </a:extLst>
            </p:cNvPr>
            <p:cNvGraphicFramePr/>
            <p:nvPr>
              <p:extLst>
                <p:ext uri="{D42A27DB-BD31-4B8C-83A1-F6EECF244321}">
                  <p14:modId xmlns:p14="http://schemas.microsoft.com/office/powerpoint/2010/main" val="2920627956"/>
                </p:ext>
              </p:extLst>
            </p:nvPr>
          </p:nvGraphicFramePr>
          <p:xfrm>
            <a:off x="5746075" y="2600468"/>
            <a:ext cx="1790582" cy="84599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4" name="Group 13">
              <a:extLst>
                <a:ext uri="{FF2B5EF4-FFF2-40B4-BE49-F238E27FC236}">
                  <a16:creationId xmlns:a16="http://schemas.microsoft.com/office/drawing/2014/main" id="{A8CE6A39-0FA6-4736-AFAB-F5064A954182}"/>
                </a:ext>
              </a:extLst>
            </p:cNvPr>
            <p:cNvGrpSpPr/>
            <p:nvPr/>
          </p:nvGrpSpPr>
          <p:grpSpPr>
            <a:xfrm rot="5400000">
              <a:off x="5310267" y="2886691"/>
              <a:ext cx="411370" cy="273546"/>
              <a:chOff x="792344" y="830515"/>
              <a:chExt cx="411370" cy="273546"/>
            </a:xfrm>
          </p:grpSpPr>
          <p:sp>
            <p:nvSpPr>
              <p:cNvPr id="23" name="Arrow: Right 22">
                <a:extLst>
                  <a:ext uri="{FF2B5EF4-FFF2-40B4-BE49-F238E27FC236}">
                    <a16:creationId xmlns:a16="http://schemas.microsoft.com/office/drawing/2014/main" id="{2DC94A0E-A335-4397-A95F-18EDB75B9DA5}"/>
                  </a:ext>
                </a:extLst>
              </p:cNvPr>
              <p:cNvSpPr/>
              <p:nvPr/>
            </p:nvSpPr>
            <p:spPr>
              <a:xfrm rot="5427864">
                <a:off x="861256" y="761603"/>
                <a:ext cx="273546" cy="411370"/>
              </a:xfrm>
              <a:prstGeom prst="rightArrow">
                <a:avLst>
                  <a:gd name="adj1" fmla="val 60000"/>
                  <a:gd name="adj2" fmla="val 50000"/>
                </a:avLst>
              </a:prstGeom>
              <a:solidFill>
                <a:srgbClr val="FF715B">
                  <a:hueOff val="0"/>
                  <a:satOff val="0"/>
                  <a:lumOff val="0"/>
                  <a:alphaOff val="0"/>
                </a:srgbClr>
              </a:solidFill>
              <a:ln>
                <a:noFill/>
              </a:ln>
              <a:effectLst/>
            </p:spPr>
            <p:txBody>
              <a:bodyPr/>
              <a:lstStyle/>
              <a:p>
                <a:pPr defTabSz="609630">
                  <a:defRPr/>
                </a:pPr>
                <a:endParaRPr lang="en-US" sz="1200" kern="0">
                  <a:solidFill>
                    <a:srgbClr val="FCFCFC"/>
                  </a:solidFill>
                  <a:latin typeface="Tahoma"/>
                </a:endParaRPr>
              </a:p>
            </p:txBody>
          </p:sp>
          <p:sp>
            <p:nvSpPr>
              <p:cNvPr id="24" name="Arrow: Right 4">
                <a:extLst>
                  <a:ext uri="{FF2B5EF4-FFF2-40B4-BE49-F238E27FC236}">
                    <a16:creationId xmlns:a16="http://schemas.microsoft.com/office/drawing/2014/main" id="{5069F0A4-D7BC-4694-8450-A84785A74872}"/>
                  </a:ext>
                </a:extLst>
              </p:cNvPr>
              <p:cNvSpPr txBox="1"/>
              <p:nvPr/>
            </p:nvSpPr>
            <p:spPr>
              <a:xfrm rot="27864">
                <a:off x="874951" y="830516"/>
                <a:ext cx="246822" cy="191482"/>
              </a:xfrm>
              <a:prstGeom prst="rect">
                <a:avLst/>
              </a:prstGeom>
              <a:noFill/>
              <a:ln>
                <a:noFill/>
              </a:ln>
              <a:effectLst/>
            </p:spPr>
            <p:txBody>
              <a:bodyPr spcFirstLastPara="0" vert="horz" wrap="square" lIns="0" tIns="0" rIns="0" bIns="0" numCol="1" spcCol="1270" anchor="ctr" anchorCtr="0">
                <a:noAutofit/>
              </a:bodyPr>
              <a:lstStyle/>
              <a:p>
                <a:pPr algn="ctr" defTabSz="577879">
                  <a:lnSpc>
                    <a:spcPct val="90000"/>
                  </a:lnSpc>
                  <a:spcBef>
                    <a:spcPct val="0"/>
                  </a:spcBef>
                  <a:spcAft>
                    <a:spcPct val="35000"/>
                  </a:spcAft>
                  <a:defRPr/>
                </a:pPr>
                <a:endParaRPr lang="en-US" sz="1300" kern="0">
                  <a:solidFill>
                    <a:srgbClr val="FCFCFC"/>
                  </a:solidFill>
                  <a:latin typeface="Tahoma"/>
                </a:endParaRPr>
              </a:p>
            </p:txBody>
          </p:sp>
        </p:grpSp>
        <p:graphicFrame>
          <p:nvGraphicFramePr>
            <p:cNvPr id="15" name="Diagram 14">
              <a:extLst>
                <a:ext uri="{FF2B5EF4-FFF2-40B4-BE49-F238E27FC236}">
                  <a16:creationId xmlns:a16="http://schemas.microsoft.com/office/drawing/2014/main" id="{5D08D1E7-83BA-4527-B2A9-FEA3A1780DD4}"/>
                </a:ext>
              </a:extLst>
            </p:cNvPr>
            <p:cNvGraphicFramePr/>
            <p:nvPr>
              <p:extLst>
                <p:ext uri="{D42A27DB-BD31-4B8C-83A1-F6EECF244321}">
                  <p14:modId xmlns:p14="http://schemas.microsoft.com/office/powerpoint/2010/main" val="1547624822"/>
                </p:ext>
              </p:extLst>
            </p:nvPr>
          </p:nvGraphicFramePr>
          <p:xfrm>
            <a:off x="7933564" y="1393118"/>
            <a:ext cx="2313094" cy="215690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16" name="Group 15">
              <a:extLst>
                <a:ext uri="{FF2B5EF4-FFF2-40B4-BE49-F238E27FC236}">
                  <a16:creationId xmlns:a16="http://schemas.microsoft.com/office/drawing/2014/main" id="{C6B2182F-3C76-4705-A455-9046CE3A99E7}"/>
                </a:ext>
              </a:extLst>
            </p:cNvPr>
            <p:cNvGrpSpPr/>
            <p:nvPr/>
          </p:nvGrpSpPr>
          <p:grpSpPr>
            <a:xfrm>
              <a:off x="922371" y="2078422"/>
              <a:ext cx="1606914" cy="2486025"/>
              <a:chOff x="10124186" y="1125343"/>
              <a:chExt cx="1606914" cy="2486025"/>
            </a:xfrm>
          </p:grpSpPr>
          <p:sp>
            <p:nvSpPr>
              <p:cNvPr id="19" name="Rectangle: Rounded Corners 18">
                <a:extLst>
                  <a:ext uri="{FF2B5EF4-FFF2-40B4-BE49-F238E27FC236}">
                    <a16:creationId xmlns:a16="http://schemas.microsoft.com/office/drawing/2014/main" id="{214513E3-A500-459E-95C3-DD31301A6F87}"/>
                  </a:ext>
                </a:extLst>
              </p:cNvPr>
              <p:cNvSpPr/>
              <p:nvPr/>
            </p:nvSpPr>
            <p:spPr>
              <a:xfrm>
                <a:off x="10124186" y="1134640"/>
                <a:ext cx="1606914" cy="2476728"/>
              </a:xfrm>
              <a:prstGeom prst="roundRect">
                <a:avLst>
                  <a:gd name="adj" fmla="val 6016"/>
                </a:avLst>
              </a:prstGeom>
              <a:solidFill>
                <a:srgbClr val="F8F4F9"/>
              </a:solidFill>
              <a:ln w="12700" cap="flat" cmpd="sng" algn="ctr">
                <a:noFill/>
                <a:prstDash val="solid"/>
                <a:miter lim="800000"/>
              </a:ln>
              <a:effectLst>
                <a:outerShdw blurRad="63500" algn="ctr" rotWithShape="0">
                  <a:prstClr val="black">
                    <a:alpha val="40000"/>
                  </a:prstClr>
                </a:outerShdw>
              </a:effectLst>
            </p:spPr>
            <p:txBody>
              <a:bodyPr rtlCol="0" anchor="ctr"/>
              <a:lstStyle/>
              <a:p>
                <a:pPr algn="ctr" defTabSz="914446">
                  <a:defRPr/>
                </a:pPr>
                <a:endParaRPr lang="en-US" kern="0">
                  <a:solidFill>
                    <a:srgbClr val="FCFCFC"/>
                  </a:solidFill>
                  <a:latin typeface="Tahoma"/>
                </a:endParaRPr>
              </a:p>
            </p:txBody>
          </p:sp>
          <p:graphicFrame>
            <p:nvGraphicFramePr>
              <p:cNvPr id="21" name="Diagram 20">
                <a:extLst>
                  <a:ext uri="{FF2B5EF4-FFF2-40B4-BE49-F238E27FC236}">
                    <a16:creationId xmlns:a16="http://schemas.microsoft.com/office/drawing/2014/main" id="{2BB9F2EC-565D-4803-B0BB-FD595C5D67AD}"/>
                  </a:ext>
                </a:extLst>
              </p:cNvPr>
              <p:cNvGraphicFramePr/>
              <p:nvPr>
                <p:extLst>
                  <p:ext uri="{D42A27DB-BD31-4B8C-83A1-F6EECF244321}">
                    <p14:modId xmlns:p14="http://schemas.microsoft.com/office/powerpoint/2010/main" val="2007071498"/>
                  </p:ext>
                </p:extLst>
              </p:nvPr>
            </p:nvGraphicFramePr>
            <p:xfrm>
              <a:off x="10383775" y="1557343"/>
              <a:ext cx="1087737" cy="179789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22" name="AutoShape 2">
                <a:extLst>
                  <a:ext uri="{FF2B5EF4-FFF2-40B4-BE49-F238E27FC236}">
                    <a16:creationId xmlns:a16="http://schemas.microsoft.com/office/drawing/2014/main" id="{39C8EB04-18F1-43F7-9D16-05E1D9217274}"/>
                  </a:ext>
                </a:extLst>
              </p:cNvPr>
              <p:cNvSpPr txBox="1">
                <a:spLocks noChangeArrowheads="1"/>
              </p:cNvSpPr>
              <p:nvPr/>
            </p:nvSpPr>
            <p:spPr>
              <a:xfrm>
                <a:off x="10489646" y="1125343"/>
                <a:ext cx="779363"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defTabSz="914446">
                  <a:defRPr/>
                </a:pPr>
                <a:r>
                  <a:rPr lang="en-US" sz="1400" cap="small">
                    <a:solidFill>
                      <a:prstClr val="black">
                        <a:lumMod val="75000"/>
                        <a:lumOff val="25000"/>
                      </a:prstClr>
                    </a:solidFill>
                    <a:latin typeface="Arial Black"/>
                  </a:rPr>
                  <a:t>Legend</a:t>
                </a:r>
              </a:p>
            </p:txBody>
          </p:sp>
        </p:grpSp>
      </p:grpSp>
      <p:sp>
        <p:nvSpPr>
          <p:cNvPr id="3" name="TextBox 2">
            <a:extLst>
              <a:ext uri="{FF2B5EF4-FFF2-40B4-BE49-F238E27FC236}">
                <a16:creationId xmlns:a16="http://schemas.microsoft.com/office/drawing/2014/main" id="{94B91E11-C497-22AB-D581-A2BFE1D04064}"/>
              </a:ext>
            </a:extLst>
          </p:cNvPr>
          <p:cNvSpPr txBox="1"/>
          <p:nvPr/>
        </p:nvSpPr>
        <p:spPr>
          <a:xfrm>
            <a:off x="426000" y="687233"/>
            <a:ext cx="6036988" cy="369332"/>
          </a:xfrm>
          <a:prstGeom prst="rect">
            <a:avLst/>
          </a:prstGeom>
          <a:noFill/>
        </p:spPr>
        <p:txBody>
          <a:bodyPr wrap="square" rtlCol="0">
            <a:spAutoFit/>
          </a:bodyPr>
          <a:lstStyle/>
          <a:p>
            <a:r>
              <a:rPr lang="en-US" dirty="0"/>
              <a:t>All Reports will be available to both LEA and SELPA Users</a:t>
            </a:r>
          </a:p>
        </p:txBody>
      </p:sp>
    </p:spTree>
    <p:extLst>
      <p:ext uri="{BB962C8B-B14F-4D97-AF65-F5344CB8AC3E}">
        <p14:creationId xmlns:p14="http://schemas.microsoft.com/office/powerpoint/2010/main" val="162087745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4F61-F47A-43BA-A023-3D3C7421F67A}"/>
              </a:ext>
            </a:extLst>
          </p:cNvPr>
          <p:cNvSpPr>
            <a:spLocks noGrp="1"/>
          </p:cNvSpPr>
          <p:nvPr>
            <p:ph type="title"/>
          </p:nvPr>
        </p:nvSpPr>
        <p:spPr>
          <a:xfrm>
            <a:off x="432000" y="372688"/>
            <a:ext cx="11273211" cy="1036406"/>
          </a:xfrm>
        </p:spPr>
        <p:txBody>
          <a:bodyPr>
            <a:noAutofit/>
          </a:bodyPr>
          <a:lstStyle/>
          <a:p>
            <a:r>
              <a:rPr lang="en-US" sz="2800" b="1" dirty="0"/>
              <a:t>Report 16.12 – Students with Disabilities – Education Plan by Primary Disability Count (EOY 4)</a:t>
            </a:r>
            <a:br>
              <a:rPr lang="en-US" sz="2800" dirty="0">
                <a:solidFill>
                  <a:schemeClr val="tx1"/>
                </a:solidFill>
              </a:rPr>
            </a:br>
            <a:endParaRPr lang="en-US" sz="2800" dirty="0">
              <a:solidFill>
                <a:schemeClr val="tx1"/>
              </a:solidFill>
            </a:endParaRPr>
          </a:p>
        </p:txBody>
      </p:sp>
      <p:sp>
        <p:nvSpPr>
          <p:cNvPr id="4" name="Footer Placeholder 3">
            <a:extLst>
              <a:ext uri="{FF2B5EF4-FFF2-40B4-BE49-F238E27FC236}">
                <a16:creationId xmlns:a16="http://schemas.microsoft.com/office/drawing/2014/main" id="{3E868795-4CDA-B728-44C7-AF2E46AB5DCB}"/>
              </a:ext>
            </a:extLst>
          </p:cNvPr>
          <p:cNvSpPr>
            <a:spLocks noGrp="1"/>
          </p:cNvSpPr>
          <p:nvPr>
            <p:ph type="ftr" sz="quarter" idx="10"/>
          </p:nvPr>
        </p:nvSpPr>
        <p:spPr/>
        <p:txBody>
          <a:bodyPr/>
          <a:lstStyle/>
          <a:p>
            <a:r>
              <a:rPr lang="en-US" noProof="0"/>
              <a:t>EOY 4 Reporting and Certification v1.0 April 24, 2025</a:t>
            </a:r>
          </a:p>
        </p:txBody>
      </p:sp>
      <p:sp>
        <p:nvSpPr>
          <p:cNvPr id="6" name="Slide Number Placeholder 5">
            <a:extLst>
              <a:ext uri="{FF2B5EF4-FFF2-40B4-BE49-F238E27FC236}">
                <a16:creationId xmlns:a16="http://schemas.microsoft.com/office/drawing/2014/main" id="{502D9DA6-0FD1-5CD2-D83E-299C645B1E82}"/>
              </a:ext>
            </a:extLst>
          </p:cNvPr>
          <p:cNvSpPr>
            <a:spLocks noGrp="1"/>
          </p:cNvSpPr>
          <p:nvPr>
            <p:ph type="sldNum" sz="quarter" idx="11"/>
          </p:nvPr>
        </p:nvSpPr>
        <p:spPr/>
        <p:txBody>
          <a:bodyPr/>
          <a:lstStyle/>
          <a:p>
            <a:fld id="{4B73C415-D670-4716-A5EC-CC4D52CA2BAC}" type="slidenum">
              <a:rPr lang="en-US" noProof="0" smtClean="0"/>
              <a:pPr/>
              <a:t>59</a:t>
            </a:fld>
            <a:endParaRPr lang="en-US" noProof="0"/>
          </a:p>
        </p:txBody>
      </p:sp>
      <p:sp>
        <p:nvSpPr>
          <p:cNvPr id="7" name="Rectangle 6">
            <a:extLst>
              <a:ext uri="{FF2B5EF4-FFF2-40B4-BE49-F238E27FC236}">
                <a16:creationId xmlns:a16="http://schemas.microsoft.com/office/drawing/2014/main" id="{1566DCE3-109D-4826-A38F-F24795AAB383}"/>
              </a:ext>
            </a:extLst>
          </p:cNvPr>
          <p:cNvSpPr/>
          <p:nvPr/>
        </p:nvSpPr>
        <p:spPr>
          <a:xfrm>
            <a:off x="1058759" y="5100407"/>
            <a:ext cx="10074479" cy="707886"/>
          </a:xfrm>
          <a:prstGeom prst="rect">
            <a:avLst/>
          </a:prstGeom>
        </p:spPr>
        <p:txBody>
          <a:bodyPr wrap="square">
            <a:spAutoFit/>
          </a:bodyPr>
          <a:lstStyle/>
          <a:p>
            <a:r>
              <a:rPr lang="en-US" sz="2000" b="1"/>
              <a:t>Description:</a:t>
            </a:r>
            <a:r>
              <a:rPr lang="en-US" sz="2000"/>
              <a:t> Reports unduplicated counts of Students with Disabilities by Education Plan Type and Primary Disability Category</a:t>
            </a:r>
          </a:p>
        </p:txBody>
      </p:sp>
      <p:pic>
        <p:nvPicPr>
          <p:cNvPr id="5" name="Picture 4" descr="Screen shot of Report 16.12 – Students with Disabilities – Education Plan by Primary Disability Count (EOY 4)&#10; in CALPADS.">
            <a:extLst>
              <a:ext uri="{FF2B5EF4-FFF2-40B4-BE49-F238E27FC236}">
                <a16:creationId xmlns:a16="http://schemas.microsoft.com/office/drawing/2014/main" id="{CEA6424C-641D-121A-D91E-0A13469F66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4306" y="1860392"/>
            <a:ext cx="9703386" cy="3137215"/>
          </a:xfrm>
          <a:prstGeom prst="rect">
            <a:avLst/>
          </a:prstGeom>
        </p:spPr>
      </p:pic>
    </p:spTree>
    <p:extLst>
      <p:ext uri="{BB962C8B-B14F-4D97-AF65-F5344CB8AC3E}">
        <p14:creationId xmlns:p14="http://schemas.microsoft.com/office/powerpoint/2010/main" val="1410420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AC4910C-C9A9-41E9-9252-939FB7AA008D}"/>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 y="0"/>
            <a:ext cx="12191999" cy="6365363"/>
          </a:xfrm>
          <a:blipFill>
            <a:blip r:embed="rId4"/>
            <a:stretch>
              <a:fillRect/>
            </a:stretch>
          </a:blipFill>
        </p:spPr>
      </p:pic>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a:solidFill>
                  <a:srgbClr val="3FC1BD"/>
                </a:solidFill>
              </a:rPr>
              <a:t>Overview</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753034" y="4814047"/>
            <a:ext cx="7162667" cy="385483"/>
          </a:xfrm>
          <a:solidFill>
            <a:schemeClr val="bg1">
              <a:lumMod val="95000"/>
              <a:alpha val="92000"/>
            </a:schemeClr>
          </a:solidFill>
          <a:effectLst/>
        </p:spPr>
        <p:txBody>
          <a:bodyPr/>
          <a:lstStyle/>
          <a:p>
            <a:r>
              <a:rPr lang="en-US" dirty="0">
                <a:solidFill>
                  <a:srgbClr val="002060"/>
                </a:solidFill>
              </a:rPr>
              <a:t>Discuss the big picture of EOY 4 submission</a:t>
            </a:r>
          </a:p>
        </p:txBody>
      </p:sp>
      <p:sp>
        <p:nvSpPr>
          <p:cNvPr id="9" name="Slide Number Placeholder 8">
            <a:extLst>
              <a:ext uri="{FF2B5EF4-FFF2-40B4-BE49-F238E27FC236}">
                <a16:creationId xmlns:a16="http://schemas.microsoft.com/office/drawing/2014/main" id="{CFC7F550-6336-167A-2248-45B22D300F44}"/>
              </a:ext>
            </a:extLst>
          </p:cNvPr>
          <p:cNvSpPr>
            <a:spLocks noGrp="1"/>
          </p:cNvSpPr>
          <p:nvPr>
            <p:ph type="sldNum" sz="quarter" idx="12"/>
          </p:nvPr>
        </p:nvSpPr>
        <p:spPr/>
        <p:txBody>
          <a:bodyPr/>
          <a:lstStyle/>
          <a:p>
            <a:fld id="{4B73C415-D670-4716-A5EC-CC4D52CA2BAC}" type="slidenum">
              <a:rPr lang="en-US" noProof="0" smtClean="0"/>
              <a:pPr/>
              <a:t>6</a:t>
            </a:fld>
            <a:endParaRPr lang="en-US" noProof="0"/>
          </a:p>
        </p:txBody>
      </p:sp>
      <p:sp>
        <p:nvSpPr>
          <p:cNvPr id="8" name="Footer Placeholder 7">
            <a:extLst>
              <a:ext uri="{FF2B5EF4-FFF2-40B4-BE49-F238E27FC236}">
                <a16:creationId xmlns:a16="http://schemas.microsoft.com/office/drawing/2014/main" id="{E913AB3D-C160-81FA-9D11-A1F259FF4698}"/>
              </a:ext>
            </a:extLst>
          </p:cNvPr>
          <p:cNvSpPr>
            <a:spLocks noGrp="1"/>
          </p:cNvSpPr>
          <p:nvPr>
            <p:ph type="ftr" sz="quarter" idx="13"/>
          </p:nvPr>
        </p:nvSpPr>
        <p:spPr/>
        <p:txBody>
          <a:bodyPr/>
          <a:lstStyle/>
          <a:p>
            <a:r>
              <a:rPr lang="en-US" noProof="0"/>
              <a:t>EOY 4 Reporting and Certification v1.0 April 24, 2025</a:t>
            </a:r>
          </a:p>
        </p:txBody>
      </p:sp>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48580" y="0"/>
            <a:ext cx="11739325" cy="6365363"/>
          </a:xfrm>
          <a:prstGeom prst="rect">
            <a:avLst/>
          </a:prstGeom>
          <a:gradFill>
            <a:gsLst>
              <a:gs pos="34000">
                <a:schemeClr val="bg1">
                  <a:lumMod val="100000"/>
                  <a:alpha val="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68000" y="3711417"/>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7D3E39-B24A-A3B5-D9C0-C617A3DE0C73}"/>
              </a:ext>
              <a:ext uri="{C183D7F6-B498-43B3-948B-1728B52AA6E4}">
                <adec:decorative xmlns:adec="http://schemas.microsoft.com/office/drawing/2017/decorative" val="1"/>
              </a:ext>
            </a:extLst>
          </p:cNvPr>
          <p:cNvSpPr/>
          <p:nvPr/>
        </p:nvSpPr>
        <p:spPr bwMode="gray">
          <a:xfrm>
            <a:off x="430032" y="-1"/>
            <a:ext cx="11739325" cy="6365363"/>
          </a:xfrm>
          <a:prstGeom prst="rect">
            <a:avLst/>
          </a:prstGeom>
          <a:gradFill>
            <a:gsLst>
              <a:gs pos="34000">
                <a:schemeClr val="bg1">
                  <a:lumMod val="100000"/>
                  <a:alpha val="5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1+#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4F61-F47A-43BA-A023-3D3C7421F67A}"/>
              </a:ext>
            </a:extLst>
          </p:cNvPr>
          <p:cNvSpPr>
            <a:spLocks noGrp="1"/>
          </p:cNvSpPr>
          <p:nvPr>
            <p:ph type="title"/>
          </p:nvPr>
        </p:nvSpPr>
        <p:spPr>
          <a:xfrm>
            <a:off x="1284514" y="376253"/>
            <a:ext cx="9514115" cy="533400"/>
          </a:xfrm>
        </p:spPr>
        <p:txBody>
          <a:bodyPr>
            <a:noAutofit/>
          </a:bodyPr>
          <a:lstStyle/>
          <a:p>
            <a:pPr algn="ctr"/>
            <a:r>
              <a:rPr lang="en-US" b="1" dirty="0"/>
              <a:t>Report 16.14 Students with Disabilities Plan Student List (EOY 4)</a:t>
            </a:r>
            <a:br>
              <a:rPr lang="en-US" b="1" dirty="0"/>
            </a:br>
            <a:endParaRPr lang="en-US" dirty="0"/>
          </a:p>
        </p:txBody>
      </p:sp>
      <p:sp>
        <p:nvSpPr>
          <p:cNvPr id="11" name="Footer Placeholder 10">
            <a:extLst>
              <a:ext uri="{FF2B5EF4-FFF2-40B4-BE49-F238E27FC236}">
                <a16:creationId xmlns:a16="http://schemas.microsoft.com/office/drawing/2014/main" id="{76AB2004-0652-E89D-D77A-4A050F7EA707}"/>
              </a:ext>
            </a:extLst>
          </p:cNvPr>
          <p:cNvSpPr>
            <a:spLocks noGrp="1"/>
          </p:cNvSpPr>
          <p:nvPr>
            <p:ph type="ftr" sz="quarter" idx="10"/>
          </p:nvPr>
        </p:nvSpPr>
        <p:spPr/>
        <p:txBody>
          <a:bodyPr/>
          <a:lstStyle/>
          <a:p>
            <a:r>
              <a:rPr lang="en-US" noProof="0"/>
              <a:t>EOY 4 Reporting and Certification v1.0 April 24, 2025</a:t>
            </a:r>
          </a:p>
        </p:txBody>
      </p:sp>
      <p:sp>
        <p:nvSpPr>
          <p:cNvPr id="12" name="Slide Number Placeholder 11">
            <a:extLst>
              <a:ext uri="{FF2B5EF4-FFF2-40B4-BE49-F238E27FC236}">
                <a16:creationId xmlns:a16="http://schemas.microsoft.com/office/drawing/2014/main" id="{9769D44F-4EDC-F423-8015-C59CBB5A143C}"/>
              </a:ext>
            </a:extLst>
          </p:cNvPr>
          <p:cNvSpPr>
            <a:spLocks noGrp="1"/>
          </p:cNvSpPr>
          <p:nvPr>
            <p:ph type="sldNum" sz="quarter" idx="11"/>
          </p:nvPr>
        </p:nvSpPr>
        <p:spPr/>
        <p:txBody>
          <a:bodyPr/>
          <a:lstStyle/>
          <a:p>
            <a:fld id="{4B73C415-D670-4716-A5EC-CC4D52CA2BAC}" type="slidenum">
              <a:rPr lang="en-US" noProof="0" smtClean="0"/>
              <a:pPr/>
              <a:t>60</a:t>
            </a:fld>
            <a:endParaRPr lang="en-US" noProof="0"/>
          </a:p>
        </p:txBody>
      </p:sp>
      <p:pic>
        <p:nvPicPr>
          <p:cNvPr id="4" name="Picture 3" descr="Screenshot of Report 16.14 Students with Disabilities Plan Student List (EOY 4) in CALPADS.">
            <a:extLst>
              <a:ext uri="{FF2B5EF4-FFF2-40B4-BE49-F238E27FC236}">
                <a16:creationId xmlns:a16="http://schemas.microsoft.com/office/drawing/2014/main" id="{122C7344-5226-258A-75E0-3225F7DE08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3224" y="1333500"/>
            <a:ext cx="10353136" cy="4977469"/>
          </a:xfrm>
          <a:prstGeom prst="rect">
            <a:avLst/>
          </a:prstGeom>
        </p:spPr>
      </p:pic>
    </p:spTree>
    <p:extLst>
      <p:ext uri="{BB962C8B-B14F-4D97-AF65-F5344CB8AC3E}">
        <p14:creationId xmlns:p14="http://schemas.microsoft.com/office/powerpoint/2010/main" val="32458917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C9BB4-EA36-4BBB-A95D-4E2741F19D3D}"/>
              </a:ext>
            </a:extLst>
          </p:cNvPr>
          <p:cNvSpPr>
            <a:spLocks noGrp="1"/>
          </p:cNvSpPr>
          <p:nvPr>
            <p:ph type="title"/>
          </p:nvPr>
        </p:nvSpPr>
        <p:spPr>
          <a:xfrm>
            <a:off x="432000" y="344914"/>
            <a:ext cx="11340000" cy="1370674"/>
          </a:xfrm>
        </p:spPr>
        <p:txBody>
          <a:bodyPr/>
          <a:lstStyle/>
          <a:p>
            <a:pPr algn="ctr"/>
            <a:r>
              <a:rPr lang="en-US" dirty="0"/>
              <a:t>16.22 - Students with Disabilities Non-Participation Status Count (EOY 4)</a:t>
            </a:r>
            <a:br>
              <a:rPr lang="en-US" dirty="0"/>
            </a:br>
            <a:endParaRPr lang="en-US" dirty="0"/>
          </a:p>
        </p:txBody>
      </p:sp>
      <p:pic>
        <p:nvPicPr>
          <p:cNvPr id="2050" name="Picture 2" descr="Screen shot of 16.22 - Students with Disabilities Non-Participation Status Count (EOY 4) in CALPADS.">
            <a:extLst>
              <a:ext uri="{FF2B5EF4-FFF2-40B4-BE49-F238E27FC236}">
                <a16:creationId xmlns:a16="http://schemas.microsoft.com/office/drawing/2014/main" id="{D4DDA26A-4811-4995-AC9A-DA36D07510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246159" y="1511559"/>
            <a:ext cx="11467812" cy="4553339"/>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87D26158-3A9B-9B71-2DB0-83C9C3F89153}"/>
              </a:ext>
            </a:extLst>
          </p:cNvPr>
          <p:cNvSpPr>
            <a:spLocks noGrp="1"/>
          </p:cNvSpPr>
          <p:nvPr>
            <p:ph type="ftr" sz="quarter" idx="10"/>
          </p:nvPr>
        </p:nvSpPr>
        <p:spPr/>
        <p:txBody>
          <a:bodyPr/>
          <a:lstStyle/>
          <a:p>
            <a:r>
              <a:rPr lang="en-US" noProof="0"/>
              <a:t>EOY 4 Reporting and Certification v1.0 April 24, 2025</a:t>
            </a:r>
          </a:p>
        </p:txBody>
      </p:sp>
      <p:sp>
        <p:nvSpPr>
          <p:cNvPr id="7" name="Slide Number Placeholder 6">
            <a:extLst>
              <a:ext uri="{FF2B5EF4-FFF2-40B4-BE49-F238E27FC236}">
                <a16:creationId xmlns:a16="http://schemas.microsoft.com/office/drawing/2014/main" id="{95941DFD-D18F-7C8F-655C-DB7D631C7EED}"/>
              </a:ext>
            </a:extLst>
          </p:cNvPr>
          <p:cNvSpPr>
            <a:spLocks noGrp="1"/>
          </p:cNvSpPr>
          <p:nvPr>
            <p:ph type="sldNum" sz="quarter" idx="11"/>
          </p:nvPr>
        </p:nvSpPr>
        <p:spPr/>
        <p:txBody>
          <a:bodyPr/>
          <a:lstStyle/>
          <a:p>
            <a:fld id="{4B73C415-D670-4716-A5EC-CC4D52CA2BAC}" type="slidenum">
              <a:rPr lang="en-US" noProof="0" smtClean="0"/>
              <a:pPr/>
              <a:t>61</a:t>
            </a:fld>
            <a:endParaRPr lang="en-US" noProof="0"/>
          </a:p>
        </p:txBody>
      </p:sp>
    </p:spTree>
    <p:extLst>
      <p:ext uri="{BB962C8B-B14F-4D97-AF65-F5344CB8AC3E}">
        <p14:creationId xmlns:p14="http://schemas.microsoft.com/office/powerpoint/2010/main" val="39171964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F9EF4-C526-424B-8045-F7EF5E3E463D}"/>
              </a:ext>
            </a:extLst>
          </p:cNvPr>
          <p:cNvSpPr>
            <a:spLocks noGrp="1"/>
          </p:cNvSpPr>
          <p:nvPr>
            <p:ph type="title"/>
          </p:nvPr>
        </p:nvSpPr>
        <p:spPr>
          <a:xfrm>
            <a:off x="1124330" y="407265"/>
            <a:ext cx="9943340" cy="942563"/>
          </a:xfrm>
        </p:spPr>
        <p:txBody>
          <a:bodyPr/>
          <a:lstStyle/>
          <a:p>
            <a:pPr algn="ctr"/>
            <a:r>
              <a:rPr lang="en-US" dirty="0"/>
              <a:t>Report 16.23 Students with Disabilities – Non-Participating Status Student List (EOY 4)</a:t>
            </a:r>
          </a:p>
        </p:txBody>
      </p:sp>
      <p:sp>
        <p:nvSpPr>
          <p:cNvPr id="7" name="Footer Placeholder 6">
            <a:extLst>
              <a:ext uri="{FF2B5EF4-FFF2-40B4-BE49-F238E27FC236}">
                <a16:creationId xmlns:a16="http://schemas.microsoft.com/office/drawing/2014/main" id="{AFE237C1-ACCB-500B-D5D5-53DEE9B1F0DD}"/>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E534754E-E152-2503-B966-116B638D11E5}"/>
              </a:ext>
            </a:extLst>
          </p:cNvPr>
          <p:cNvSpPr>
            <a:spLocks noGrp="1"/>
          </p:cNvSpPr>
          <p:nvPr>
            <p:ph type="sldNum" sz="quarter" idx="11"/>
          </p:nvPr>
        </p:nvSpPr>
        <p:spPr/>
        <p:txBody>
          <a:bodyPr/>
          <a:lstStyle/>
          <a:p>
            <a:fld id="{4B73C415-D670-4716-A5EC-CC4D52CA2BAC}" type="slidenum">
              <a:rPr lang="en-US" noProof="0" smtClean="0"/>
              <a:pPr/>
              <a:t>62</a:t>
            </a:fld>
            <a:endParaRPr lang="en-US" noProof="0"/>
          </a:p>
        </p:txBody>
      </p:sp>
      <p:pic>
        <p:nvPicPr>
          <p:cNvPr id="9" name="Picture 8" descr="Screen shot of Report 16.23 Students with Disabilities – Non-Participating Status Student List (EOY 4) in CALPADS.">
            <a:extLst>
              <a:ext uri="{FF2B5EF4-FFF2-40B4-BE49-F238E27FC236}">
                <a16:creationId xmlns:a16="http://schemas.microsoft.com/office/drawing/2014/main" id="{330FC649-805B-35B7-0875-BBDEA9B3DE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5926" y="1857983"/>
            <a:ext cx="11480148" cy="3142034"/>
          </a:xfrm>
          <a:prstGeom prst="rect">
            <a:avLst/>
          </a:prstGeom>
        </p:spPr>
      </p:pic>
    </p:spTree>
    <p:extLst>
      <p:ext uri="{BB962C8B-B14F-4D97-AF65-F5344CB8AC3E}">
        <p14:creationId xmlns:p14="http://schemas.microsoft.com/office/powerpoint/2010/main" val="7396766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25D4B-3D10-42B3-BC78-D5BF1871EB03}"/>
              </a:ext>
            </a:extLst>
          </p:cNvPr>
          <p:cNvSpPr>
            <a:spLocks noGrp="1"/>
          </p:cNvSpPr>
          <p:nvPr>
            <p:ph type="title"/>
          </p:nvPr>
        </p:nvSpPr>
        <p:spPr>
          <a:xfrm>
            <a:off x="1504455" y="295757"/>
            <a:ext cx="8799087" cy="432000"/>
          </a:xfrm>
        </p:spPr>
        <p:txBody>
          <a:bodyPr/>
          <a:lstStyle/>
          <a:p>
            <a:pPr algn="ctr"/>
            <a:r>
              <a:rPr lang="en-US" dirty="0"/>
              <a:t>Report 17.3 - Postsecondary Survey Outcome for SWDs - Count</a:t>
            </a:r>
          </a:p>
        </p:txBody>
      </p:sp>
      <p:sp>
        <p:nvSpPr>
          <p:cNvPr id="8" name="Footer Placeholder 7">
            <a:extLst>
              <a:ext uri="{FF2B5EF4-FFF2-40B4-BE49-F238E27FC236}">
                <a16:creationId xmlns:a16="http://schemas.microsoft.com/office/drawing/2014/main" id="{7895B59E-53C5-A8AF-D9E8-D4241E6D1A44}"/>
              </a:ext>
            </a:extLst>
          </p:cNvPr>
          <p:cNvSpPr>
            <a:spLocks noGrp="1"/>
          </p:cNvSpPr>
          <p:nvPr>
            <p:ph type="ftr" sz="quarter" idx="10"/>
          </p:nvPr>
        </p:nvSpPr>
        <p:spPr/>
        <p:txBody>
          <a:bodyPr/>
          <a:lstStyle/>
          <a:p>
            <a:r>
              <a:rPr lang="en-US" noProof="0"/>
              <a:t>EOY 4 Reporting and Certification v1.0 April 24, 2025</a:t>
            </a:r>
          </a:p>
        </p:txBody>
      </p:sp>
      <p:sp>
        <p:nvSpPr>
          <p:cNvPr id="9" name="Slide Number Placeholder 8">
            <a:extLst>
              <a:ext uri="{FF2B5EF4-FFF2-40B4-BE49-F238E27FC236}">
                <a16:creationId xmlns:a16="http://schemas.microsoft.com/office/drawing/2014/main" id="{1C4CEE81-97E3-DADD-7DBE-9B6680D244B9}"/>
              </a:ext>
            </a:extLst>
          </p:cNvPr>
          <p:cNvSpPr>
            <a:spLocks noGrp="1"/>
          </p:cNvSpPr>
          <p:nvPr>
            <p:ph type="sldNum" sz="quarter" idx="11"/>
          </p:nvPr>
        </p:nvSpPr>
        <p:spPr/>
        <p:txBody>
          <a:bodyPr/>
          <a:lstStyle/>
          <a:p>
            <a:fld id="{4B73C415-D670-4716-A5EC-CC4D52CA2BAC}" type="slidenum">
              <a:rPr lang="en-US" noProof="0" smtClean="0"/>
              <a:pPr/>
              <a:t>63</a:t>
            </a:fld>
            <a:endParaRPr lang="en-US" noProof="0"/>
          </a:p>
        </p:txBody>
      </p:sp>
      <p:sp>
        <p:nvSpPr>
          <p:cNvPr id="6" name="Rectangle 5">
            <a:extLst>
              <a:ext uri="{FF2B5EF4-FFF2-40B4-BE49-F238E27FC236}">
                <a16:creationId xmlns:a16="http://schemas.microsoft.com/office/drawing/2014/main" id="{B5F85B93-9ED2-41A3-A33A-105DBD4B3B0C}"/>
              </a:ext>
            </a:extLst>
          </p:cNvPr>
          <p:cNvSpPr/>
          <p:nvPr/>
        </p:nvSpPr>
        <p:spPr>
          <a:xfrm>
            <a:off x="425999" y="5760911"/>
            <a:ext cx="1134000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Reports the total number of students with disabilities identified in the Postsecondary (PSTS) survey outcome.</a:t>
            </a:r>
          </a:p>
        </p:txBody>
      </p:sp>
      <p:pic>
        <p:nvPicPr>
          <p:cNvPr id="7" name="Picture 6" descr="Screen shot of Report 17.3 - Postsecondary Survey Outcome for SWDs - Count">
            <a:extLst>
              <a:ext uri="{FF2B5EF4-FFF2-40B4-BE49-F238E27FC236}">
                <a16:creationId xmlns:a16="http://schemas.microsoft.com/office/drawing/2014/main" id="{398064CF-03BC-4E92-B9EE-01BBF2B05AC5}"/>
              </a:ext>
            </a:extLst>
          </p:cNvPr>
          <p:cNvPicPr>
            <a:picLocks noChangeAspect="1"/>
          </p:cNvPicPr>
          <p:nvPr/>
        </p:nvPicPr>
        <p:blipFill>
          <a:blip r:embed="rId2"/>
          <a:stretch>
            <a:fillRect/>
          </a:stretch>
        </p:blipFill>
        <p:spPr>
          <a:xfrm>
            <a:off x="1823013" y="1644889"/>
            <a:ext cx="8161974" cy="3880902"/>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4524054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1915-4B9A-47B7-B63A-4E979867547D}"/>
              </a:ext>
            </a:extLst>
          </p:cNvPr>
          <p:cNvSpPr>
            <a:spLocks noGrp="1"/>
          </p:cNvSpPr>
          <p:nvPr>
            <p:ph type="title"/>
          </p:nvPr>
        </p:nvSpPr>
        <p:spPr>
          <a:xfrm>
            <a:off x="442383" y="344987"/>
            <a:ext cx="11340000" cy="432000"/>
          </a:xfrm>
        </p:spPr>
        <p:txBody>
          <a:bodyPr/>
          <a:lstStyle/>
          <a:p>
            <a:pPr algn="ctr"/>
            <a:r>
              <a:rPr lang="en-US" sz="2800" dirty="0">
                <a:solidFill>
                  <a:schemeClr val="tx1">
                    <a:lumMod val="85000"/>
                    <a:lumOff val="15000"/>
                  </a:schemeClr>
                </a:solidFill>
              </a:rPr>
              <a:t>Report 17.4 Postsecondary Status-Student List</a:t>
            </a:r>
          </a:p>
        </p:txBody>
      </p:sp>
      <p:sp>
        <p:nvSpPr>
          <p:cNvPr id="7" name="Footer Placeholder 6">
            <a:extLst>
              <a:ext uri="{FF2B5EF4-FFF2-40B4-BE49-F238E27FC236}">
                <a16:creationId xmlns:a16="http://schemas.microsoft.com/office/drawing/2014/main" id="{2EBC3180-ED2E-748E-B578-F0F58F9A9578}"/>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1A732319-8796-6D38-B1DC-58AFF66EB0F6}"/>
              </a:ext>
            </a:extLst>
          </p:cNvPr>
          <p:cNvSpPr>
            <a:spLocks noGrp="1"/>
          </p:cNvSpPr>
          <p:nvPr>
            <p:ph type="sldNum" sz="quarter" idx="11"/>
          </p:nvPr>
        </p:nvSpPr>
        <p:spPr/>
        <p:txBody>
          <a:bodyPr/>
          <a:lstStyle/>
          <a:p>
            <a:fld id="{4B73C415-D670-4716-A5EC-CC4D52CA2BAC}" type="slidenum">
              <a:rPr lang="en-US" noProof="0" smtClean="0"/>
              <a:pPr/>
              <a:t>64</a:t>
            </a:fld>
            <a:endParaRPr lang="en-US" noProof="0"/>
          </a:p>
        </p:txBody>
      </p:sp>
      <p:sp>
        <p:nvSpPr>
          <p:cNvPr id="6" name="Rectangle 5">
            <a:extLst>
              <a:ext uri="{FF2B5EF4-FFF2-40B4-BE49-F238E27FC236}">
                <a16:creationId xmlns:a16="http://schemas.microsoft.com/office/drawing/2014/main" id="{BA7CFCB9-2E49-4CBC-9814-EDE469EB9E7C}"/>
              </a:ext>
            </a:extLst>
          </p:cNvPr>
          <p:cNvSpPr/>
          <p:nvPr/>
        </p:nvSpPr>
        <p:spPr>
          <a:xfrm>
            <a:off x="475870" y="5237998"/>
            <a:ext cx="1085625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Reports the details for students with disabilities identified in the Postsecondary (PSTS) survey outcome</a:t>
            </a:r>
          </a:p>
        </p:txBody>
      </p:sp>
      <p:pic>
        <p:nvPicPr>
          <p:cNvPr id="9" name="Picture 8" descr="Screen shot of Report 17.4 Postsecondary Status-Student List">
            <a:extLst>
              <a:ext uri="{FF2B5EF4-FFF2-40B4-BE49-F238E27FC236}">
                <a16:creationId xmlns:a16="http://schemas.microsoft.com/office/drawing/2014/main" id="{3597C881-E2A5-410F-BBDF-D3A659A8D1DE}"/>
              </a:ext>
            </a:extLst>
          </p:cNvPr>
          <p:cNvPicPr>
            <a:picLocks noChangeAspect="1"/>
          </p:cNvPicPr>
          <p:nvPr/>
        </p:nvPicPr>
        <p:blipFill>
          <a:blip r:embed="rId3"/>
          <a:stretch>
            <a:fillRect/>
          </a:stretch>
        </p:blipFill>
        <p:spPr>
          <a:xfrm>
            <a:off x="442383" y="1100054"/>
            <a:ext cx="11247619" cy="3923809"/>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36140805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3445D3-5C60-4EA2-B65F-B33F4CE5D0C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v1.0 April 24,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C488F875-526A-49AE-8A28-510CD558E2A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itle 1">
            <a:extLst>
              <a:ext uri="{FF2B5EF4-FFF2-40B4-BE49-F238E27FC236}">
                <a16:creationId xmlns:a16="http://schemas.microsoft.com/office/drawing/2014/main" id="{C5717838-68C3-4BD6-BA8F-65D4715CCB87}"/>
              </a:ext>
            </a:extLst>
          </p:cNvPr>
          <p:cNvSpPr txBox="1">
            <a:spLocks noGrp="1"/>
          </p:cNvSpPr>
          <p:nvPr>
            <p:ph type="title" idx="4294967295"/>
          </p:nvPr>
        </p:nvSpPr>
        <p:spPr>
          <a:xfrm>
            <a:off x="2246400" y="304167"/>
            <a:ext cx="7315200" cy="533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Monitoring Reports (ODS)</a:t>
            </a:r>
          </a:p>
        </p:txBody>
      </p:sp>
      <p:sp>
        <p:nvSpPr>
          <p:cNvPr id="6" name="Rectangle 5">
            <a:extLst>
              <a:ext uri="{FF2B5EF4-FFF2-40B4-BE49-F238E27FC236}">
                <a16:creationId xmlns:a16="http://schemas.microsoft.com/office/drawing/2014/main" id="{206BE836-E7F0-4D34-81B8-DBF969C7C51C}"/>
              </a:ext>
            </a:extLst>
          </p:cNvPr>
          <p:cNvSpPr/>
          <p:nvPr/>
        </p:nvSpPr>
        <p:spPr>
          <a:xfrm>
            <a:off x="836507" y="3691886"/>
            <a:ext cx="11083725" cy="1631216"/>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Calibri" panose="020F0502020204030204" pitchFamily="34" charset="0"/>
                <a:cs typeface="Times New Roman"/>
              </a:rPr>
              <a:t>Description: Reports student details of students who are Eligible and Participating Students with Disabilities who are either</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Calibri" panose="020F0502020204030204" pitchFamily="34" charset="0"/>
                <a:cs typeface="Times New Roman"/>
              </a:rPr>
              <a:t>1) overdue on Plan Review or Reevaluation meeting as of the Report As Of Date,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Calibri" panose="020F0502020204030204" pitchFamily="34" charset="0"/>
                <a:cs typeface="Times New Roman"/>
              </a:rPr>
              <a:t>2) their most recent plan review or reevaluation meeting was held late, or</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Calibri" panose="020F0502020204030204" pitchFamily="34" charset="0"/>
                <a:cs typeface="Times New Roman"/>
              </a:rPr>
              <a:t>3) their meetings are on-time.</a:t>
            </a:r>
            <a:endParaRPr kumimoji="0" lang="en-US" sz="1200" b="0" i="0" u="none" strike="noStrike" kern="1200" cap="none" spc="0" normalizeH="0" baseline="0" noProof="0" dirty="0">
              <a:ln>
                <a:noFill/>
              </a:ln>
              <a:solidFill>
                <a:prstClr val="black"/>
              </a:solidFill>
              <a:effectLst/>
              <a:uLnTx/>
              <a:uFillTx/>
              <a:latin typeface="Tahoma"/>
              <a:ea typeface="Calibri" panose="020F0502020204030204" pitchFamily="34" charset="0"/>
              <a:cs typeface="Times New Roman" panose="02020603050405020304" pitchFamily="18" charset="0"/>
            </a:endParaRPr>
          </a:p>
        </p:txBody>
      </p:sp>
      <p:pic>
        <p:nvPicPr>
          <p:cNvPr id="8" name="Picture 7" descr="Screen shot of Report 16.21 – SWDs – Overdue Plan Review and Revaluation Meetings Student List in CALPADS.&#10;">
            <a:extLst>
              <a:ext uri="{FF2B5EF4-FFF2-40B4-BE49-F238E27FC236}">
                <a16:creationId xmlns:a16="http://schemas.microsoft.com/office/drawing/2014/main" id="{FCA77EBD-F1BC-0A58-C082-112530B67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00" y="1534898"/>
            <a:ext cx="11488232" cy="1883206"/>
          </a:xfrm>
          <a:prstGeom prst="rect">
            <a:avLst/>
          </a:prstGeom>
          <a:effectLst>
            <a:outerShdw blurRad="63500" algn="ctr" rotWithShape="0">
              <a:prstClr val="black">
                <a:alpha val="40000"/>
              </a:prstClr>
            </a:outerShdw>
          </a:effectLst>
        </p:spPr>
      </p:pic>
      <p:sp>
        <p:nvSpPr>
          <p:cNvPr id="10" name="TextBox 9">
            <a:extLst>
              <a:ext uri="{FF2B5EF4-FFF2-40B4-BE49-F238E27FC236}">
                <a16:creationId xmlns:a16="http://schemas.microsoft.com/office/drawing/2014/main" id="{96C6FB15-7B24-51C6-BD05-0D9EF29982F0}"/>
              </a:ext>
            </a:extLst>
          </p:cNvPr>
          <p:cNvSpPr txBox="1"/>
          <p:nvPr/>
        </p:nvSpPr>
        <p:spPr>
          <a:xfrm>
            <a:off x="921683" y="926683"/>
            <a:ext cx="105088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Report 16.21 – SWDs – Overdue Plan Review and Revaluation Meetings Student List</a:t>
            </a:r>
          </a:p>
        </p:txBody>
      </p:sp>
    </p:spTree>
    <p:extLst>
      <p:ext uri="{BB962C8B-B14F-4D97-AF65-F5344CB8AC3E}">
        <p14:creationId xmlns:p14="http://schemas.microsoft.com/office/powerpoint/2010/main" val="1915366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l="-10000" r="-10000"/>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a:solidFill>
                  <a:srgbClr val="00B0F0"/>
                </a:solidFill>
              </a:rPr>
              <a:t>Key Points, Resources and Support</a:t>
            </a:r>
          </a:p>
        </p:txBody>
      </p:sp>
      <p:sp>
        <p:nvSpPr>
          <p:cNvPr id="8" name="Slide Number Placeholder 7">
            <a:extLst>
              <a:ext uri="{FF2B5EF4-FFF2-40B4-BE49-F238E27FC236}">
                <a16:creationId xmlns:a16="http://schemas.microsoft.com/office/drawing/2014/main" id="{9E11B2E6-CAE4-FC57-8AFA-DD6037B48265}"/>
              </a:ext>
            </a:extLst>
          </p:cNvPr>
          <p:cNvSpPr>
            <a:spLocks noGrp="1"/>
          </p:cNvSpPr>
          <p:nvPr>
            <p:ph type="sldNum" sz="quarter" idx="12"/>
          </p:nvPr>
        </p:nvSpPr>
        <p:spPr/>
        <p:txBody>
          <a:bodyPr/>
          <a:lstStyle/>
          <a:p>
            <a:fld id="{4B73C415-D670-4716-A5EC-CC4D52CA2BAC}" type="slidenum">
              <a:rPr lang="en-US" noProof="0" smtClean="0"/>
              <a:pPr/>
              <a:t>66</a:t>
            </a:fld>
            <a:endParaRPr lang="en-US" noProof="0"/>
          </a:p>
        </p:txBody>
      </p:sp>
      <p:sp>
        <p:nvSpPr>
          <p:cNvPr id="7" name="Footer Placeholder 6">
            <a:extLst>
              <a:ext uri="{FF2B5EF4-FFF2-40B4-BE49-F238E27FC236}">
                <a16:creationId xmlns:a16="http://schemas.microsoft.com/office/drawing/2014/main" id="{A518B4B4-7498-038C-EEE3-D0BC30C135C4}"/>
              </a:ext>
            </a:extLst>
          </p:cNvPr>
          <p:cNvSpPr>
            <a:spLocks noGrp="1"/>
          </p:cNvSpPr>
          <p:nvPr>
            <p:ph type="ftr" sz="quarter" idx="13"/>
          </p:nvPr>
        </p:nvSpPr>
        <p:spPr/>
        <p:txBody>
          <a:bodyPr/>
          <a:lstStyle/>
          <a:p>
            <a:r>
              <a:rPr lang="en-US" noProof="0"/>
              <a:t>EOY 4 Reporting and Certification v1.0 April 24, 2025</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Tree>
    <p:extLst>
      <p:ext uri="{BB962C8B-B14F-4D97-AF65-F5344CB8AC3E}">
        <p14:creationId xmlns:p14="http://schemas.microsoft.com/office/powerpoint/2010/main" val="27010830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266218" y="468088"/>
            <a:ext cx="4882725" cy="5897273"/>
          </a:xfrm>
        </p:spPr>
        <p:txBody>
          <a:bodyPr/>
          <a:lstStyle/>
          <a:p>
            <a:pPr>
              <a:defRPr/>
            </a:pPr>
            <a:r>
              <a:rPr lang="en-US" sz="1600" b="1" dirty="0">
                <a:solidFill>
                  <a:srgbClr val="FD7C62"/>
                </a:solidFill>
              </a:rPr>
              <a:t>EOY 4 </a:t>
            </a:r>
            <a:r>
              <a:rPr lang="en-US" sz="1600" dirty="0"/>
              <a:t>not only requires the </a:t>
            </a:r>
            <a:r>
              <a:rPr lang="en-US" sz="1600" b="1" dirty="0">
                <a:solidFill>
                  <a:srgbClr val="FD7C62"/>
                </a:solidFill>
              </a:rPr>
              <a:t>SWDS, MEET, PLAN, SERV, PSTS </a:t>
            </a:r>
            <a:r>
              <a:rPr lang="en-US" sz="1600" dirty="0"/>
              <a:t>records be posted from the </a:t>
            </a:r>
            <a:r>
              <a:rPr lang="en-US" sz="1600" b="1" dirty="0">
                <a:solidFill>
                  <a:srgbClr val="FD7C62"/>
                </a:solidFill>
              </a:rPr>
              <a:t>SEDS,</a:t>
            </a:r>
            <a:r>
              <a:rPr lang="en-US" sz="1600" dirty="0"/>
              <a:t> but other student related records  from the </a:t>
            </a:r>
            <a:r>
              <a:rPr lang="en-US" sz="1600" b="1" dirty="0">
                <a:solidFill>
                  <a:srgbClr val="FD7C62"/>
                </a:solidFill>
              </a:rPr>
              <a:t>SIS </a:t>
            </a:r>
            <a:r>
              <a:rPr lang="en-US" sz="1600" dirty="0"/>
              <a:t>as well</a:t>
            </a:r>
          </a:p>
          <a:p>
            <a:pPr>
              <a:defRPr/>
            </a:pPr>
            <a:r>
              <a:rPr lang="en-US" sz="1600" dirty="0"/>
              <a:t>Student with disabilities data should be </a:t>
            </a:r>
            <a:r>
              <a:rPr lang="en-US" sz="1600" b="1" dirty="0">
                <a:solidFill>
                  <a:srgbClr val="FD7C62"/>
                </a:solidFill>
              </a:rPr>
              <a:t>updated </a:t>
            </a:r>
            <a:r>
              <a:rPr lang="en-US" sz="1600" dirty="0"/>
              <a:t>on an </a:t>
            </a:r>
            <a:r>
              <a:rPr lang="en-US" sz="1600" b="1" dirty="0">
                <a:solidFill>
                  <a:srgbClr val="FD7C62"/>
                </a:solidFill>
              </a:rPr>
              <a:t>ongoing basis </a:t>
            </a:r>
            <a:r>
              <a:rPr lang="en-US" sz="1600" dirty="0"/>
              <a:t>throughout the year</a:t>
            </a:r>
          </a:p>
          <a:p>
            <a:pPr>
              <a:buFont typeface="Courier New" panose="02070309020205020404" pitchFamily="49" charset="0"/>
              <a:buChar char="o"/>
            </a:pPr>
            <a:r>
              <a:rPr lang="en-US" sz="1600" dirty="0"/>
              <a:t>The data </a:t>
            </a:r>
            <a:r>
              <a:rPr lang="en-US" sz="1600" b="1" dirty="0">
                <a:solidFill>
                  <a:srgbClr val="FD7C62"/>
                </a:solidFill>
              </a:rPr>
              <a:t>in EOY 4 </a:t>
            </a:r>
            <a:r>
              <a:rPr lang="en-US" sz="1600" dirty="0"/>
              <a:t>is reflective of the entire </a:t>
            </a:r>
            <a:r>
              <a:rPr lang="en-US" sz="1600" b="1" dirty="0">
                <a:solidFill>
                  <a:srgbClr val="FD7C62"/>
                </a:solidFill>
              </a:rPr>
              <a:t>academic year</a:t>
            </a:r>
          </a:p>
          <a:p>
            <a:pPr>
              <a:buFont typeface="Courier New" panose="02070309020205020404" pitchFamily="49" charset="0"/>
              <a:buChar char="o"/>
            </a:pPr>
            <a:r>
              <a:rPr lang="en-US" sz="1600" b="1" dirty="0">
                <a:solidFill>
                  <a:srgbClr val="FD7C62"/>
                </a:solidFill>
              </a:rPr>
              <a:t>SWD Exits </a:t>
            </a:r>
            <a:r>
              <a:rPr lang="en-US" sz="1600" dirty="0"/>
              <a:t>come from the </a:t>
            </a:r>
            <a:r>
              <a:rPr lang="en-US" sz="1600" b="1" dirty="0">
                <a:solidFill>
                  <a:srgbClr val="FD7C62"/>
                </a:solidFill>
              </a:rPr>
              <a:t>SWDS </a:t>
            </a:r>
            <a:r>
              <a:rPr lang="en-US" sz="1600" dirty="0"/>
              <a:t>and the</a:t>
            </a:r>
            <a:r>
              <a:rPr lang="en-US" sz="1600" b="1" dirty="0">
                <a:solidFill>
                  <a:srgbClr val="FD7C62"/>
                </a:solidFill>
              </a:rPr>
              <a:t> SENR </a:t>
            </a:r>
            <a:r>
              <a:rPr lang="en-US" sz="1600" dirty="0"/>
              <a:t>records</a:t>
            </a:r>
          </a:p>
          <a:p>
            <a:pPr>
              <a:buFont typeface="Courier New" panose="02070309020205020404" pitchFamily="49" charset="0"/>
              <a:buChar char="o"/>
            </a:pPr>
            <a:r>
              <a:rPr lang="en-US" sz="1600" dirty="0"/>
              <a:t>The </a:t>
            </a:r>
            <a:r>
              <a:rPr lang="en-US" sz="1600" b="1" dirty="0">
                <a:solidFill>
                  <a:srgbClr val="FD7C62"/>
                </a:solidFill>
              </a:rPr>
              <a:t>MEET</a:t>
            </a:r>
            <a:r>
              <a:rPr lang="en-US" sz="1600" dirty="0"/>
              <a:t> record identifies students who have been </a:t>
            </a:r>
            <a:r>
              <a:rPr lang="en-US" sz="1600" b="1" dirty="0">
                <a:solidFill>
                  <a:srgbClr val="FD7C62"/>
                </a:solidFill>
              </a:rPr>
              <a:t>evaluated </a:t>
            </a:r>
            <a:r>
              <a:rPr lang="en-US" sz="1600" dirty="0"/>
              <a:t>for special education and </a:t>
            </a:r>
            <a:r>
              <a:rPr lang="en-US" sz="1600" b="1" dirty="0">
                <a:solidFill>
                  <a:srgbClr val="FD7C62"/>
                </a:solidFill>
              </a:rPr>
              <a:t>PLAN</a:t>
            </a:r>
            <a:r>
              <a:rPr lang="en-US" sz="1600" dirty="0"/>
              <a:t> records identify students on </a:t>
            </a:r>
            <a:r>
              <a:rPr lang="en-US" sz="1600" b="1" dirty="0">
                <a:solidFill>
                  <a:srgbClr val="FD7C62"/>
                </a:solidFill>
              </a:rPr>
              <a:t>active plans</a:t>
            </a:r>
          </a:p>
          <a:p>
            <a:pPr>
              <a:defRPr/>
            </a:pPr>
            <a:r>
              <a:rPr lang="en-US" sz="1600" dirty="0">
                <a:solidFill>
                  <a:schemeClr val="tx1"/>
                </a:solidFill>
              </a:rPr>
              <a:t>The </a:t>
            </a:r>
            <a:r>
              <a:rPr lang="en-US" sz="1600" b="1" dirty="0">
                <a:solidFill>
                  <a:srgbClr val="FD7C62"/>
                </a:solidFill>
              </a:rPr>
              <a:t>PSTS </a:t>
            </a:r>
            <a:r>
              <a:rPr lang="en-US" sz="1600" dirty="0">
                <a:solidFill>
                  <a:schemeClr val="tx1"/>
                </a:solidFill>
              </a:rPr>
              <a:t>file is created from survey results from students who left school in the </a:t>
            </a:r>
            <a:r>
              <a:rPr lang="en-US" sz="1600" b="1" dirty="0">
                <a:solidFill>
                  <a:srgbClr val="FD7C62"/>
                </a:solidFill>
              </a:rPr>
              <a:t>previous academic year without any subsequent enrollment in CALPADS.</a:t>
            </a:r>
            <a:endParaRPr lang="en-US" sz="1600" dirty="0">
              <a:solidFill>
                <a:schemeClr val="tx1"/>
              </a:solidFill>
            </a:endParaRPr>
          </a:p>
          <a:p>
            <a:pPr>
              <a:defRPr/>
            </a:pPr>
            <a:endParaRPr lang="en-US" dirty="0">
              <a:solidFill>
                <a:schemeClr val="tx1"/>
              </a:solidFill>
            </a:endParaRPr>
          </a:p>
        </p:txBody>
      </p:sp>
      <p:sp>
        <p:nvSpPr>
          <p:cNvPr id="9" name="Slide Number Placeholder 8">
            <a:extLst>
              <a:ext uri="{FF2B5EF4-FFF2-40B4-BE49-F238E27FC236}">
                <a16:creationId xmlns:a16="http://schemas.microsoft.com/office/drawing/2014/main" id="{905E1084-69CF-4DA5-A1D5-F2D74BC6F766}"/>
              </a:ext>
            </a:extLst>
          </p:cNvPr>
          <p:cNvSpPr>
            <a:spLocks noGrp="1"/>
          </p:cNvSpPr>
          <p:nvPr>
            <p:ph type="sldNum" sz="quarter" idx="11"/>
          </p:nvPr>
        </p:nvSpPr>
        <p:spPr/>
        <p:txBody>
          <a:bodyPr/>
          <a:lstStyle/>
          <a:p>
            <a:fld id="{4B73C415-D670-4716-A5EC-CC4D52CA2BAC}" type="slidenum">
              <a:rPr lang="en-US" noProof="0" smtClean="0"/>
              <a:pPr/>
              <a:t>67</a:t>
            </a:fld>
            <a:endParaRPr lang="en-US" noProof="0"/>
          </a:p>
        </p:txBody>
      </p:sp>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Submission</a:t>
            </a:r>
            <a:br>
              <a:rPr lang="en-US" dirty="0"/>
            </a:br>
            <a:r>
              <a:rPr lang="en-US" dirty="0"/>
              <a:t>Summary</a:t>
            </a:r>
          </a:p>
        </p:txBody>
      </p:sp>
      <p:pic>
        <p:nvPicPr>
          <p:cNvPr id="12" name="Picture Placeholder 11" descr="Picture of a sticky note wall.">
            <a:extLst>
              <a:ext uri="{FF2B5EF4-FFF2-40B4-BE49-F238E27FC236}">
                <a16:creationId xmlns:a16="http://schemas.microsoft.com/office/drawing/2014/main" id="{2AB679E1-0817-9143-B6D3-81757DF6F47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p:blipFill>
        <p:spPr/>
      </p:pic>
      <p:sp>
        <p:nvSpPr>
          <p:cNvPr id="8" name="Footer Placeholder 7">
            <a:extLst>
              <a:ext uri="{FF2B5EF4-FFF2-40B4-BE49-F238E27FC236}">
                <a16:creationId xmlns:a16="http://schemas.microsoft.com/office/drawing/2014/main" id="{1C8CE1B3-466C-AC9A-295C-E99D7682EF4B}"/>
              </a:ext>
            </a:extLst>
          </p:cNvPr>
          <p:cNvSpPr>
            <a:spLocks noGrp="1"/>
          </p:cNvSpPr>
          <p:nvPr>
            <p:ph type="ftr" sz="quarter" idx="13"/>
          </p:nvPr>
        </p:nvSpPr>
        <p:spPr/>
        <p:txBody>
          <a:bodyPr/>
          <a:lstStyle/>
          <a:p>
            <a:r>
              <a:rPr lang="en-US" noProof="0"/>
              <a:t>EOY 4 Reporting and Certification v1.0 April 24, 2025</a:t>
            </a:r>
          </a:p>
        </p:txBody>
      </p: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a:t>Some key points to remember</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8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54FEA-1E42-D2CC-B50C-58C35951DD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4F9D3-6957-CEE6-5893-DD0A5D10BB41}"/>
              </a:ext>
            </a:extLst>
          </p:cNvPr>
          <p:cNvSpPr>
            <a:spLocks noGrp="1"/>
          </p:cNvSpPr>
          <p:nvPr>
            <p:ph type="title"/>
          </p:nvPr>
        </p:nvSpPr>
        <p:spPr>
          <a:xfrm>
            <a:off x="763455" y="493655"/>
            <a:ext cx="11340000" cy="432000"/>
          </a:xfrm>
        </p:spPr>
        <p:txBody>
          <a:bodyPr/>
          <a:lstStyle/>
          <a:p>
            <a:r>
              <a:rPr lang="en-US" b="1" dirty="0"/>
              <a:t>Spring 2025 Special Education Data Roadshows</a:t>
            </a:r>
            <a:endParaRPr lang="en-US" sz="3600" b="1" dirty="0">
              <a:latin typeface="Arial"/>
              <a:cs typeface="Arial"/>
            </a:endParaRPr>
          </a:p>
        </p:txBody>
      </p:sp>
      <p:graphicFrame>
        <p:nvGraphicFramePr>
          <p:cNvPr id="3" name="Table 2">
            <a:extLst>
              <a:ext uri="{FF2B5EF4-FFF2-40B4-BE49-F238E27FC236}">
                <a16:creationId xmlns:a16="http://schemas.microsoft.com/office/drawing/2014/main" id="{38B90F47-049D-6705-7B58-05E6461031F1}"/>
              </a:ext>
            </a:extLst>
          </p:cNvPr>
          <p:cNvGraphicFramePr>
            <a:graphicFrameLocks noGrp="1"/>
          </p:cNvGraphicFramePr>
          <p:nvPr/>
        </p:nvGraphicFramePr>
        <p:xfrm>
          <a:off x="514949" y="1477177"/>
          <a:ext cx="11162097" cy="4455168"/>
        </p:xfrm>
        <a:graphic>
          <a:graphicData uri="http://schemas.openxmlformats.org/drawingml/2006/table">
            <a:tbl>
              <a:tblPr firstRow="1" bandRow="1">
                <a:tableStyleId>{F2DE63D5-997A-4646-A377-4702673A728D}</a:tableStyleId>
              </a:tblPr>
              <a:tblGrid>
                <a:gridCol w="929000">
                  <a:extLst>
                    <a:ext uri="{9D8B030D-6E8A-4147-A177-3AD203B41FA5}">
                      <a16:colId xmlns:a16="http://schemas.microsoft.com/office/drawing/2014/main" val="1653188241"/>
                    </a:ext>
                  </a:extLst>
                </a:gridCol>
                <a:gridCol w="2287980">
                  <a:extLst>
                    <a:ext uri="{9D8B030D-6E8A-4147-A177-3AD203B41FA5}">
                      <a16:colId xmlns:a16="http://schemas.microsoft.com/office/drawing/2014/main" val="1834416663"/>
                    </a:ext>
                  </a:extLst>
                </a:gridCol>
                <a:gridCol w="773601">
                  <a:extLst>
                    <a:ext uri="{9D8B030D-6E8A-4147-A177-3AD203B41FA5}">
                      <a16:colId xmlns:a16="http://schemas.microsoft.com/office/drawing/2014/main" val="3666317776"/>
                    </a:ext>
                  </a:extLst>
                </a:gridCol>
                <a:gridCol w="773601">
                  <a:extLst>
                    <a:ext uri="{9D8B030D-6E8A-4147-A177-3AD203B41FA5}">
                      <a16:colId xmlns:a16="http://schemas.microsoft.com/office/drawing/2014/main" val="349421871"/>
                    </a:ext>
                  </a:extLst>
                </a:gridCol>
                <a:gridCol w="3421566">
                  <a:extLst>
                    <a:ext uri="{9D8B030D-6E8A-4147-A177-3AD203B41FA5}">
                      <a16:colId xmlns:a16="http://schemas.microsoft.com/office/drawing/2014/main" val="2224834794"/>
                    </a:ext>
                  </a:extLst>
                </a:gridCol>
                <a:gridCol w="2263049">
                  <a:extLst>
                    <a:ext uri="{9D8B030D-6E8A-4147-A177-3AD203B41FA5}">
                      <a16:colId xmlns:a16="http://schemas.microsoft.com/office/drawing/2014/main" val="2813952956"/>
                    </a:ext>
                  </a:extLst>
                </a:gridCol>
                <a:gridCol w="713300">
                  <a:extLst>
                    <a:ext uri="{9D8B030D-6E8A-4147-A177-3AD203B41FA5}">
                      <a16:colId xmlns:a16="http://schemas.microsoft.com/office/drawing/2014/main" val="3794996474"/>
                    </a:ext>
                  </a:extLst>
                </a:gridCol>
              </a:tblGrid>
              <a:tr h="365208">
                <a:tc>
                  <a:txBody>
                    <a:bodyPr/>
                    <a:lstStyle/>
                    <a:p>
                      <a:pPr algn="ctr" fontAlgn="ctr"/>
                      <a:r>
                        <a:rPr lang="en-US" sz="1200" b="1" u="none" strike="noStrike" dirty="0">
                          <a:solidFill>
                            <a:srgbClr val="000000"/>
                          </a:solidFill>
                          <a:effectLst/>
                        </a:rPr>
                        <a:t>Date of Roadshow</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45720" marR="45720" marT="6350" marB="0" anchor="ctr">
                    <a:solidFill>
                      <a:schemeClr val="accent3">
                        <a:lumMod val="40000"/>
                        <a:lumOff val="60000"/>
                      </a:schemeClr>
                    </a:solidFill>
                  </a:tcPr>
                </a:tc>
                <a:tc>
                  <a:txBody>
                    <a:bodyPr/>
                    <a:lstStyle/>
                    <a:p>
                      <a:pPr algn="ctr" fontAlgn="ctr"/>
                      <a:r>
                        <a:rPr lang="en-US" sz="1200" b="1" u="none" strike="noStrike" dirty="0">
                          <a:solidFill>
                            <a:srgbClr val="000000"/>
                          </a:solidFill>
                          <a:effectLst/>
                        </a:rPr>
                        <a:t>Hosting Agency</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45720" marR="45720" marT="6350" marB="0" anchor="ctr">
                    <a:solidFill>
                      <a:schemeClr val="accent3">
                        <a:lumMod val="40000"/>
                        <a:lumOff val="60000"/>
                      </a:schemeClr>
                    </a:solidFill>
                  </a:tcPr>
                </a:tc>
                <a:tc>
                  <a:txBody>
                    <a:bodyPr/>
                    <a:lstStyle/>
                    <a:p>
                      <a:pPr algn="ctr" fontAlgn="ctr"/>
                      <a:r>
                        <a:rPr lang="en-US" sz="1200" b="1" u="none" strike="noStrike" dirty="0">
                          <a:solidFill>
                            <a:srgbClr val="000000"/>
                          </a:solidFill>
                          <a:effectLst/>
                        </a:rPr>
                        <a:t>Start Time</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45720" marR="45720" marT="6350" marB="0" anchor="ctr">
                    <a:solidFill>
                      <a:schemeClr val="accent3">
                        <a:lumMod val="40000"/>
                        <a:lumOff val="60000"/>
                      </a:schemeClr>
                    </a:solidFill>
                  </a:tcPr>
                </a:tc>
                <a:tc>
                  <a:txBody>
                    <a:bodyPr/>
                    <a:lstStyle/>
                    <a:p>
                      <a:pPr algn="ctr" fontAlgn="ctr"/>
                      <a:r>
                        <a:rPr lang="en-US" sz="1200" b="1" u="none" strike="noStrike" dirty="0">
                          <a:solidFill>
                            <a:srgbClr val="000000"/>
                          </a:solidFill>
                          <a:effectLst/>
                        </a:rPr>
                        <a:t>End Time</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45720" marR="45720" marT="6350" marB="0" anchor="ctr">
                    <a:solidFill>
                      <a:schemeClr val="accent3">
                        <a:lumMod val="40000"/>
                        <a:lumOff val="60000"/>
                      </a:schemeClr>
                    </a:solidFill>
                  </a:tcPr>
                </a:tc>
                <a:tc>
                  <a:txBody>
                    <a:bodyPr/>
                    <a:lstStyle/>
                    <a:p>
                      <a:pPr algn="ctr" fontAlgn="ctr"/>
                      <a:r>
                        <a:rPr lang="en-US" sz="1200" b="1" u="none" strike="noStrike" dirty="0">
                          <a:solidFill>
                            <a:srgbClr val="000000"/>
                          </a:solidFill>
                          <a:effectLst/>
                        </a:rPr>
                        <a:t>In-Person Registration link</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45720" marR="45720" marT="6350" marB="0" anchor="ctr">
                    <a:solidFill>
                      <a:schemeClr val="accent3">
                        <a:lumMod val="40000"/>
                        <a:lumOff val="60000"/>
                      </a:schemeClr>
                    </a:solidFill>
                  </a:tcPr>
                </a:tc>
                <a:tc>
                  <a:txBody>
                    <a:bodyPr/>
                    <a:lstStyle/>
                    <a:p>
                      <a:pPr algn="ctr" fontAlgn="ctr"/>
                      <a:r>
                        <a:rPr lang="en-US" sz="1200" b="1" u="none" strike="noStrike" dirty="0">
                          <a:solidFill>
                            <a:srgbClr val="000000"/>
                          </a:solidFill>
                          <a:effectLst/>
                        </a:rPr>
                        <a:t>Virtual Registration link (if providing a virtual option)</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45720" marR="45720" marT="6350" marB="0" anchor="ctr">
                    <a:solidFill>
                      <a:schemeClr val="accent3">
                        <a:lumMod val="40000"/>
                        <a:lumOff val="60000"/>
                      </a:schemeClr>
                    </a:solidFill>
                  </a:tcPr>
                </a:tc>
                <a:tc>
                  <a:txBody>
                    <a:bodyPr/>
                    <a:lstStyle/>
                    <a:p>
                      <a:pPr algn="ctr" fontAlgn="b"/>
                      <a:r>
                        <a:rPr lang="en-US" sz="1200" b="1" u="none" strike="noStrike" dirty="0">
                          <a:solidFill>
                            <a:srgbClr val="000000"/>
                          </a:solidFill>
                          <a:effectLst/>
                        </a:rPr>
                        <a:t>Notes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45720" marR="45720" marT="6350" marB="0" anchor="ctr">
                    <a:solidFill>
                      <a:schemeClr val="accent3">
                        <a:lumMod val="40000"/>
                        <a:lumOff val="60000"/>
                      </a:schemeClr>
                    </a:solidFill>
                  </a:tcPr>
                </a:tc>
                <a:extLst>
                  <a:ext uri="{0D108BD9-81ED-4DB2-BD59-A6C34878D82A}">
                    <a16:rowId xmlns:a16="http://schemas.microsoft.com/office/drawing/2014/main" val="3085067140"/>
                  </a:ext>
                </a:extLst>
              </a:tr>
              <a:tr h="306673">
                <a:tc>
                  <a:txBody>
                    <a:bodyPr/>
                    <a:lstStyle/>
                    <a:p>
                      <a:pPr algn="l" fontAlgn="ctr"/>
                      <a:r>
                        <a:rPr lang="en-US" sz="1200" b="0" u="none" strike="noStrike" dirty="0">
                          <a:solidFill>
                            <a:srgbClr val="000000"/>
                          </a:solidFill>
                          <a:effectLst/>
                        </a:rPr>
                        <a:t>4/25/2025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dirty="0">
                          <a:solidFill>
                            <a:srgbClr val="000000"/>
                          </a:solidFill>
                          <a:effectLst/>
                        </a:rPr>
                        <a:t>Shasta SELPA</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dirty="0">
                          <a:solidFill>
                            <a:srgbClr val="000000"/>
                          </a:solidFill>
                          <a:effectLst/>
                        </a:rPr>
                        <a:t>9:00 AM</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12:00 PM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sng" strike="noStrike" dirty="0">
                          <a:solidFill>
                            <a:srgbClr val="0000FF"/>
                          </a:solidFill>
                          <a:effectLst/>
                          <a:hlinkClick r:id="rId3"/>
                        </a:rPr>
                        <a:t>https://www.shastacoe.org/forms/~form-uuid/87d35117-0b3b-46a1-bb24-074d3e58b9ca</a:t>
                      </a:r>
                      <a:endParaRPr lang="en-US" sz="1200" b="0" i="0" u="sng" strike="noStrike" dirty="0">
                        <a:solidFill>
                          <a:srgbClr val="0000FF"/>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N/A</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b"/>
                      <a:r>
                        <a:rPr lang="en-US" sz="1200" b="0" u="none" strike="noStrike" dirty="0">
                          <a:solidFill>
                            <a:srgbClr val="000000"/>
                          </a:solidFill>
                          <a:effectLst/>
                        </a:rPr>
                        <a:t>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b"/>
                </a:tc>
                <a:extLst>
                  <a:ext uri="{0D108BD9-81ED-4DB2-BD59-A6C34878D82A}">
                    <a16:rowId xmlns:a16="http://schemas.microsoft.com/office/drawing/2014/main" val="1063382075"/>
                  </a:ext>
                </a:extLst>
              </a:tr>
              <a:tr h="304169">
                <a:tc>
                  <a:txBody>
                    <a:bodyPr/>
                    <a:lstStyle/>
                    <a:p>
                      <a:pPr algn="l" fontAlgn="ctr"/>
                      <a:r>
                        <a:rPr lang="en-US" sz="1200" b="0" u="none" strike="noStrike" dirty="0">
                          <a:solidFill>
                            <a:srgbClr val="000000"/>
                          </a:solidFill>
                          <a:effectLst/>
                        </a:rPr>
                        <a:t>4/28/2025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dirty="0">
                          <a:solidFill>
                            <a:srgbClr val="000000"/>
                          </a:solidFill>
                          <a:effectLst/>
                        </a:rPr>
                        <a:t>Ventura County SELPA</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9:00 AM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12:00 PM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sng" strike="noStrike">
                          <a:solidFill>
                            <a:srgbClr val="0000FF"/>
                          </a:solidFill>
                          <a:effectLst/>
                          <a:hlinkClick r:id="rId4"/>
                        </a:rPr>
                        <a:t>https://vcoe.k12oms.org/1630-254138</a:t>
                      </a:r>
                      <a:endParaRPr lang="en-US" sz="1200" b="0" i="0" u="sng" strike="noStrike">
                        <a:solidFill>
                          <a:srgbClr val="0000FF"/>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sng" strike="noStrike">
                          <a:solidFill>
                            <a:srgbClr val="0000FF"/>
                          </a:solidFill>
                          <a:effectLst/>
                          <a:hlinkClick r:id="rId4"/>
                        </a:rPr>
                        <a:t>https://vcoe.k12oms.org/1630-254138</a:t>
                      </a:r>
                      <a:endParaRPr lang="en-US" sz="1200" b="0" i="0" u="sng" strike="noStrike">
                        <a:solidFill>
                          <a:srgbClr val="0000FF"/>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b"/>
                      <a:r>
                        <a:rPr lang="en-US" sz="1200" b="0" u="none" strike="noStrike">
                          <a:solidFill>
                            <a:srgbClr val="000000"/>
                          </a:solidFill>
                          <a:effectLst/>
                        </a:rPr>
                        <a:t>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b"/>
                </a:tc>
                <a:extLst>
                  <a:ext uri="{0D108BD9-81ED-4DB2-BD59-A6C34878D82A}">
                    <a16:rowId xmlns:a16="http://schemas.microsoft.com/office/drawing/2014/main" val="4064075365"/>
                  </a:ext>
                </a:extLst>
              </a:tr>
              <a:tr h="304169">
                <a:tc>
                  <a:txBody>
                    <a:bodyPr/>
                    <a:lstStyle/>
                    <a:p>
                      <a:pPr algn="l" fontAlgn="ctr"/>
                      <a:r>
                        <a:rPr lang="en-US" sz="1200" b="0" u="none" strike="noStrike" dirty="0">
                          <a:solidFill>
                            <a:srgbClr val="000000"/>
                          </a:solidFill>
                          <a:effectLst/>
                        </a:rPr>
                        <a:t>4/29/2025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dirty="0">
                          <a:solidFill>
                            <a:srgbClr val="000000"/>
                          </a:solidFill>
                          <a:effectLst/>
                        </a:rPr>
                        <a:t>Orange County Department of Education</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8:30 AM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dirty="0">
                          <a:solidFill>
                            <a:srgbClr val="000000"/>
                          </a:solidFill>
                          <a:effectLst/>
                        </a:rPr>
                        <a:t>11:30 AM</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sng" strike="noStrike">
                          <a:solidFill>
                            <a:srgbClr val="0000FF"/>
                          </a:solidFill>
                          <a:effectLst/>
                          <a:hlinkClick r:id="rId5"/>
                        </a:rPr>
                        <a:t>http://ocde.k12oms.org/1268-262448</a:t>
                      </a:r>
                      <a:endParaRPr lang="en-US" sz="1200" b="0" i="0" u="sng" strike="noStrike">
                        <a:solidFill>
                          <a:srgbClr val="0000FF"/>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N/A</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b"/>
                      <a:r>
                        <a:rPr lang="en-US" sz="1200" b="0" u="none" strike="noStrike" dirty="0">
                          <a:solidFill>
                            <a:srgbClr val="000000"/>
                          </a:solidFill>
                          <a:effectLst/>
                        </a:rPr>
                        <a:t>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b"/>
                </a:tc>
                <a:extLst>
                  <a:ext uri="{0D108BD9-81ED-4DB2-BD59-A6C34878D82A}">
                    <a16:rowId xmlns:a16="http://schemas.microsoft.com/office/drawing/2014/main" val="4106151178"/>
                  </a:ext>
                </a:extLst>
              </a:tr>
              <a:tr h="304169">
                <a:tc>
                  <a:txBody>
                    <a:bodyPr/>
                    <a:lstStyle/>
                    <a:p>
                      <a:pPr algn="l" fontAlgn="ctr"/>
                      <a:r>
                        <a:rPr lang="en-US" sz="1200" b="0" u="none" strike="noStrike" dirty="0">
                          <a:solidFill>
                            <a:srgbClr val="000000"/>
                          </a:solidFill>
                          <a:effectLst/>
                        </a:rPr>
                        <a:t>4/29/2025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dirty="0">
                          <a:solidFill>
                            <a:srgbClr val="000000"/>
                          </a:solidFill>
                          <a:effectLst/>
                        </a:rPr>
                        <a:t>Los Angeles County Office of Education</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1:00 PM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4:00 PM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sng" strike="noStrike">
                          <a:solidFill>
                            <a:srgbClr val="0000FF"/>
                          </a:solidFill>
                          <a:effectLst/>
                          <a:hlinkClick r:id="rId6"/>
                        </a:rPr>
                        <a:t>http://lacoe.k12oms.org/1894-262336</a:t>
                      </a:r>
                      <a:endParaRPr lang="en-US" sz="1200" b="0" i="0" u="sng" strike="noStrike">
                        <a:solidFill>
                          <a:srgbClr val="0000FF"/>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sng" strike="noStrike" dirty="0">
                          <a:solidFill>
                            <a:srgbClr val="0000FF"/>
                          </a:solidFill>
                          <a:effectLst/>
                          <a:hlinkClick r:id="rId7"/>
                        </a:rPr>
                        <a:t>http://lacoe.k12oms.org/1894-262338</a:t>
                      </a:r>
                      <a:endParaRPr lang="en-US" sz="1200" b="0" i="0" u="sng" strike="noStrike" dirty="0">
                        <a:solidFill>
                          <a:srgbClr val="0000FF"/>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b"/>
                      <a:r>
                        <a:rPr lang="en-US" sz="1200" b="0" u="none" strike="noStrike" dirty="0">
                          <a:solidFill>
                            <a:srgbClr val="000000"/>
                          </a:solidFill>
                          <a:effectLst/>
                        </a:rPr>
                        <a:t>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b"/>
                </a:tc>
                <a:extLst>
                  <a:ext uri="{0D108BD9-81ED-4DB2-BD59-A6C34878D82A}">
                    <a16:rowId xmlns:a16="http://schemas.microsoft.com/office/drawing/2014/main" val="2709245825"/>
                  </a:ext>
                </a:extLst>
              </a:tr>
              <a:tr h="304169">
                <a:tc>
                  <a:txBody>
                    <a:bodyPr/>
                    <a:lstStyle/>
                    <a:p>
                      <a:pPr algn="l" fontAlgn="ctr"/>
                      <a:r>
                        <a:rPr lang="en-US" sz="1200" b="0" u="none" strike="noStrike">
                          <a:solidFill>
                            <a:srgbClr val="000000"/>
                          </a:solidFill>
                          <a:effectLst/>
                        </a:rPr>
                        <a:t>5/5/2025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Tulare County Office of Education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8:30 AM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11:30 AM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sng" strike="noStrike" dirty="0">
                          <a:solidFill>
                            <a:srgbClr val="1155CC"/>
                          </a:solidFill>
                          <a:effectLst/>
                          <a:hlinkClick r:id="rId8"/>
                        </a:rPr>
                        <a:t>https://tulare.k12oms.org/146-258130</a:t>
                      </a:r>
                      <a:endParaRPr lang="en-US" sz="1200" b="0" i="0" u="sng" strike="noStrike" dirty="0">
                        <a:solidFill>
                          <a:srgbClr val="1155CC"/>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N/A</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b"/>
                      <a:r>
                        <a:rPr lang="en-US" sz="1200" b="0" u="none" strike="noStrike" dirty="0">
                          <a:solidFill>
                            <a:srgbClr val="000000"/>
                          </a:solidFill>
                          <a:effectLst/>
                        </a:rPr>
                        <a:t>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b"/>
                </a:tc>
                <a:extLst>
                  <a:ext uri="{0D108BD9-81ED-4DB2-BD59-A6C34878D82A}">
                    <a16:rowId xmlns:a16="http://schemas.microsoft.com/office/drawing/2014/main" val="2936148862"/>
                  </a:ext>
                </a:extLst>
              </a:tr>
              <a:tr h="306673">
                <a:tc>
                  <a:txBody>
                    <a:bodyPr/>
                    <a:lstStyle/>
                    <a:p>
                      <a:pPr algn="l" fontAlgn="ctr"/>
                      <a:r>
                        <a:rPr lang="en-US" sz="1200" b="0" u="none" strike="noStrike" dirty="0">
                          <a:solidFill>
                            <a:srgbClr val="000000"/>
                          </a:solidFill>
                          <a:effectLst/>
                        </a:rPr>
                        <a:t>5/8/2025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Fresno County Superintendent of Schools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8:30 AM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11:30 AM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sng" strike="noStrike" dirty="0">
                          <a:solidFill>
                            <a:srgbClr val="1155CC"/>
                          </a:solidFill>
                          <a:effectLst/>
                          <a:hlinkClick r:id="rId9"/>
                        </a:rPr>
                        <a:t>http://fresno.k12oms.org/131-262266</a:t>
                      </a:r>
                      <a:endParaRPr lang="en-US" sz="1200" b="0" i="0" u="sng" strike="noStrike" dirty="0">
                        <a:solidFill>
                          <a:srgbClr val="1155CC"/>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sng" strike="noStrike" dirty="0">
                          <a:solidFill>
                            <a:srgbClr val="0000FF"/>
                          </a:solidFill>
                          <a:effectLst/>
                          <a:hlinkClick r:id="rId9"/>
                        </a:rPr>
                        <a:t>http://fresno.k12oms.org/131-262266</a:t>
                      </a:r>
                      <a:endParaRPr lang="en-US" sz="1200" b="0" i="0" u="sng" strike="noStrike" dirty="0">
                        <a:solidFill>
                          <a:srgbClr val="0000FF"/>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b"/>
                      <a:r>
                        <a:rPr lang="en-US" sz="1200" b="0" u="none" strike="noStrike" dirty="0">
                          <a:solidFill>
                            <a:srgbClr val="000000"/>
                          </a:solidFill>
                          <a:effectLst/>
                        </a:rPr>
                        <a:t>Access Code: 0508</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b"/>
                </a:tc>
                <a:extLst>
                  <a:ext uri="{0D108BD9-81ED-4DB2-BD59-A6C34878D82A}">
                    <a16:rowId xmlns:a16="http://schemas.microsoft.com/office/drawing/2014/main" val="1311805767"/>
                  </a:ext>
                </a:extLst>
              </a:tr>
              <a:tr h="304169">
                <a:tc>
                  <a:txBody>
                    <a:bodyPr/>
                    <a:lstStyle/>
                    <a:p>
                      <a:pPr algn="l" fontAlgn="ctr"/>
                      <a:r>
                        <a:rPr lang="en-US" sz="1200" b="0" u="none" strike="noStrike" dirty="0">
                          <a:solidFill>
                            <a:srgbClr val="000000"/>
                          </a:solidFill>
                          <a:effectLst/>
                        </a:rPr>
                        <a:t>5/12/2025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dirty="0">
                          <a:solidFill>
                            <a:srgbClr val="000000"/>
                          </a:solidFill>
                          <a:effectLst/>
                        </a:rPr>
                        <a:t>Contra Costa SELPA</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9:00 AM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12:00 PM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sng" strike="noStrike">
                          <a:solidFill>
                            <a:srgbClr val="0000FF"/>
                          </a:solidFill>
                          <a:effectLst/>
                          <a:hlinkClick r:id="rId10"/>
                        </a:rPr>
                        <a:t>https://forms.gle/ZdxJhRoEUTp3TmtSA</a:t>
                      </a:r>
                      <a:endParaRPr lang="en-US" sz="1200" b="0" i="0" u="sng" strike="noStrike">
                        <a:solidFill>
                          <a:srgbClr val="0000FF"/>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dirty="0">
                          <a:solidFill>
                            <a:srgbClr val="000000"/>
                          </a:solidFill>
                          <a:effectLst/>
                        </a:rPr>
                        <a:t>N/A</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b"/>
                      <a:r>
                        <a:rPr lang="en-US" sz="1200" b="0" u="none" strike="noStrike" dirty="0">
                          <a:solidFill>
                            <a:srgbClr val="000000"/>
                          </a:solidFill>
                          <a:effectLst/>
                        </a:rPr>
                        <a:t>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b"/>
                </a:tc>
                <a:extLst>
                  <a:ext uri="{0D108BD9-81ED-4DB2-BD59-A6C34878D82A}">
                    <a16:rowId xmlns:a16="http://schemas.microsoft.com/office/drawing/2014/main" val="2699685208"/>
                  </a:ext>
                </a:extLst>
              </a:tr>
              <a:tr h="304169">
                <a:tc>
                  <a:txBody>
                    <a:bodyPr/>
                    <a:lstStyle/>
                    <a:p>
                      <a:pPr algn="l" fontAlgn="ctr"/>
                      <a:r>
                        <a:rPr lang="en-US" sz="1200" b="0" u="none" strike="noStrike" dirty="0">
                          <a:solidFill>
                            <a:srgbClr val="000000"/>
                          </a:solidFill>
                          <a:effectLst/>
                        </a:rPr>
                        <a:t>5/19/2025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Sacramento County Office of Education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1:00 PM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4:00 PM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sng" strike="noStrike">
                          <a:solidFill>
                            <a:srgbClr val="1155CC"/>
                          </a:solidFill>
                          <a:effectLst/>
                          <a:hlinkClick r:id="rId11"/>
                        </a:rPr>
                        <a:t>https://proflearn.scoe.net/Home/Register/736</a:t>
                      </a:r>
                      <a:endParaRPr lang="en-US" sz="1200" b="0" i="0" u="sng" strike="noStrike">
                        <a:solidFill>
                          <a:srgbClr val="1155CC"/>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dirty="0">
                          <a:solidFill>
                            <a:srgbClr val="000000"/>
                          </a:solidFill>
                          <a:effectLst/>
                        </a:rPr>
                        <a:t>TBD</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b"/>
                      <a:r>
                        <a:rPr lang="en-US" sz="1200" b="0" u="none" strike="noStrike" dirty="0">
                          <a:solidFill>
                            <a:srgbClr val="000000"/>
                          </a:solidFill>
                          <a:effectLst/>
                        </a:rPr>
                        <a:t>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b"/>
                </a:tc>
                <a:extLst>
                  <a:ext uri="{0D108BD9-81ED-4DB2-BD59-A6C34878D82A}">
                    <a16:rowId xmlns:a16="http://schemas.microsoft.com/office/drawing/2014/main" val="52951119"/>
                  </a:ext>
                </a:extLst>
              </a:tr>
              <a:tr h="304169">
                <a:tc>
                  <a:txBody>
                    <a:bodyPr/>
                    <a:lstStyle/>
                    <a:p>
                      <a:pPr algn="l" fontAlgn="ctr"/>
                      <a:r>
                        <a:rPr lang="en-US" sz="1200" b="0" u="none" strike="noStrike" dirty="0">
                          <a:solidFill>
                            <a:srgbClr val="000000"/>
                          </a:solidFill>
                          <a:effectLst/>
                        </a:rPr>
                        <a:t>5/19/2025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San Joaquin County Office Of Education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9:00 AM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a:solidFill>
                            <a:srgbClr val="000000"/>
                          </a:solidFill>
                          <a:effectLst/>
                        </a:rPr>
                        <a:t>12:00 PM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sng" strike="noStrike">
                          <a:solidFill>
                            <a:srgbClr val="0000FF"/>
                          </a:solidFill>
                          <a:effectLst/>
                          <a:hlinkClick r:id="rId12"/>
                        </a:rPr>
                        <a:t>https://forms.gle/APzJ8BJWbWhcZL176</a:t>
                      </a:r>
                      <a:endParaRPr lang="en-US" sz="1200" b="0" i="0" u="sng" strike="noStrike">
                        <a:solidFill>
                          <a:srgbClr val="0000FF"/>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dirty="0">
                          <a:solidFill>
                            <a:srgbClr val="000000"/>
                          </a:solidFill>
                          <a:effectLst/>
                        </a:rPr>
                        <a:t>N/A</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b"/>
                      <a:r>
                        <a:rPr lang="en-US" sz="1200" b="0" u="none" strike="noStrike" dirty="0">
                          <a:solidFill>
                            <a:srgbClr val="000000"/>
                          </a:solidFill>
                          <a:effectLst/>
                        </a:rPr>
                        <a:t>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b"/>
                </a:tc>
                <a:extLst>
                  <a:ext uri="{0D108BD9-81ED-4DB2-BD59-A6C34878D82A}">
                    <a16:rowId xmlns:a16="http://schemas.microsoft.com/office/drawing/2014/main" val="4173858667"/>
                  </a:ext>
                </a:extLst>
              </a:tr>
              <a:tr h="306673">
                <a:tc>
                  <a:txBody>
                    <a:bodyPr/>
                    <a:lstStyle/>
                    <a:p>
                      <a:pPr algn="l" fontAlgn="ctr"/>
                      <a:r>
                        <a:rPr lang="en-US" sz="1200" b="0" u="none" strike="noStrike" dirty="0">
                          <a:solidFill>
                            <a:srgbClr val="000000"/>
                          </a:solidFill>
                          <a:effectLst/>
                        </a:rPr>
                        <a:t>5/20/2025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dirty="0">
                          <a:solidFill>
                            <a:srgbClr val="000000"/>
                          </a:solidFill>
                          <a:effectLst/>
                        </a:rPr>
                        <a:t>Madera County Superintendent of Schools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dirty="0">
                          <a:solidFill>
                            <a:srgbClr val="000000"/>
                          </a:solidFill>
                          <a:effectLst/>
                        </a:rPr>
                        <a:t>9:00 AM</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dirty="0">
                          <a:solidFill>
                            <a:srgbClr val="000000"/>
                          </a:solidFill>
                          <a:effectLst/>
                        </a:rPr>
                        <a:t>12:00 PM</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sng" strike="noStrike">
                          <a:solidFill>
                            <a:srgbClr val="0000FF"/>
                          </a:solidFill>
                          <a:effectLst/>
                          <a:hlinkClick r:id="rId13"/>
                        </a:rPr>
                        <a:t>https://madera.k12oms.org/eventdetail.php?id=262532</a:t>
                      </a:r>
                      <a:endParaRPr lang="en-US" sz="1200" b="0" i="0" u="sng" strike="noStrike">
                        <a:solidFill>
                          <a:srgbClr val="0000FF"/>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sng" strike="noStrike" dirty="0">
                          <a:solidFill>
                            <a:srgbClr val="0000FF"/>
                          </a:solidFill>
                          <a:effectLst/>
                          <a:hlinkClick r:id="rId13"/>
                        </a:rPr>
                        <a:t>https://madera.k12oms.org/eventdetail.php?id=262532</a:t>
                      </a:r>
                      <a:endParaRPr lang="en-US" sz="1200" b="0" i="0" u="sng" strike="noStrike" dirty="0">
                        <a:solidFill>
                          <a:srgbClr val="0000FF"/>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b"/>
                      <a:r>
                        <a:rPr lang="en-US" sz="1200" b="0" u="none" strike="noStrike" dirty="0">
                          <a:solidFill>
                            <a:srgbClr val="000000"/>
                          </a:solidFill>
                          <a:effectLst/>
                        </a:rPr>
                        <a:t>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b"/>
                </a:tc>
                <a:extLst>
                  <a:ext uri="{0D108BD9-81ED-4DB2-BD59-A6C34878D82A}">
                    <a16:rowId xmlns:a16="http://schemas.microsoft.com/office/drawing/2014/main" val="2058646494"/>
                  </a:ext>
                </a:extLst>
              </a:tr>
              <a:tr h="304169">
                <a:tc>
                  <a:txBody>
                    <a:bodyPr/>
                    <a:lstStyle/>
                    <a:p>
                      <a:pPr algn="l" fontAlgn="ctr"/>
                      <a:r>
                        <a:rPr lang="en-US" sz="1200" b="0" u="none" strike="noStrike" dirty="0">
                          <a:solidFill>
                            <a:srgbClr val="000000"/>
                          </a:solidFill>
                          <a:effectLst/>
                        </a:rPr>
                        <a:t>5/23/2025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dirty="0">
                          <a:solidFill>
                            <a:srgbClr val="000000"/>
                          </a:solidFill>
                          <a:effectLst/>
                        </a:rPr>
                        <a:t>East </a:t>
                      </a:r>
                      <a:r>
                        <a:rPr lang="en-US" sz="1200" b="0" u="none" strike="noStrike">
                          <a:solidFill>
                            <a:srgbClr val="000000"/>
                          </a:solidFill>
                          <a:effectLst/>
                        </a:rPr>
                        <a:t>County SELPA – San Diego</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dirty="0">
                          <a:solidFill>
                            <a:srgbClr val="000000"/>
                          </a:solidFill>
                          <a:effectLst/>
                        </a:rPr>
                        <a:t>9:00 AM</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dirty="0">
                          <a:solidFill>
                            <a:srgbClr val="000000"/>
                          </a:solidFill>
                          <a:effectLst/>
                        </a:rPr>
                        <a:t>12:00 PM</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sng" strike="noStrike" dirty="0">
                          <a:solidFill>
                            <a:srgbClr val="0000FF"/>
                          </a:solidFill>
                          <a:effectLst/>
                          <a:hlinkClick r:id="rId14"/>
                        </a:rPr>
                        <a:t>http://sdcoe.k12oms.org/1035-262350</a:t>
                      </a:r>
                      <a:endParaRPr lang="en-US" sz="1200" b="0" i="0" u="sng" strike="noStrike" dirty="0">
                        <a:solidFill>
                          <a:srgbClr val="0000FF"/>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ctr"/>
                      <a:r>
                        <a:rPr lang="en-US" sz="1200" b="0" u="none" strike="noStrike" dirty="0">
                          <a:solidFill>
                            <a:srgbClr val="000000"/>
                          </a:solidFill>
                          <a:effectLst/>
                        </a:rPr>
                        <a:t>N/A</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ctr"/>
                </a:tc>
                <a:tc>
                  <a:txBody>
                    <a:bodyPr/>
                    <a:lstStyle/>
                    <a:p>
                      <a:pPr algn="l" fontAlgn="b"/>
                      <a:r>
                        <a:rPr lang="en-US" sz="1200" b="0" u="none" strike="noStrike" dirty="0">
                          <a:solidFill>
                            <a:srgbClr val="000000"/>
                          </a:solidFill>
                          <a:effectLst/>
                        </a:rPr>
                        <a:t>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marT="0" marB="0" anchor="b"/>
                </a:tc>
                <a:extLst>
                  <a:ext uri="{0D108BD9-81ED-4DB2-BD59-A6C34878D82A}">
                    <a16:rowId xmlns:a16="http://schemas.microsoft.com/office/drawing/2014/main" val="3671439019"/>
                  </a:ext>
                </a:extLst>
              </a:tr>
            </a:tbl>
          </a:graphicData>
        </a:graphic>
      </p:graphicFrame>
      <p:sp>
        <p:nvSpPr>
          <p:cNvPr id="4" name="Footer Placeholder 3">
            <a:extLst>
              <a:ext uri="{FF2B5EF4-FFF2-40B4-BE49-F238E27FC236}">
                <a16:creationId xmlns:a16="http://schemas.microsoft.com/office/drawing/2014/main" id="{5D291983-ED2A-7E3E-299C-ED26A43CC18C}"/>
              </a:ext>
            </a:extLst>
          </p:cNvPr>
          <p:cNvSpPr>
            <a:spLocks noGrp="1"/>
          </p:cNvSpPr>
          <p:nvPr>
            <p:ph type="ftr" sz="quarter" idx="10"/>
          </p:nvPr>
        </p:nvSpPr>
        <p:spPr/>
        <p:txBody>
          <a:bodyPr/>
          <a:lstStyle/>
          <a:p>
            <a:r>
              <a:rPr lang="en-US" noProof="0"/>
              <a:t>EOY 4 Reporting and Certification v1.0 April 24, 2025</a:t>
            </a:r>
          </a:p>
        </p:txBody>
      </p:sp>
      <p:sp>
        <p:nvSpPr>
          <p:cNvPr id="5" name="Slide Number Placeholder 4">
            <a:extLst>
              <a:ext uri="{FF2B5EF4-FFF2-40B4-BE49-F238E27FC236}">
                <a16:creationId xmlns:a16="http://schemas.microsoft.com/office/drawing/2014/main" id="{D5BD00E5-8DD4-84CC-647C-2CDAE1BD5968}"/>
              </a:ext>
            </a:extLst>
          </p:cNvPr>
          <p:cNvSpPr>
            <a:spLocks noGrp="1"/>
          </p:cNvSpPr>
          <p:nvPr>
            <p:ph type="sldNum" sz="quarter" idx="11"/>
          </p:nvPr>
        </p:nvSpPr>
        <p:spPr/>
        <p:txBody>
          <a:bodyPr/>
          <a:lstStyle/>
          <a:p>
            <a:fld id="{4B73C415-D670-4716-A5EC-CC4D52CA2BAC}" type="slidenum">
              <a:rPr lang="en-US" noProof="0" smtClean="0"/>
              <a:pPr/>
              <a:t>68</a:t>
            </a:fld>
            <a:endParaRPr lang="en-US" noProof="0"/>
          </a:p>
        </p:txBody>
      </p:sp>
    </p:spTree>
    <p:extLst>
      <p:ext uri="{BB962C8B-B14F-4D97-AF65-F5344CB8AC3E}">
        <p14:creationId xmlns:p14="http://schemas.microsoft.com/office/powerpoint/2010/main" val="344461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idx="4294967295"/>
          </p:nvPr>
        </p:nvSpPr>
        <p:spPr>
          <a:xfrm>
            <a:off x="569135" y="232639"/>
            <a:ext cx="10056812" cy="6900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a:ea typeface="+mj-ea"/>
                <a:cs typeface="Poppins" panose="02000000000000000000" pitchFamily="2" charset="0"/>
              </a:rPr>
              <a:t>Suggested Milestones</a:t>
            </a:r>
            <a:endParaRPr kumimoji="0" lang="en-US" sz="3200" b="1" i="0" u="none" strike="noStrike" kern="1200" cap="none" spc="0" normalizeH="0" baseline="0" noProof="0" dirty="0">
              <a:ln>
                <a:noFill/>
              </a:ln>
              <a:solidFill>
                <a:srgbClr val="FF735D"/>
              </a:solidFill>
              <a:effectLst/>
              <a:uLnTx/>
              <a:uFillTx/>
              <a:latin typeface="Tahoma"/>
              <a:ea typeface="+mj-ea"/>
              <a:cs typeface="Poppins" panose="02000000000000000000" pitchFamily="2" charset="0"/>
            </a:endParaRPr>
          </a:p>
        </p:txBody>
      </p:sp>
      <p:sp>
        <p:nvSpPr>
          <p:cNvPr id="23" name="TextBox 22"/>
          <p:cNvSpPr txBox="1">
            <a:spLocks/>
          </p:cNvSpPr>
          <p:nvPr/>
        </p:nvSpPr>
        <p:spPr>
          <a:xfrm>
            <a:off x="271769" y="3244804"/>
            <a:ext cx="1541121"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EOY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2024-2025</a:t>
            </a:r>
          </a:p>
        </p:txBody>
      </p:sp>
      <p:sp>
        <p:nvSpPr>
          <p:cNvPr id="24" name="Freeform 1140">
            <a:extLst>
              <a:ext uri="{C183D7F6-B498-43B3-948B-1728B52AA6E4}">
                <adec:decorative xmlns:adec="http://schemas.microsoft.com/office/drawing/2017/decorative" val="1"/>
              </a:ext>
            </a:extLst>
          </p:cNvPr>
          <p:cNvSpPr>
            <a:spLocks/>
          </p:cNvSpPr>
          <p:nvPr/>
        </p:nvSpPr>
        <p:spPr bwMode="auto">
          <a:xfrm>
            <a:off x="29551" y="1234079"/>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818F3BDA-696A-4747-B05F-A9FB168C9DE4}"/>
              </a:ext>
              <a:ext uri="{C183D7F6-B498-43B3-948B-1728B52AA6E4}">
                <adec:decorative xmlns:adec="http://schemas.microsoft.com/office/drawing/2017/decorative" val="1"/>
              </a:ext>
            </a:extLst>
          </p:cNvPr>
          <p:cNvGrpSpPr/>
          <p:nvPr/>
        </p:nvGrpSpPr>
        <p:grpSpPr>
          <a:xfrm>
            <a:off x="1260746" y="1634240"/>
            <a:ext cx="10424409" cy="574676"/>
            <a:chOff x="830263" y="1889125"/>
            <a:chExt cx="10424409" cy="574675"/>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3DC1BD"/>
                  </a:solidFill>
                  <a:effectLst/>
                  <a:uLnTx/>
                  <a:uFillTx/>
                  <a:latin typeface="Poppins" panose="02000000000000000000" pitchFamily="2" charset="0"/>
                  <a:ea typeface="+mn-ea"/>
                  <a:cs typeface="Poppins" panose="02000000000000000000" pitchFamily="2" charset="0"/>
                </a:rPr>
                <a:t>Now – 6/19</a:t>
              </a:r>
            </a:p>
          </p:txBody>
        </p:sp>
        <p:sp>
          <p:nvSpPr>
            <p:cNvPr id="9" name="TextBox 8"/>
            <p:cNvSpPr txBox="1"/>
            <p:nvPr/>
          </p:nvSpPr>
          <p:spPr>
            <a:xfrm>
              <a:off x="4831518" y="1915953"/>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Submit and post files. Review IVR and Data Discrepancy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6F2A49F0-D43F-45CE-91CF-5D90E269A563}"/>
              </a:ext>
              <a:ext uri="{C183D7F6-B498-43B3-948B-1728B52AA6E4}">
                <adec:decorative xmlns:adec="http://schemas.microsoft.com/office/drawing/2017/decorative" val="1"/>
              </a:ext>
            </a:extLst>
          </p:cNvPr>
          <p:cNvGrpSpPr/>
          <p:nvPr/>
        </p:nvGrpSpPr>
        <p:grpSpPr>
          <a:xfrm>
            <a:off x="1602798" y="2294641"/>
            <a:ext cx="9907695" cy="577851"/>
            <a:chOff x="1589088" y="2644776"/>
            <a:chExt cx="9907694" cy="577850"/>
          </a:xfrm>
        </p:grpSpPr>
        <p:sp>
          <p:nvSpPr>
            <p:cNvPr id="11" name="TextBox 10"/>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715B"/>
                  </a:solidFill>
                  <a:effectLst/>
                  <a:uLnTx/>
                  <a:uFillTx/>
                  <a:latin typeface="Poppins" panose="02000000000000000000" pitchFamily="2" charset="0"/>
                  <a:ea typeface="+mn-ea"/>
                  <a:cs typeface="Poppins" panose="02000000000000000000" pitchFamily="2" charset="0"/>
                </a:rPr>
                <a:t>6/20 – 7/10</a:t>
              </a:r>
            </a:p>
          </p:txBody>
        </p:sp>
        <p:sp>
          <p:nvSpPr>
            <p:cNvPr id="12" name="TextBox 11"/>
            <p:cNvSpPr txBox="1"/>
            <p:nvPr/>
          </p:nvSpPr>
          <p:spPr>
            <a:xfrm>
              <a:off x="5385882" y="2700634"/>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Resolve Certification and Data Discrepancy errors.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p:cNvSpPr>
              <a:spLocks noChangeArrowheads="1"/>
            </p:cNvSpPr>
            <p:nvPr/>
          </p:nvSpPr>
          <p:spPr bwMode="auto">
            <a:xfrm>
              <a:off x="2505076" y="2644776"/>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37A6EB7B-4B4A-4637-A20A-D2794884B4D8}"/>
              </a:ext>
              <a:ext uri="{C183D7F6-B498-43B3-948B-1728B52AA6E4}">
                <adec:decorative xmlns:adec="http://schemas.microsoft.com/office/drawing/2017/decorative" val="1"/>
              </a:ext>
            </a:extLst>
          </p:cNvPr>
          <p:cNvGrpSpPr/>
          <p:nvPr/>
        </p:nvGrpSpPr>
        <p:grpSpPr>
          <a:xfrm>
            <a:off x="1891725" y="3727911"/>
            <a:ext cx="9618768" cy="592831"/>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solidFill>
                  <a:effectLst/>
                  <a:uLnTx/>
                  <a:uFillTx/>
                  <a:latin typeface="Poppins" panose="02000000000000000000" pitchFamily="2" charset="0"/>
                  <a:ea typeface="+mn-ea"/>
                  <a:cs typeface="Poppins" panose="02000000000000000000" pitchFamily="2" charset="0"/>
                </a:rPr>
                <a:t>7/11– 7/18</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 (Send earlier if possible)</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a:extLst>
              <a:ext uri="{C183D7F6-B498-43B3-948B-1728B52AA6E4}">
                <adec:decorative xmlns:adec="http://schemas.microsoft.com/office/drawing/2017/decorative" val="1"/>
              </a:ext>
            </a:extLst>
          </p:cNvPr>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cxnSp>
        <p:nvCxnSpPr>
          <p:cNvPr id="55" name="Straight Connector 54">
            <a:extLst>
              <a:ext uri="{C183D7F6-B498-43B3-948B-1728B52AA6E4}">
                <adec:decorative xmlns:adec="http://schemas.microsoft.com/office/drawing/2017/decorative" val="1"/>
              </a:ext>
            </a:extLst>
          </p:cNvPr>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2347C7A-4C0C-4058-9279-275E82261305}"/>
              </a:ext>
              <a:ext uri="{C183D7F6-B498-43B3-948B-1728B52AA6E4}">
                <adec:decorative xmlns:adec="http://schemas.microsoft.com/office/drawing/2017/decorative" val="1"/>
              </a:ext>
            </a:extLst>
          </p:cNvPr>
          <p:cNvGrpSpPr/>
          <p:nvPr/>
        </p:nvGrpSpPr>
        <p:grpSpPr>
          <a:xfrm>
            <a:off x="406430" y="1100491"/>
            <a:ext cx="9972234" cy="574675"/>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 5/6</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Complete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 uri="{C183D7F6-B498-43B3-948B-1728B52AA6E4}">
                <adec:decorative xmlns:adec="http://schemas.microsoft.com/office/drawing/2017/decorative" val="1"/>
              </a:ext>
            </a:extLst>
          </p:cNvPr>
          <p:cNvGrpSpPr/>
          <p:nvPr/>
        </p:nvGrpSpPr>
        <p:grpSpPr>
          <a:xfrm>
            <a:off x="1673767" y="4407149"/>
            <a:ext cx="10098233" cy="852978"/>
            <a:chOff x="1179910" y="3536156"/>
            <a:chExt cx="7573673" cy="639733"/>
          </a:xfrm>
        </p:grpSpPr>
        <p:sp>
          <p:nvSpPr>
            <p:cNvPr id="17" name="TextBox 16"/>
            <p:cNvSpPr txBox="1">
              <a:spLocks/>
            </p:cNvSpPr>
            <p:nvPr/>
          </p:nvSpPr>
          <p:spPr>
            <a:xfrm>
              <a:off x="2487505" y="3572183"/>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00B050"/>
                  </a:solidFill>
                  <a:effectLst/>
                  <a:uLnTx/>
                  <a:uFillTx/>
                  <a:latin typeface="Poppins" panose="02000000000000000000" pitchFamily="2" charset="0"/>
                  <a:ea typeface="+mn-ea"/>
                  <a:cs typeface="Poppins" panose="02000000000000000000" pitchFamily="2" charset="0"/>
                </a:rPr>
                <a:t>7/22 – 7/25</a:t>
              </a:r>
            </a:p>
          </p:txBody>
        </p:sp>
        <p:sp>
          <p:nvSpPr>
            <p:cNvPr id="18" name="TextBox 17"/>
            <p:cNvSpPr txBox="1"/>
            <p:nvPr/>
          </p:nvSpPr>
          <p:spPr>
            <a:xfrm>
              <a:off x="4039412" y="3621892"/>
              <a:ext cx="4714171" cy="553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LEA Approve by Certification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00B050"/>
                  </a:solidFill>
                  <a:effectLst/>
                  <a:uLnTx/>
                  <a:uFillTx/>
                  <a:latin typeface="Tahoma"/>
                  <a:ea typeface="+mn-ea"/>
                  <a:cs typeface="Poppins" panose="02000000000000000000" pitchFamily="2" charset="0"/>
                </a:rPr>
                <a:t>(EOY 3 &amp; 4 should be SELPA Approved if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1" normalizeH="0" baseline="0" noProof="0" dirty="0">
                <a:ln>
                  <a:noFill/>
                </a:ln>
                <a:solidFill>
                  <a:srgbClr val="FF735D"/>
                </a:solidFill>
                <a:effectLst/>
                <a:uLnTx/>
                <a:uFillTx/>
                <a:latin typeface="Tahoma"/>
                <a:ea typeface="+mn-ea"/>
                <a:cs typeface="Poppins" panose="02000000000000000000" pitchFamily="2" charset="0"/>
              </a:endParaRPr>
            </a:p>
          </p:txBody>
        </p:sp>
        <p:cxnSp>
          <p:nvCxnSpPr>
            <p:cNvPr id="19" name="Straight Connector 18"/>
            <p:cNvCxnSpPr/>
            <p:nvPr/>
          </p:nvCxnSpPr>
          <p:spPr>
            <a:xfrm>
              <a:off x="3898520" y="3557475"/>
              <a:ext cx="0" cy="38196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95197" y="1700789"/>
            <a:ext cx="407673" cy="407673"/>
          </a:xfrm>
          <a:prstGeom prst="rect">
            <a:avLst/>
          </a:prstGeom>
        </p:spPr>
      </p:pic>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29643" y="2411460"/>
            <a:ext cx="373227" cy="373227"/>
          </a:xfrm>
          <a:prstGeom prst="rect">
            <a:avLst/>
          </a:prstGeom>
        </p:spPr>
      </p:pic>
      <p:sp>
        <p:nvSpPr>
          <p:cNvPr id="46" name="Footer Placeholder 45">
            <a:extLst>
              <a:ext uri="{FF2B5EF4-FFF2-40B4-BE49-F238E27FC236}">
                <a16:creationId xmlns:a16="http://schemas.microsoft.com/office/drawing/2014/main" id="{5FA5D43F-EC33-4256-BD61-FDFE9B41EB7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v1.0 April 24, 2025</a:t>
            </a:r>
          </a:p>
        </p:txBody>
      </p:sp>
      <p:sp>
        <p:nvSpPr>
          <p:cNvPr id="21" name="Slide Number Placeholder 20">
            <a:extLst>
              <a:ext uri="{FF2B5EF4-FFF2-40B4-BE49-F238E27FC236}">
                <a16:creationId xmlns:a16="http://schemas.microsoft.com/office/drawing/2014/main" id="{78C29588-4EF9-D3F0-1CEB-572F1374AE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50" name="Group 49">
            <a:extLst>
              <a:ext uri="{FF2B5EF4-FFF2-40B4-BE49-F238E27FC236}">
                <a16:creationId xmlns:a16="http://schemas.microsoft.com/office/drawing/2014/main" id="{4A3A58A3-A07E-E456-AFD7-7591F1225962}"/>
              </a:ext>
              <a:ext uri="{C183D7F6-B498-43B3-948B-1728B52AA6E4}">
                <adec:decorative xmlns:adec="http://schemas.microsoft.com/office/drawing/2017/decorative" val="1"/>
              </a:ext>
            </a:extLst>
          </p:cNvPr>
          <p:cNvGrpSpPr/>
          <p:nvPr/>
        </p:nvGrpSpPr>
        <p:grpSpPr>
          <a:xfrm>
            <a:off x="1319358" y="5139482"/>
            <a:ext cx="10191135" cy="574676"/>
            <a:chOff x="708577" y="5622120"/>
            <a:chExt cx="10191135" cy="574676"/>
          </a:xfrm>
        </p:grpSpPr>
        <p:grpSp>
          <p:nvGrpSpPr>
            <p:cNvPr id="5" name="Group 4">
              <a:extLst>
                <a:ext uri="{FF2B5EF4-FFF2-40B4-BE49-F238E27FC236}">
                  <a16:creationId xmlns:a16="http://schemas.microsoft.com/office/drawing/2014/main" id="{00E782BD-A9FD-4A41-AF38-BFE215FE5E66}"/>
                </a:ext>
              </a:extLst>
            </p:cNvPr>
            <p:cNvGrpSpPr/>
            <p:nvPr/>
          </p:nvGrpSpPr>
          <p:grpSpPr>
            <a:xfrm>
              <a:off x="708577" y="5622120"/>
              <a:ext cx="4108318" cy="574676"/>
              <a:chOff x="613172" y="4105276"/>
              <a:chExt cx="3081238" cy="431006"/>
            </a:xfrm>
          </p:grpSpPr>
          <p:sp>
            <p:nvSpPr>
              <p:cNvPr id="20" name="TextBox 19"/>
              <p:cNvSpPr txBox="1">
                <a:spLocks/>
              </p:cNvSpPr>
              <p:nvPr/>
            </p:nvSpPr>
            <p:spPr>
              <a:xfrm>
                <a:off x="2130928" y="4248728"/>
                <a:ext cx="1563482" cy="18466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7030A0"/>
                    </a:solidFill>
                    <a:effectLst/>
                    <a:uLnTx/>
                    <a:uFillTx/>
                    <a:latin typeface="Poppins"/>
                    <a:ea typeface="+mn-ea"/>
                    <a:cs typeface="Poppins" panose="02000000000000000000" pitchFamily="2" charset="0"/>
                  </a:rPr>
                  <a:t>7/26 – 8/8</a:t>
                </a:r>
                <a:endParaRPr kumimoji="0" lang="en-US" sz="1600" b="1" i="0" u="none" strike="noStrike" kern="1200" cap="none" spc="-31" normalizeH="0" baseline="0" noProof="0" dirty="0">
                  <a:ln>
                    <a:noFill/>
                  </a:ln>
                  <a:solidFill>
                    <a:srgbClr val="7030A0"/>
                  </a:solidFill>
                  <a:effectLst/>
                  <a:uLnTx/>
                  <a:uFillTx/>
                  <a:latin typeface="Poppins" panose="02000000000000000000" pitchFamily="2" charset="0"/>
                  <a:ea typeface="+mn-ea"/>
                  <a:cs typeface="Poppins" panose="02000000000000000000" pitchFamily="2" charset="0"/>
                </a:endParaRPr>
              </a:p>
            </p:txBody>
          </p:sp>
          <p:cxnSp>
            <p:nvCxnSpPr>
              <p:cNvPr id="22" name="Straight Connector 21"/>
              <p:cNvCxnSpPr/>
              <p:nvPr/>
            </p:nvCxnSpPr>
            <p:spPr>
              <a:xfrm>
                <a:off x="3211965" y="4121461"/>
                <a:ext cx="0" cy="381965"/>
              </a:xfrm>
              <a:prstGeom prst="line">
                <a:avLst/>
              </a:prstGeom>
              <a:ln w="28575"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67" name="TextBox 66">
              <a:extLst>
                <a:ext uri="{FF2B5EF4-FFF2-40B4-BE49-F238E27FC236}">
                  <a16:creationId xmlns:a16="http://schemas.microsoft.com/office/drawing/2014/main" id="{8639E709-B237-4CF8-BEB4-1E49781138D3}"/>
                </a:ext>
              </a:extLst>
            </p:cNvPr>
            <p:cNvSpPr txBox="1"/>
            <p:nvPr/>
          </p:nvSpPr>
          <p:spPr>
            <a:xfrm>
              <a:off x="4614150" y="5656268"/>
              <a:ext cx="628556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Amendment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7030A0"/>
                  </a:solidFill>
                  <a:effectLst/>
                  <a:uLnTx/>
                  <a:uFillTx/>
                  <a:latin typeface="Tahoma"/>
                  <a:ea typeface="+mn-ea"/>
                  <a:cs typeface="Poppins" panose="02000000000000000000" pitchFamily="2" charset="0"/>
                </a:rPr>
                <a:t>(EOY 3 &amp; 4 require SELPA Approval)</a:t>
              </a:r>
            </a:p>
          </p:txBody>
        </p:sp>
      </p:grpSp>
      <p:grpSp>
        <p:nvGrpSpPr>
          <p:cNvPr id="69" name="Group 68">
            <a:extLst>
              <a:ext uri="{FF2B5EF4-FFF2-40B4-BE49-F238E27FC236}">
                <a16:creationId xmlns:a16="http://schemas.microsoft.com/office/drawing/2014/main" id="{977AFF9E-868F-BC58-A730-8355DCAF29B6}"/>
              </a:ext>
              <a:ext uri="{C183D7F6-B498-43B3-948B-1728B52AA6E4}">
                <adec:decorative xmlns:adec="http://schemas.microsoft.com/office/drawing/2017/decorative" val="1"/>
              </a:ext>
            </a:extLst>
          </p:cNvPr>
          <p:cNvGrpSpPr/>
          <p:nvPr/>
        </p:nvGrpSpPr>
        <p:grpSpPr>
          <a:xfrm>
            <a:off x="1867384" y="2991702"/>
            <a:ext cx="9843263" cy="577851"/>
            <a:chOff x="1589088" y="2644775"/>
            <a:chExt cx="9843262" cy="577850"/>
          </a:xfrm>
        </p:grpSpPr>
        <p:sp>
          <p:nvSpPr>
            <p:cNvPr id="70" name="TextBox 69">
              <a:extLst>
                <a:ext uri="{FF2B5EF4-FFF2-40B4-BE49-F238E27FC236}">
                  <a16:creationId xmlns:a16="http://schemas.microsoft.com/office/drawing/2014/main" id="{6B2C95F3-B8BD-8EA4-C45B-1BB7D284E6FC}"/>
                </a:ext>
              </a:extLst>
            </p:cNvPr>
            <p:cNvSpPr txBox="1">
              <a:spLocks/>
            </p:cNvSpPr>
            <p:nvPr/>
          </p:nvSpPr>
          <p:spPr>
            <a:xfrm>
              <a:off x="2905937" y="2715281"/>
              <a:ext cx="1714176" cy="49244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31" normalizeH="0" baseline="0" noProof="0">
                  <a:ln>
                    <a:noFill/>
                  </a:ln>
                  <a:solidFill>
                    <a:srgbClr val="FF0000"/>
                  </a:solidFill>
                  <a:effectLst/>
                  <a:uLnTx/>
                  <a:uFillTx/>
                  <a:latin typeface="Poppins" panose="02000000000000000000" pitchFamily="2" charset="0"/>
                  <a:ea typeface="+mn-ea"/>
                  <a:cs typeface="Poppins" panose="02000000000000000000" pitchFamily="2" charset="0"/>
                </a:rPr>
                <a:t>7/11</a:t>
              </a:r>
            </a:p>
          </p:txBody>
        </p:sp>
        <p:sp>
          <p:nvSpPr>
            <p:cNvPr id="71" name="TextBox 70">
              <a:extLst>
                <a:ext uri="{FF2B5EF4-FFF2-40B4-BE49-F238E27FC236}">
                  <a16:creationId xmlns:a16="http://schemas.microsoft.com/office/drawing/2014/main" id="{931BFEAD-198D-71AD-F389-BD8A78370BFC}"/>
                </a:ext>
              </a:extLst>
            </p:cNvPr>
            <p:cNvSpPr txBox="1"/>
            <p:nvPr/>
          </p:nvSpPr>
          <p:spPr>
            <a:xfrm>
              <a:off x="5321450" y="2770068"/>
              <a:ext cx="6110900" cy="369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1" normalizeH="0" baseline="0" noProof="0">
                  <a:ln>
                    <a:noFill/>
                  </a:ln>
                  <a:solidFill>
                    <a:srgbClr val="FF0000"/>
                  </a:solidFill>
                  <a:effectLst/>
                  <a:uLnTx/>
                  <a:uFillTx/>
                  <a:latin typeface="Tahoma"/>
                  <a:ea typeface="+mn-ea"/>
                  <a:cs typeface="Poppins" panose="02000000000000000000" pitchFamily="2" charset="0"/>
                </a:rPr>
                <a:t>Recommended Date for Zero Errors</a:t>
              </a:r>
            </a:p>
          </p:txBody>
        </p:sp>
        <p:cxnSp>
          <p:nvCxnSpPr>
            <p:cNvPr id="72" name="Straight Connector 71">
              <a:extLst>
                <a:ext uri="{FF2B5EF4-FFF2-40B4-BE49-F238E27FC236}">
                  <a16:creationId xmlns:a16="http://schemas.microsoft.com/office/drawing/2014/main" id="{E0F1B6AC-7BEA-1026-5D4E-D09D12BF6BBB}"/>
                </a:ext>
              </a:extLst>
            </p:cNvPr>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73" name="Freeform 1144">
              <a:extLst>
                <a:ext uri="{FF2B5EF4-FFF2-40B4-BE49-F238E27FC236}">
                  <a16:creationId xmlns:a16="http://schemas.microsoft.com/office/drawing/2014/main" id="{C7399389-6443-160D-1C4E-B40CF480A378}"/>
                </a:ext>
              </a:extLst>
            </p:cNvPr>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4" name="Freeform 1157">
              <a:extLst>
                <a:ext uri="{FF2B5EF4-FFF2-40B4-BE49-F238E27FC236}">
                  <a16:creationId xmlns:a16="http://schemas.microsoft.com/office/drawing/2014/main" id="{F3265C97-3BD7-AA93-78F7-00B343D25814}"/>
                </a:ext>
              </a:extLst>
            </p:cNvPr>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5" name="Freeform 1158">
              <a:extLst>
                <a:ext uri="{FF2B5EF4-FFF2-40B4-BE49-F238E27FC236}">
                  <a16:creationId xmlns:a16="http://schemas.microsoft.com/office/drawing/2014/main" id="{1569A06E-6E2A-4D18-85EC-223F129D5F2D}"/>
                </a:ext>
              </a:extLst>
            </p:cNvPr>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6" name="Oval 1161">
              <a:extLst>
                <a:ext uri="{FF2B5EF4-FFF2-40B4-BE49-F238E27FC236}">
                  <a16:creationId xmlns:a16="http://schemas.microsoft.com/office/drawing/2014/main" id="{2D85825A-D35C-7CD6-3EA9-EDD5620BC529}"/>
                </a:ext>
              </a:extLst>
            </p:cNvPr>
            <p:cNvSpPr>
              <a:spLocks noChangeArrowheads="1"/>
            </p:cNvSpPr>
            <p:nvPr/>
          </p:nvSpPr>
          <p:spPr bwMode="auto">
            <a:xfrm>
              <a:off x="2505076" y="2644775"/>
              <a:ext cx="574675" cy="577850"/>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grpSp>
      <p:pic>
        <p:nvPicPr>
          <p:cNvPr id="44" name="Graphic 43" descr="Warning with solid fill">
            <a:extLst>
              <a:ext uri="{FF2B5EF4-FFF2-40B4-BE49-F238E27FC236}">
                <a16:creationId xmlns:a16="http://schemas.microsoft.com/office/drawing/2014/main" id="{2E8CC11D-3331-A465-CA2B-95D0CADA01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78539" y="3063065"/>
            <a:ext cx="385787" cy="385787"/>
          </a:xfrm>
          <a:prstGeom prst="rect">
            <a:avLst/>
          </a:prstGeom>
        </p:spPr>
      </p:pic>
      <p:sp>
        <p:nvSpPr>
          <p:cNvPr id="53" name="TextBox 52">
            <a:extLst>
              <a:ext uri="{FF2B5EF4-FFF2-40B4-BE49-F238E27FC236}">
                <a16:creationId xmlns:a16="http://schemas.microsoft.com/office/drawing/2014/main" id="{5E0AFCC6-E7F2-09FE-25C0-D8D38AFB2D5A}"/>
              </a:ext>
            </a:extLst>
          </p:cNvPr>
          <p:cNvSpPr txBox="1">
            <a:spLocks/>
          </p:cNvSpPr>
          <p:nvPr/>
        </p:nvSpPr>
        <p:spPr>
          <a:xfrm>
            <a:off x="3512898" y="5814735"/>
            <a:ext cx="2084643" cy="24622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7030A0"/>
                </a:solidFill>
                <a:effectLst/>
                <a:uLnTx/>
                <a:uFillTx/>
                <a:latin typeface="Poppins"/>
                <a:ea typeface="+mn-ea"/>
                <a:cs typeface="Poppins" panose="02000000000000000000" pitchFamily="2" charset="0"/>
              </a:rPr>
              <a:t>8/15 </a:t>
            </a:r>
            <a:endParaRPr kumimoji="0" lang="en-US" sz="1600" b="1" i="0" u="none" strike="noStrike" kern="1200" cap="none" spc="-31" normalizeH="0" baseline="0" noProof="0" dirty="0">
              <a:ln>
                <a:noFill/>
              </a:ln>
              <a:solidFill>
                <a:srgbClr val="7030A0"/>
              </a:solidFill>
              <a:effectLst/>
              <a:uLnTx/>
              <a:uFillTx/>
              <a:latin typeface="Poppins" panose="02000000000000000000" pitchFamily="2" charset="0"/>
              <a:ea typeface="+mn-ea"/>
              <a:cs typeface="Poppins" panose="02000000000000000000" pitchFamily="2" charset="0"/>
            </a:endParaRPr>
          </a:p>
        </p:txBody>
      </p:sp>
      <p:cxnSp>
        <p:nvCxnSpPr>
          <p:cNvPr id="54" name="Straight Connector 53">
            <a:extLst>
              <a:ext uri="{FF2B5EF4-FFF2-40B4-BE49-F238E27FC236}">
                <a16:creationId xmlns:a16="http://schemas.microsoft.com/office/drawing/2014/main" id="{A7ECBADF-41F5-7523-77D2-1E755EF25B58}"/>
              </a:ext>
              <a:ext uri="{C183D7F6-B498-43B3-948B-1728B52AA6E4}">
                <adec:decorative xmlns:adec="http://schemas.microsoft.com/office/drawing/2017/decorative" val="1"/>
              </a:ext>
            </a:extLst>
          </p:cNvPr>
          <p:cNvCxnSpPr/>
          <p:nvPr/>
        </p:nvCxnSpPr>
        <p:spPr>
          <a:xfrm>
            <a:off x="4457894" y="5701616"/>
            <a:ext cx="0" cy="509288"/>
          </a:xfrm>
          <a:prstGeom prst="line">
            <a:avLst/>
          </a:prstGeom>
          <a:ln w="28575"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DDF12F8-1078-C835-CEE1-0F12BE470EB9}"/>
              </a:ext>
            </a:extLst>
          </p:cNvPr>
          <p:cNvSpPr txBox="1"/>
          <p:nvPr/>
        </p:nvSpPr>
        <p:spPr>
          <a:xfrm>
            <a:off x="4898409" y="5714184"/>
            <a:ext cx="628556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Cohort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7030A0"/>
                </a:solidFill>
                <a:effectLst/>
                <a:uLnTx/>
                <a:uFillTx/>
                <a:latin typeface="Tahoma"/>
                <a:ea typeface="+mn-ea"/>
                <a:cs typeface="Poppins" panose="02000000000000000000" pitchFamily="2" charset="0"/>
              </a:rPr>
              <a:t>(Collected from the ODS Data)</a:t>
            </a:r>
          </a:p>
        </p:txBody>
      </p:sp>
    </p:spTree>
    <p:extLst>
      <p:ext uri="{BB962C8B-B14F-4D97-AF65-F5344CB8AC3E}">
        <p14:creationId xmlns:p14="http://schemas.microsoft.com/office/powerpoint/2010/main" val="3135529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DCC5AB0-BAB8-4E25-8A66-3E8A89DE8FA8}"/>
              </a:ext>
            </a:extLst>
          </p:cNvPr>
          <p:cNvSpPr txBox="1">
            <a:spLocks noGrp="1"/>
          </p:cNvSpPr>
          <p:nvPr>
            <p:ph type="title"/>
          </p:nvPr>
        </p:nvSpPr>
        <p:spPr>
          <a:xfrm>
            <a:off x="432000" y="369545"/>
            <a:ext cx="7315200" cy="533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150" normalizeH="0" baseline="0" noProof="0" dirty="0">
                <a:ln>
                  <a:noFill/>
                </a:ln>
                <a:solidFill>
                  <a:schemeClr val="tx1">
                    <a:lumMod val="75000"/>
                    <a:lumOff val="25000"/>
                  </a:schemeClr>
                </a:solidFill>
                <a:effectLst/>
                <a:uLnTx/>
                <a:uFillTx/>
                <a:latin typeface="+mj-lt"/>
                <a:ea typeface="+mj-ea"/>
                <a:cs typeface="+mj-cs"/>
              </a:rPr>
              <a:t>Why EOY 4?</a:t>
            </a:r>
          </a:p>
        </p:txBody>
      </p:sp>
      <p:sp>
        <p:nvSpPr>
          <p:cNvPr id="5" name="Table Placeholder 4">
            <a:extLst>
              <a:ext uri="{FF2B5EF4-FFF2-40B4-BE49-F238E27FC236}">
                <a16:creationId xmlns:a16="http://schemas.microsoft.com/office/drawing/2014/main" id="{BFB08D2E-5602-85AB-3853-1CCE694FE076}"/>
              </a:ext>
            </a:extLst>
          </p:cNvPr>
          <p:cNvSpPr>
            <a:spLocks noGrp="1"/>
          </p:cNvSpPr>
          <p:nvPr>
            <p:ph type="tbl" idx="1"/>
          </p:nvPr>
        </p:nvSpPr>
        <p:spPr>
          <a:xfrm>
            <a:off x="607846" y="1240309"/>
            <a:ext cx="5657296" cy="4984377"/>
          </a:xfrm>
        </p:spPr>
        <p:txBody>
          <a:bodyPr/>
          <a:lstStyle/>
          <a:p>
            <a:pPr marL="0" indent="0">
              <a:buNone/>
            </a:pPr>
            <a:r>
              <a:rPr lang="en-US" sz="2400" dirty="0"/>
              <a:t>As required by the Individuals with Disabilities Education Act (IDEA)</a:t>
            </a:r>
          </a:p>
          <a:p>
            <a:pPr marL="171450" indent="-171450">
              <a:buFont typeface="Arial" panose="020B0604020202020204" pitchFamily="34" charset="0"/>
              <a:buChar char="•"/>
            </a:pPr>
            <a:r>
              <a:rPr lang="en-US" sz="2400" dirty="0"/>
              <a:t>Counts for students with participating and receiving services from a special education plan </a:t>
            </a:r>
          </a:p>
          <a:p>
            <a:pPr marL="171450" indent="-171450">
              <a:buFont typeface="Arial" panose="020B0604020202020204" pitchFamily="34" charset="0"/>
              <a:buChar char="•"/>
            </a:pPr>
            <a:r>
              <a:rPr lang="en-US" sz="2400" dirty="0"/>
              <a:t>Counts</a:t>
            </a:r>
            <a:r>
              <a:rPr lang="en-US" sz="2400" b="0" i="0" dirty="0">
                <a:solidFill>
                  <a:srgbClr val="39424D"/>
                </a:solidFill>
                <a:effectLst/>
              </a:rPr>
              <a:t> of students Special Education Status and Non-Participation Reason </a:t>
            </a:r>
          </a:p>
          <a:p>
            <a:pPr marL="171450" indent="-171450">
              <a:buFont typeface="Arial" panose="020B0604020202020204" pitchFamily="34" charset="0"/>
              <a:buChar char="•"/>
            </a:pPr>
            <a:r>
              <a:rPr lang="en-US" sz="2400" b="0" i="0" dirty="0">
                <a:solidFill>
                  <a:srgbClr val="39424D"/>
                </a:solidFill>
                <a:effectLst/>
              </a:rPr>
              <a:t>Count of students with disabilities identified postsecondary (PSTS) survey outcomes</a:t>
            </a:r>
            <a:endParaRPr lang="en-US" sz="2400" dirty="0"/>
          </a:p>
          <a:p>
            <a:endParaRPr lang="en-US" dirty="0"/>
          </a:p>
        </p:txBody>
      </p:sp>
      <p:sp>
        <p:nvSpPr>
          <p:cNvPr id="3" name="Footer Placeholder 2">
            <a:extLst>
              <a:ext uri="{FF2B5EF4-FFF2-40B4-BE49-F238E27FC236}">
                <a16:creationId xmlns:a16="http://schemas.microsoft.com/office/drawing/2014/main" id="{D8CAEFCF-D1B3-BA43-0008-34219D309FDF}"/>
              </a:ext>
            </a:extLst>
          </p:cNvPr>
          <p:cNvSpPr>
            <a:spLocks noGrp="1"/>
          </p:cNvSpPr>
          <p:nvPr>
            <p:ph type="ftr" sz="quarter" idx="11"/>
          </p:nvPr>
        </p:nvSpPr>
        <p:spPr/>
        <p:txBody>
          <a:bodyPr/>
          <a:lstStyle/>
          <a:p>
            <a:r>
              <a:rPr lang="en-US" noProof="0"/>
              <a:t>EOY 4 Reporting and Certification v1.0 April 24, 2025</a:t>
            </a:r>
            <a:endParaRPr lang="en-US" noProof="0" dirty="0"/>
          </a:p>
        </p:txBody>
      </p:sp>
      <p:sp>
        <p:nvSpPr>
          <p:cNvPr id="7" name="Slide Number Placeholder 6">
            <a:extLst>
              <a:ext uri="{FF2B5EF4-FFF2-40B4-BE49-F238E27FC236}">
                <a16:creationId xmlns:a16="http://schemas.microsoft.com/office/drawing/2014/main" id="{DE1004FB-6033-9824-84AE-D60D0D30B232}"/>
              </a:ext>
            </a:extLst>
          </p:cNvPr>
          <p:cNvSpPr>
            <a:spLocks noGrp="1"/>
          </p:cNvSpPr>
          <p:nvPr>
            <p:ph type="sldNum" sz="quarter" idx="12"/>
          </p:nvPr>
        </p:nvSpPr>
        <p:spPr/>
        <p:txBody>
          <a:bodyPr/>
          <a:lstStyle/>
          <a:p>
            <a:fld id="{4B73C415-D670-4716-A5EC-CC4D52CA2BAC}" type="slidenum">
              <a:rPr lang="en-US" noProof="0" smtClean="0"/>
              <a:pPr/>
              <a:t>7</a:t>
            </a:fld>
            <a:endParaRPr lang="en-US" noProof="0" dirty="0"/>
          </a:p>
        </p:txBody>
      </p:sp>
      <p:grpSp>
        <p:nvGrpSpPr>
          <p:cNvPr id="2" name="Group 1" descr="IDEA, Individuals with Disability Act Banner ad.">
            <a:extLst>
              <a:ext uri="{FF2B5EF4-FFF2-40B4-BE49-F238E27FC236}">
                <a16:creationId xmlns:a16="http://schemas.microsoft.com/office/drawing/2014/main" id="{81716D63-792A-593E-8622-9DBD237AF6E3}"/>
              </a:ext>
            </a:extLst>
          </p:cNvPr>
          <p:cNvGrpSpPr/>
          <p:nvPr/>
        </p:nvGrpSpPr>
        <p:grpSpPr>
          <a:xfrm>
            <a:off x="6535941" y="1624122"/>
            <a:ext cx="4789414" cy="3609756"/>
            <a:chOff x="4583287" y="1236492"/>
            <a:chExt cx="6432115" cy="4359718"/>
          </a:xfrm>
        </p:grpSpPr>
        <p:pic>
          <p:nvPicPr>
            <p:cNvPr id="8" name="Picture 7" descr="A picture containing bird&#10;&#10;Description automatically generated">
              <a:extLst>
                <a:ext uri="{FF2B5EF4-FFF2-40B4-BE49-F238E27FC236}">
                  <a16:creationId xmlns:a16="http://schemas.microsoft.com/office/drawing/2014/main" id="{0D621F78-060D-4F52-9BB6-A869CB0EA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287" y="1236492"/>
              <a:ext cx="6432115" cy="804014"/>
            </a:xfrm>
            <a:prstGeom prst="rect">
              <a:avLst/>
            </a:prstGeom>
          </p:spPr>
        </p:pic>
        <p:pic>
          <p:nvPicPr>
            <p:cNvPr id="9" name="Picture 8" descr="A picture containing person, indoor, child, young&#10;&#10;Description automatically generated">
              <a:extLst>
                <a:ext uri="{FF2B5EF4-FFF2-40B4-BE49-F238E27FC236}">
                  <a16:creationId xmlns:a16="http://schemas.microsoft.com/office/drawing/2014/main" id="{729DF4C4-43F8-4772-A605-6FE2C1DF7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3287" y="2165748"/>
              <a:ext cx="6432115" cy="3430462"/>
            </a:xfrm>
            <a:prstGeom prst="rect">
              <a:avLst/>
            </a:prstGeom>
          </p:spPr>
        </p:pic>
      </p:grpSp>
      <p:sp>
        <p:nvSpPr>
          <p:cNvPr id="4" name="Date Placeholder 3">
            <a:extLst>
              <a:ext uri="{FF2B5EF4-FFF2-40B4-BE49-F238E27FC236}">
                <a16:creationId xmlns:a16="http://schemas.microsoft.com/office/drawing/2014/main" id="{631661CD-1EC3-46D4-2088-A46CEEBE54C7}"/>
              </a:ext>
            </a:extLst>
          </p:cNvPr>
          <p:cNvSpPr>
            <a:spLocks noGrp="1"/>
          </p:cNvSpPr>
          <p:nvPr>
            <p:ph type="dt" sz="half" idx="10"/>
          </p:nvPr>
        </p:nvSpPr>
        <p:spPr/>
        <p:txBody>
          <a:bodyPr/>
          <a:lstStyle/>
          <a:p>
            <a:pPr>
              <a:defRPr/>
            </a:pPr>
            <a:endParaRPr lang="en-US"/>
          </a:p>
        </p:txBody>
      </p:sp>
    </p:spTree>
    <p:extLst>
      <p:ext uri="{BB962C8B-B14F-4D97-AF65-F5344CB8AC3E}">
        <p14:creationId xmlns:p14="http://schemas.microsoft.com/office/powerpoint/2010/main" val="21872507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p:txBody>
          <a:bodyPr/>
          <a:lstStyle/>
          <a:p>
            <a:r>
              <a:rPr lang="en-US" dirty="0"/>
              <a:t>Resources</a:t>
            </a:r>
          </a:p>
        </p:txBody>
      </p:sp>
      <p:sp>
        <p:nvSpPr>
          <p:cNvPr id="8" name="Footer Placeholder 7">
            <a:extLst>
              <a:ext uri="{FF2B5EF4-FFF2-40B4-BE49-F238E27FC236}">
                <a16:creationId xmlns:a16="http://schemas.microsoft.com/office/drawing/2014/main" id="{45AC30C5-BFC0-D32F-B39D-713A322ACC6D}"/>
              </a:ext>
            </a:extLst>
          </p:cNvPr>
          <p:cNvSpPr>
            <a:spLocks noGrp="1"/>
          </p:cNvSpPr>
          <p:nvPr>
            <p:ph type="ftr" sz="quarter" idx="10"/>
          </p:nvPr>
        </p:nvSpPr>
        <p:spPr/>
        <p:txBody>
          <a:bodyPr/>
          <a:lstStyle/>
          <a:p>
            <a:r>
              <a:rPr lang="en-US" noProof="0"/>
              <a:t>EOY 4 Reporting and Certification v1.0 April 24, 2025</a:t>
            </a:r>
          </a:p>
        </p:txBody>
      </p:sp>
      <p:sp>
        <p:nvSpPr>
          <p:cNvPr id="9" name="Slide Number Placeholder 8">
            <a:extLst>
              <a:ext uri="{FF2B5EF4-FFF2-40B4-BE49-F238E27FC236}">
                <a16:creationId xmlns:a16="http://schemas.microsoft.com/office/drawing/2014/main" id="{542E0A8F-3D3D-998E-CBBF-8C625C952C21}"/>
              </a:ext>
            </a:extLst>
          </p:cNvPr>
          <p:cNvSpPr>
            <a:spLocks noGrp="1"/>
          </p:cNvSpPr>
          <p:nvPr>
            <p:ph type="sldNum" sz="quarter" idx="11"/>
          </p:nvPr>
        </p:nvSpPr>
        <p:spPr/>
        <p:txBody>
          <a:bodyPr/>
          <a:lstStyle/>
          <a:p>
            <a:fld id="{4B73C415-D670-4716-A5EC-CC4D52CA2BAC}" type="slidenum">
              <a:rPr lang="en-US" noProof="0" smtClean="0"/>
              <a:pPr/>
              <a:t>70</a:t>
            </a:fld>
            <a:endParaRPr lang="en-US" noProof="0"/>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p:txBody>
          <a:bodyPr/>
          <a:lstStyle/>
          <a:p>
            <a:r>
              <a:rPr lang="en-US" sz="2400" dirty="0"/>
              <a:t>Here are some important resources related to SELA reporting.</a:t>
            </a:r>
          </a:p>
        </p:txBody>
      </p:sp>
      <p:sp>
        <p:nvSpPr>
          <p:cNvPr id="11" name="Rectangle: Rounded Corners 10">
            <a:extLst>
              <a:ext uri="{FF2B5EF4-FFF2-40B4-BE49-F238E27FC236}">
                <a16:creationId xmlns:a16="http://schemas.microsoft.com/office/drawing/2014/main" id="{9F69524E-5D65-4CCF-A82F-1147E1AEAD32}"/>
              </a:ext>
              <a:ext uri="{C183D7F6-B498-43B3-948B-1728B52AA6E4}">
                <adec:decorative xmlns:adec="http://schemas.microsoft.com/office/drawing/2017/decorative" val="1"/>
              </a:ext>
            </a:extLst>
          </p:cNvPr>
          <p:cNvSpPr/>
          <p:nvPr/>
        </p:nvSpPr>
        <p:spPr>
          <a:xfrm>
            <a:off x="5215128" y="1463040"/>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556277" y="2044268"/>
            <a:ext cx="2328073" cy="338554"/>
          </a:xfrm>
          <a:prstGeom prst="rect">
            <a:avLst/>
          </a:prstGeom>
        </p:spPr>
        <p:txBody>
          <a:bodyPr wrap="none">
            <a:spAutoFit/>
          </a:bodyPr>
          <a:lstStyle/>
          <a:p>
            <a:pPr marL="0" lvl="1">
              <a:defRPr/>
            </a:pPr>
            <a:r>
              <a:rPr lang="en-US" sz="1600" dirty="0">
                <a:hlinkClick r:id="rId4"/>
              </a:rPr>
              <a:t>https://learn.fcmat.org/</a:t>
            </a:r>
            <a:endParaRPr lang="en-US" sz="1600" dirty="0">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r>
              <a:rPr lang="en-US" sz="1400" dirty="0">
                <a:hlinkClick r:id="rId6"/>
              </a:rPr>
              <a:t>https://www.youtube.com/channel/UCA9oRTiyVECCCzOxpmJheZw</a:t>
            </a:r>
            <a:endParaRPr lang="en-US" sz="1400" dirty="0"/>
          </a:p>
        </p:txBody>
      </p:sp>
      <p:pic>
        <p:nvPicPr>
          <p:cNvPr id="20" name="Graphic 19" descr="CALPADS LOGO">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r>
              <a:rPr lang="en-US" sz="1400" dirty="0">
                <a:hlinkClick r:id="rId9"/>
              </a:rPr>
              <a:t>https://documentation.calpads.org/Support/References</a:t>
            </a:r>
            <a:endParaRPr lang="en-US" sz="1400" dirty="0"/>
          </a:p>
        </p:txBody>
      </p:sp>
      <p:pic>
        <p:nvPicPr>
          <p:cNvPr id="23" name="Picture 22" descr="Bridge LMS logo">
            <a:extLst>
              <a:ext uri="{FF2B5EF4-FFF2-40B4-BE49-F238E27FC236}">
                <a16:creationId xmlns:a16="http://schemas.microsoft.com/office/drawing/2014/main" id="{919EDCA2-879D-4953-A9E6-BE4D3E4C27EF}"/>
              </a:ext>
            </a:extLst>
          </p:cNvPr>
          <p:cNvPicPr>
            <a:picLocks noChangeAspect="1"/>
          </p:cNvPicPr>
          <p:nvPr/>
        </p:nvPicPr>
        <p:blipFill>
          <a:blip r:embed="rId10"/>
          <a:stretch>
            <a:fillRect/>
          </a:stretch>
        </p:blipFill>
        <p:spPr>
          <a:xfrm>
            <a:off x="5345540" y="1712194"/>
            <a:ext cx="1210737" cy="1010284"/>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7285254" y="4537387"/>
            <a:ext cx="4075155" cy="338554"/>
          </a:xfrm>
          <a:prstGeom prst="rect">
            <a:avLst/>
          </a:prstGeom>
        </p:spPr>
        <p:txBody>
          <a:bodyPr wrap="none">
            <a:spAutoFit/>
          </a:bodyPr>
          <a:lstStyle/>
          <a:p>
            <a:r>
              <a:rPr lang="en-US" sz="1600">
                <a:hlinkClick r:id="rId11"/>
              </a:rPr>
              <a:t>https://www.cde.ca.gov/ds/sp/cl/index.asp</a:t>
            </a:r>
            <a:endParaRPr lang="en-US" sz="1600" dirty="0"/>
          </a:p>
        </p:txBody>
      </p:sp>
      <p:pic>
        <p:nvPicPr>
          <p:cNvPr id="3" name="Picture 2" descr="California Department of Education logo">
            <a:extLst>
              <a:ext uri="{FF2B5EF4-FFF2-40B4-BE49-F238E27FC236}">
                <a16:creationId xmlns:a16="http://schemas.microsoft.com/office/drawing/2014/main" id="{E0C33E22-2DD2-46A3-8CDC-7185E24D8C53}"/>
              </a:ext>
            </a:extLst>
          </p:cNvPr>
          <p:cNvPicPr>
            <a:picLocks noChangeAspect="1"/>
          </p:cNvPicPr>
          <p:nvPr/>
        </p:nvPicPr>
        <p:blipFill>
          <a:blip r:embed="rId12"/>
          <a:stretch>
            <a:fillRect/>
          </a:stretch>
        </p:blipFill>
        <p:spPr>
          <a:xfrm>
            <a:off x="5356712" y="4459568"/>
            <a:ext cx="1618283" cy="374823"/>
          </a:xfrm>
          <a:prstGeom prst="rect">
            <a:avLst/>
          </a:prstGeom>
        </p:spPr>
      </p:pic>
    </p:spTree>
    <p:extLst>
      <p:ext uri="{BB962C8B-B14F-4D97-AF65-F5344CB8AC3E}">
        <p14:creationId xmlns:p14="http://schemas.microsoft.com/office/powerpoint/2010/main" val="33259510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45AC30C5-BFC0-D32F-B39D-713A322ACC6D}"/>
              </a:ext>
            </a:extLst>
          </p:cNvPr>
          <p:cNvSpPr>
            <a:spLocks noGrp="1"/>
          </p:cNvSpPr>
          <p:nvPr>
            <p:ph type="ftr" sz="quarter" idx="10"/>
          </p:nvPr>
        </p:nvSpPr>
        <p:spPr/>
        <p:txBody>
          <a:bodyPr/>
          <a:lstStyle/>
          <a:p>
            <a:r>
              <a:rPr lang="en-US" noProof="0"/>
              <a:t>EOY 4 Reporting and Certification v1.0 April 24, 2025</a:t>
            </a:r>
          </a:p>
        </p:txBody>
      </p:sp>
      <p:sp>
        <p:nvSpPr>
          <p:cNvPr id="9" name="Slide Number Placeholder 8">
            <a:extLst>
              <a:ext uri="{FF2B5EF4-FFF2-40B4-BE49-F238E27FC236}">
                <a16:creationId xmlns:a16="http://schemas.microsoft.com/office/drawing/2014/main" id="{542E0A8F-3D3D-998E-CBBF-8C625C952C21}"/>
              </a:ext>
            </a:extLst>
          </p:cNvPr>
          <p:cNvSpPr>
            <a:spLocks noGrp="1"/>
          </p:cNvSpPr>
          <p:nvPr>
            <p:ph type="sldNum" sz="quarter" idx="11"/>
          </p:nvPr>
        </p:nvSpPr>
        <p:spPr/>
        <p:txBody>
          <a:bodyPr/>
          <a:lstStyle/>
          <a:p>
            <a:fld id="{4B73C415-D670-4716-A5EC-CC4D52CA2BAC}" type="slidenum">
              <a:rPr lang="en-US" noProof="0" smtClean="0"/>
              <a:pPr/>
              <a:t>71</a:t>
            </a:fld>
            <a:endParaRPr lang="en-US" noProof="0"/>
          </a:p>
        </p:txBody>
      </p:sp>
      <p:sp>
        <p:nvSpPr>
          <p:cNvPr id="2" name="Title 1">
            <a:extLst>
              <a:ext uri="{FF2B5EF4-FFF2-40B4-BE49-F238E27FC236}">
                <a16:creationId xmlns:a16="http://schemas.microsoft.com/office/drawing/2014/main" id="{923EAE0D-88F0-4123-A369-92983D7E55DC}"/>
              </a:ext>
            </a:extLst>
          </p:cNvPr>
          <p:cNvSpPr>
            <a:spLocks noGrp="1"/>
          </p:cNvSpPr>
          <p:nvPr>
            <p:ph type="title" idx="4294967295"/>
          </p:nvPr>
        </p:nvSpPr>
        <p:spPr>
          <a:xfrm>
            <a:off x="907196" y="784704"/>
            <a:ext cx="11339512" cy="431800"/>
          </a:xfrm>
        </p:spPr>
        <p:txBody>
          <a:bodyPr/>
          <a:lstStyle/>
          <a:p>
            <a:r>
              <a:rPr lang="en-US" dirty="0"/>
              <a:t>SPED Specific 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4294967295"/>
          </p:nvPr>
        </p:nvSpPr>
        <p:spPr>
          <a:xfrm>
            <a:off x="664700" y="1494014"/>
            <a:ext cx="8226958" cy="1019792"/>
          </a:xfrm>
        </p:spPr>
        <p:txBody>
          <a:bodyPr/>
          <a:lstStyle/>
          <a:p>
            <a:r>
              <a:rPr lang="en-US" sz="2400" dirty="0"/>
              <a:t>Here are some important resources related to Student with disabilities reporting</a:t>
            </a:r>
          </a:p>
        </p:txBody>
      </p:sp>
      <p:sp>
        <p:nvSpPr>
          <p:cNvPr id="12" name="TextBox 11">
            <a:extLst>
              <a:ext uri="{FF2B5EF4-FFF2-40B4-BE49-F238E27FC236}">
                <a16:creationId xmlns:a16="http://schemas.microsoft.com/office/drawing/2014/main" id="{CA220582-1DB7-9182-C6D2-EBF63C32EFAC}"/>
              </a:ext>
            </a:extLst>
          </p:cNvPr>
          <p:cNvSpPr txBox="1"/>
          <p:nvPr/>
        </p:nvSpPr>
        <p:spPr>
          <a:xfrm>
            <a:off x="626854" y="2637027"/>
            <a:ext cx="10220900" cy="2862322"/>
          </a:xfrm>
          <a:prstGeom prst="rect">
            <a:avLst/>
          </a:prstGeom>
          <a:noFill/>
        </p:spPr>
        <p:txBody>
          <a:bodyPr wrap="square">
            <a:spAutoFit/>
          </a:bodyPr>
          <a:lstStyle/>
          <a:p>
            <a:pPr marL="285750" indent="-285750">
              <a:buFont typeface="Arial" panose="020B0604020202020204" pitchFamily="34" charset="0"/>
              <a:buChar char="•"/>
            </a:pPr>
            <a:r>
              <a:rPr lang="en-US" dirty="0"/>
              <a:t>Reporting Data for Students with Disabilities:  </a:t>
            </a:r>
            <a:r>
              <a:rPr lang="en-US" dirty="0">
                <a:hlinkClick r:id="rId3"/>
              </a:rPr>
              <a:t>https://www.cde.ca.gov/ds/sp/cl/swdreporting.asp</a:t>
            </a:r>
            <a:r>
              <a:rPr lang="en-US" dirty="0"/>
              <a:t> </a:t>
            </a:r>
          </a:p>
          <a:p>
            <a:pPr marL="285750" indent="-285750">
              <a:buFont typeface="Arial" panose="020B0604020202020204" pitchFamily="34" charset="0"/>
              <a:buChar char="•"/>
            </a:pPr>
            <a:r>
              <a:rPr lang="en-US" dirty="0"/>
              <a:t>Special Education File Submission Scenarios:  </a:t>
            </a:r>
            <a:r>
              <a:rPr lang="en-US" dirty="0">
                <a:hlinkClick r:id="rId4"/>
              </a:rPr>
              <a:t>https://www.cde.ca.gov/ds/sp/cl/spededfilesubscenarios.asp</a:t>
            </a:r>
            <a:r>
              <a:rPr lang="en-US" dirty="0"/>
              <a:t> </a:t>
            </a:r>
          </a:p>
          <a:p>
            <a:pPr marL="285750" indent="-285750">
              <a:buFont typeface="Arial" panose="020B0604020202020204" pitchFamily="34" charset="0"/>
              <a:buChar char="•"/>
            </a:pPr>
            <a:r>
              <a:rPr lang="en-US" dirty="0"/>
              <a:t>Documentation for the new special education files can be found at the following CDE website:  </a:t>
            </a:r>
            <a:r>
              <a:rPr lang="en-US" dirty="0">
                <a:hlinkClick r:id="rId5"/>
              </a:rPr>
              <a:t>https://www.cde.ca.gov/ds/sp/cl/systemdocs.asp</a:t>
            </a:r>
            <a:r>
              <a:rPr lang="en-US" dirty="0"/>
              <a:t> </a:t>
            </a:r>
          </a:p>
          <a:p>
            <a:pPr marL="285750" indent="-285750">
              <a:buFont typeface="Arial" panose="020B0604020202020204" pitchFamily="34" charset="0"/>
              <a:buChar char="•"/>
            </a:pPr>
            <a:r>
              <a:rPr lang="en-US" dirty="0">
                <a:latin typeface="Arial"/>
                <a:cs typeface="Arial"/>
              </a:rPr>
              <a:t>Special Education Data Fall 2023 Roadshow recording:  </a:t>
            </a:r>
            <a:r>
              <a:rPr lang="en-US" dirty="0">
                <a:latin typeface="Arial"/>
                <a:cs typeface="Arial"/>
                <a:hlinkClick r:id="rId6"/>
              </a:rPr>
              <a:t>https://www.youtube.com/watch?v=kNARoriIIAI&amp;list=PLsnFpLOXpp4Jjx9zMz-J42-zp1GYuyBsS</a:t>
            </a:r>
            <a:r>
              <a:rPr lang="en-US" dirty="0">
                <a:latin typeface="Arial"/>
                <a:cs typeface="Arial"/>
              </a:rPr>
              <a:t> </a:t>
            </a:r>
          </a:p>
          <a:p>
            <a:pPr marL="285750" indent="-285750">
              <a:buFont typeface="Arial" panose="020B0604020202020204" pitchFamily="34" charset="0"/>
              <a:buChar char="•"/>
            </a:pPr>
            <a:r>
              <a:rPr lang="en-US" dirty="0">
                <a:latin typeface="Arial"/>
                <a:cs typeface="Arial"/>
              </a:rPr>
              <a:t>New frequently asked questions (FAQs) have been developed for the special education data:  </a:t>
            </a:r>
            <a:r>
              <a:rPr lang="en-US" dirty="0">
                <a:latin typeface="Arial"/>
                <a:cs typeface="Arial"/>
                <a:hlinkClick r:id="rId7"/>
              </a:rPr>
              <a:t>https://www.cde.ca.gov/ds/sp/cl/calpadsfaqs.asp#f1top</a:t>
            </a:r>
            <a:r>
              <a:rPr lang="en-US" dirty="0">
                <a:latin typeface="Arial"/>
                <a:cs typeface="Arial"/>
              </a:rPr>
              <a:t> </a:t>
            </a:r>
          </a:p>
        </p:txBody>
      </p:sp>
    </p:spTree>
    <p:extLst>
      <p:ext uri="{BB962C8B-B14F-4D97-AF65-F5344CB8AC3E}">
        <p14:creationId xmlns:p14="http://schemas.microsoft.com/office/powerpoint/2010/main" val="4920056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a:t>You can get help through these channels.</a:t>
            </a:r>
          </a:p>
        </p:txBody>
      </p:sp>
      <p:sp>
        <p:nvSpPr>
          <p:cNvPr id="23" name="Slide Number Placeholder 22">
            <a:extLst>
              <a:ext uri="{FF2B5EF4-FFF2-40B4-BE49-F238E27FC236}">
                <a16:creationId xmlns:a16="http://schemas.microsoft.com/office/drawing/2014/main" id="{D460706B-8958-198C-889C-553E3735B8E8}"/>
              </a:ext>
            </a:extLst>
          </p:cNvPr>
          <p:cNvSpPr>
            <a:spLocks noGrp="1"/>
          </p:cNvSpPr>
          <p:nvPr>
            <p:ph type="sldNum" sz="quarter" idx="11"/>
          </p:nvPr>
        </p:nvSpPr>
        <p:spPr/>
        <p:txBody>
          <a:bodyPr/>
          <a:lstStyle/>
          <a:p>
            <a:fld id="{4B73C415-D670-4716-A5EC-CC4D52CA2BAC}" type="slidenum">
              <a:rPr lang="en-US" noProof="0" smtClean="0"/>
              <a:pPr/>
              <a:t>72</a:t>
            </a:fld>
            <a:endParaRPr lang="en-US" noProof="0"/>
          </a:p>
        </p:txBody>
      </p:sp>
      <p:pic>
        <p:nvPicPr>
          <p:cNvPr id="25" name="Picture Placeholder 24" descr="Picture of a life preserver on a boat.">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3" r="873"/>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a:t>916-325-9210</a:t>
            </a:r>
            <a:endParaRPr lang="en-US" sz="160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a:t>Listserv</a:t>
            </a:r>
            <a:endParaRPr lang="en-US">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799746" cy="720000"/>
          </a:xfrm>
        </p:spPr>
        <p:txBody>
          <a:bodyPr/>
          <a:lstStyle/>
          <a:p>
            <a:pPr algn="l"/>
            <a:r>
              <a:rPr lang="en-US" sz="1600"/>
              <a:t>https://csis.fcmat.org/ListServ</a:t>
            </a:r>
            <a:endParaRPr lang="en-US" sz="160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a:t>Web</a:t>
            </a:r>
            <a:r>
              <a:rPr lang="en-US">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a:t>http://www2.cde.ca.gov/calpadshelp/default.aspx</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a:t>calpads-support@cde.ca.gov</a:t>
            </a:r>
            <a:endParaRPr lang="en-US" sz="160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descr=" illustration  of a computer">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dirty="0"/>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15984" y="18535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b="1" dirty="0">
                <a:solidFill>
                  <a:schemeClr val="tx1">
                    <a:lumMod val="75000"/>
                    <a:lumOff val="25000"/>
                  </a:schemeClr>
                </a:solidFill>
              </a:rPr>
              <a:t>I have a question…</a:t>
            </a:r>
            <a:endParaRPr lang="en-US" i="1" dirty="0">
              <a:latin typeface="Calibri" pitchFamily="34" charset="0"/>
            </a:endParaRPr>
          </a:p>
          <a:p>
            <a:endParaRPr lang="en-US" dirty="0">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496804" y="303039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1966740" y="3710404"/>
            <a:ext cx="3251132" cy="23110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4" name="Footer Placeholder 3">
            <a:extLst>
              <a:ext uri="{FF2B5EF4-FFF2-40B4-BE49-F238E27FC236}">
                <a16:creationId xmlns:a16="http://schemas.microsoft.com/office/drawing/2014/main" id="{F0914A3F-CA7C-42C4-A9C6-A1C5679535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v1.0 April 24,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AAA937F6-7371-0AE5-A46C-4091F1B5BBD4}"/>
              </a:ext>
            </a:extLst>
          </p:cNvPr>
          <p:cNvSpPr>
            <a:spLocks noGrp="1"/>
          </p:cNvSpPr>
          <p:nvPr>
            <p:ph type="sldNum" sz="quarter" idx="11"/>
          </p:nvPr>
        </p:nvSpPr>
        <p:spPr/>
        <p:txBody>
          <a:bodyPr/>
          <a:lstStyle/>
          <a:p>
            <a:fld id="{4B73C415-D670-4716-A5EC-CC4D52CA2BAC}" type="slidenum">
              <a:rPr lang="en-US" noProof="0" smtClean="0"/>
              <a:pPr/>
              <a:t>73</a:t>
            </a:fld>
            <a:endParaRPr lang="en-US" noProof="0" dirty="0"/>
          </a:p>
        </p:txBody>
      </p:sp>
    </p:spTree>
    <p:extLst>
      <p:ext uri="{BB962C8B-B14F-4D97-AF65-F5344CB8AC3E}">
        <p14:creationId xmlns:p14="http://schemas.microsoft.com/office/powerpoint/2010/main" val="5141852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Graduation class photo.">
            <a:extLst>
              <a:ext uri="{FF2B5EF4-FFF2-40B4-BE49-F238E27FC236}">
                <a16:creationId xmlns:a16="http://schemas.microsoft.com/office/drawing/2014/main" id="{238328FE-3545-4640-A138-700DA599EEB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81" r="2281"/>
          <a:stretch>
            <a:fillRect/>
          </a:stretch>
        </p:blipFill>
        <p:spPr>
          <a:xfrm>
            <a:off x="0" y="0"/>
            <a:ext cx="12191999" cy="6354621"/>
          </a:xfrm>
        </p:spPr>
      </p:pic>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a:solidFill>
                  <a:schemeClr val="bg2"/>
                </a:solidFill>
              </a:rPr>
              <a:t>Thank You</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a:t>Presenter Name</a:t>
            </a:r>
          </a:p>
        </p:txBody>
      </p:sp>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a:t>916-325-9200</a:t>
            </a:r>
          </a:p>
        </p:txBody>
      </p:sp>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err="1"/>
              <a:t>csistraining@fcmat.org</a:t>
            </a:r>
            <a:endParaRPr lang="en-US"/>
          </a:p>
        </p:txBody>
      </p:sp>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rgbClr val="3FC1BD">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FF735D"/>
                </a:solidFill>
                <a:hlinkClick r:id="rId12">
                  <a:extLst>
                    <a:ext uri="{A12FA001-AC4F-418D-AE19-62706E023703}">
                      <ahyp:hlinkClr xmlns:ahyp="http://schemas.microsoft.com/office/drawing/2018/hyperlinkcolor" val="tx"/>
                    </a:ext>
                  </a:extLst>
                </a:hlinkClick>
              </a:rPr>
              <a:t>https://csis.fcmat.org/</a:t>
            </a:r>
            <a:endParaRPr lang="en-US">
              <a:solidFill>
                <a:srgbClr val="FF735D"/>
              </a:solidFill>
            </a:endParaRPr>
          </a:p>
        </p:txBody>
      </p:sp>
      <p:pic>
        <p:nvPicPr>
          <p:cNvPr id="15" name="Graphic 14" descr="CALPADS LOGO">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68567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3" name="Title 2">
            <a:extLst>
              <a:ext uri="{FF2B5EF4-FFF2-40B4-BE49-F238E27FC236}">
                <a16:creationId xmlns:a16="http://schemas.microsoft.com/office/drawing/2014/main" id="{6DE4EB2F-BF4E-9916-1B4E-E5FF4FF6DD8A}"/>
              </a:ext>
            </a:extLst>
          </p:cNvPr>
          <p:cNvSpPr>
            <a:spLocks noGrp="1"/>
          </p:cNvSpPr>
          <p:nvPr>
            <p:ph type="title"/>
          </p:nvPr>
        </p:nvSpPr>
        <p:spPr/>
        <p:txBody>
          <a:bodyPr>
            <a:noAutofit/>
          </a:bodyPr>
          <a:lstStyle/>
          <a:p>
            <a:r>
              <a:rPr lang="en-US" kern="1700" spc="115" dirty="0">
                <a:solidFill>
                  <a:schemeClr val="tx1">
                    <a:lumMod val="85000"/>
                    <a:lumOff val="15000"/>
                  </a:schemeClr>
                </a:solidFill>
                <a:latin typeface="Arial Black" panose="020B0A04020102020204" pitchFamily="34" charset="0"/>
                <a:ea typeface="+mn-ea"/>
                <a:cs typeface="+mn-cs"/>
              </a:rPr>
              <a:t>How Is The Data Used?</a:t>
            </a:r>
            <a:endParaRPr lang="en-US" dirty="0">
              <a:solidFill>
                <a:schemeClr val="tx1">
                  <a:lumMod val="85000"/>
                  <a:lumOff val="15000"/>
                </a:schemeClr>
              </a:solidFill>
            </a:endParaRPr>
          </a:p>
        </p:txBody>
      </p:sp>
      <p:sp>
        <p:nvSpPr>
          <p:cNvPr id="7" name="Footer Placeholder 6">
            <a:extLst>
              <a:ext uri="{FF2B5EF4-FFF2-40B4-BE49-F238E27FC236}">
                <a16:creationId xmlns:a16="http://schemas.microsoft.com/office/drawing/2014/main" id="{B65FC8E0-AA7C-0969-2548-D74E63EC59C7}"/>
              </a:ext>
            </a:extLst>
          </p:cNvPr>
          <p:cNvSpPr>
            <a:spLocks noGrp="1"/>
          </p:cNvSpPr>
          <p:nvPr>
            <p:ph type="ftr" sz="quarter" idx="10"/>
          </p:nvPr>
        </p:nvSpPr>
        <p:spPr/>
        <p:txBody>
          <a:bodyPr/>
          <a:lstStyle/>
          <a:p>
            <a:r>
              <a:rPr lang="en-US" noProof="0"/>
              <a:t>EOY 4 Reporting and Certification v1.0 April 24, 2025</a:t>
            </a:r>
          </a:p>
        </p:txBody>
      </p:sp>
      <p:sp>
        <p:nvSpPr>
          <p:cNvPr id="8" name="Slide Number Placeholder 7">
            <a:extLst>
              <a:ext uri="{FF2B5EF4-FFF2-40B4-BE49-F238E27FC236}">
                <a16:creationId xmlns:a16="http://schemas.microsoft.com/office/drawing/2014/main" id="{0186DF74-61B0-F717-DC21-214228175874}"/>
              </a:ext>
            </a:extLst>
          </p:cNvPr>
          <p:cNvSpPr>
            <a:spLocks noGrp="1"/>
          </p:cNvSpPr>
          <p:nvPr>
            <p:ph type="sldNum" sz="quarter" idx="11"/>
          </p:nvPr>
        </p:nvSpPr>
        <p:spPr/>
        <p:txBody>
          <a:bodyPr/>
          <a:lstStyle/>
          <a:p>
            <a:fld id="{4B73C415-D670-4716-A5EC-CC4D52CA2BAC}" type="slidenum">
              <a:rPr lang="en-US" noProof="0" smtClean="0"/>
              <a:pPr/>
              <a:t>8</a:t>
            </a:fld>
            <a:endParaRPr lang="en-US" noProof="0"/>
          </a:p>
        </p:txBody>
      </p:sp>
      <p:grpSp>
        <p:nvGrpSpPr>
          <p:cNvPr id="21" name="Group 20">
            <a:extLst>
              <a:ext uri="{FF2B5EF4-FFF2-40B4-BE49-F238E27FC236}">
                <a16:creationId xmlns:a16="http://schemas.microsoft.com/office/drawing/2014/main" id="{6D4E8E8F-89CD-4BDA-A4CE-C7F90920981A}"/>
              </a:ext>
              <a:ext uri="{C183D7F6-B498-43B3-948B-1728B52AA6E4}">
                <adec:decorative xmlns:adec="http://schemas.microsoft.com/office/drawing/2017/decorative" val="1"/>
              </a:ext>
            </a:extLst>
          </p:cNvPr>
          <p:cNvGrpSpPr/>
          <p:nvPr/>
        </p:nvGrpSpPr>
        <p:grpSpPr>
          <a:xfrm>
            <a:off x="2361133" y="1291567"/>
            <a:ext cx="7469733" cy="4646229"/>
            <a:chOff x="2198287" y="1274297"/>
            <a:chExt cx="8227425" cy="4937441"/>
          </a:xfrm>
        </p:grpSpPr>
        <p:grpSp>
          <p:nvGrpSpPr>
            <p:cNvPr id="22" name="Group 21">
              <a:extLst>
                <a:ext uri="{FF2B5EF4-FFF2-40B4-BE49-F238E27FC236}">
                  <a16:creationId xmlns:a16="http://schemas.microsoft.com/office/drawing/2014/main" id="{F181FF01-A121-4103-8663-62052BD453B6}"/>
                </a:ext>
              </a:extLst>
            </p:cNvPr>
            <p:cNvGrpSpPr/>
            <p:nvPr/>
          </p:nvGrpSpPr>
          <p:grpSpPr>
            <a:xfrm>
              <a:off x="2198287" y="1274297"/>
              <a:ext cx="8227425" cy="4937441"/>
              <a:chOff x="2198287" y="1274297"/>
              <a:chExt cx="8227425" cy="4937441"/>
            </a:xfrm>
          </p:grpSpPr>
          <p:sp>
            <p:nvSpPr>
              <p:cNvPr id="29" name="Freeform: Shape 28">
                <a:extLst>
                  <a:ext uri="{FF2B5EF4-FFF2-40B4-BE49-F238E27FC236}">
                    <a16:creationId xmlns:a16="http://schemas.microsoft.com/office/drawing/2014/main" id="{98D43B89-39C8-4FB0-8C0D-C1F3BA4858CB}"/>
                  </a:ext>
                </a:extLst>
              </p:cNvPr>
              <p:cNvSpPr/>
              <p:nvPr/>
            </p:nvSpPr>
            <p:spPr>
              <a:xfrm rot="21600000">
                <a:off x="2884612" y="1274297"/>
                <a:ext cx="7541100" cy="1372651"/>
              </a:xfrm>
              <a:custGeom>
                <a:avLst/>
                <a:gdLst>
                  <a:gd name="connsiteX0" fmla="*/ 0 w 7541100"/>
                  <a:gd name="connsiteY0" fmla="*/ 0 h 1372649"/>
                  <a:gd name="connsiteX1" fmla="*/ 6854776 w 7541100"/>
                  <a:gd name="connsiteY1" fmla="*/ 0 h 1372649"/>
                  <a:gd name="connsiteX2" fmla="*/ 7541100 w 7541100"/>
                  <a:gd name="connsiteY2" fmla="*/ 686325 h 1372649"/>
                  <a:gd name="connsiteX3" fmla="*/ 6854776 w 7541100"/>
                  <a:gd name="connsiteY3" fmla="*/ 1372649 h 1372649"/>
                  <a:gd name="connsiteX4" fmla="*/ 0 w 7541100"/>
                  <a:gd name="connsiteY4" fmla="*/ 1372649 h 1372649"/>
                  <a:gd name="connsiteX5" fmla="*/ 0 w 7541100"/>
                  <a:gd name="connsiteY5" fmla="*/ 0 h 13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1100" h="1372649">
                    <a:moveTo>
                      <a:pt x="7541100" y="1372648"/>
                    </a:moveTo>
                    <a:lnTo>
                      <a:pt x="686324" y="1372648"/>
                    </a:lnTo>
                    <a:lnTo>
                      <a:pt x="0" y="686324"/>
                    </a:lnTo>
                    <a:lnTo>
                      <a:pt x="686324" y="1"/>
                    </a:lnTo>
                    <a:lnTo>
                      <a:pt x="7541100" y="1"/>
                    </a:lnTo>
                    <a:lnTo>
                      <a:pt x="7541100" y="1372648"/>
                    </a:lnTo>
                    <a:close/>
                  </a:path>
                </a:pathLst>
              </a:custGeom>
              <a:solidFill>
                <a:schemeClr val="accent1">
                  <a:lumMod val="60000"/>
                  <a:lumOff val="4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48462" tIns="83821" rIns="156464" bIns="83821" numCol="1" spcCol="1270" anchor="t" anchorCtr="0">
                <a:noAutofit/>
              </a:bodyPr>
              <a:lstStyle/>
              <a:p>
                <a:pPr defTabSz="977949">
                  <a:lnSpc>
                    <a:spcPct val="90000"/>
                  </a:lnSpc>
                  <a:spcBef>
                    <a:spcPct val="0"/>
                  </a:spcBef>
                  <a:spcAft>
                    <a:spcPct val="35000"/>
                  </a:spcAft>
                </a:pPr>
                <a:r>
                  <a:rPr lang="en-US" sz="2000" dirty="0">
                    <a:solidFill>
                      <a:srgbClr val="1E254F"/>
                    </a:solidFill>
                  </a:rPr>
                  <a:t>Special Education (SWDS, MEET, PLAN)</a:t>
                </a:r>
              </a:p>
              <a:p>
                <a:pPr marL="171459" lvl="1" indent="-171459" defTabSz="755688">
                  <a:lnSpc>
                    <a:spcPct val="90000"/>
                  </a:lnSpc>
                  <a:spcBef>
                    <a:spcPct val="0"/>
                  </a:spcBef>
                  <a:spcAft>
                    <a:spcPct val="15000"/>
                  </a:spcAft>
                  <a:buChar char="•"/>
                </a:pPr>
                <a:r>
                  <a:rPr lang="en-US" sz="1600" dirty="0">
                    <a:solidFill>
                      <a:srgbClr val="1E254F"/>
                    </a:solidFill>
                  </a:rPr>
                  <a:t>Student counts for IDEA</a:t>
                </a:r>
              </a:p>
              <a:p>
                <a:pPr marL="171459" lvl="1" indent="-171459" defTabSz="755688">
                  <a:lnSpc>
                    <a:spcPct val="90000"/>
                  </a:lnSpc>
                  <a:spcBef>
                    <a:spcPct val="0"/>
                  </a:spcBef>
                  <a:spcAft>
                    <a:spcPct val="15000"/>
                  </a:spcAft>
                  <a:buChar char="•"/>
                </a:pPr>
                <a:r>
                  <a:rPr lang="en-US" sz="1600" dirty="0">
                    <a:solidFill>
                      <a:srgbClr val="1E254F"/>
                    </a:solidFill>
                  </a:rPr>
                  <a:t>Special Education Monitoring</a:t>
                </a:r>
              </a:p>
              <a:p>
                <a:pPr marL="171459" lvl="1" indent="-171459" defTabSz="755688">
                  <a:lnSpc>
                    <a:spcPct val="90000"/>
                  </a:lnSpc>
                  <a:spcBef>
                    <a:spcPct val="0"/>
                  </a:spcBef>
                  <a:spcAft>
                    <a:spcPct val="15000"/>
                  </a:spcAft>
                  <a:buChar char="•"/>
                </a:pPr>
                <a:r>
                  <a:rPr lang="en-US" sz="1600" dirty="0">
                    <a:solidFill>
                      <a:srgbClr val="1E254F"/>
                    </a:solidFill>
                  </a:rPr>
                  <a:t>DSEA – Dashboard accountability</a:t>
                </a:r>
              </a:p>
            </p:txBody>
          </p:sp>
          <p:sp>
            <p:nvSpPr>
              <p:cNvPr id="30" name="Oval 29">
                <a:extLst>
                  <a:ext uri="{FF2B5EF4-FFF2-40B4-BE49-F238E27FC236}">
                    <a16:creationId xmlns:a16="http://schemas.microsoft.com/office/drawing/2014/main" id="{7E5B05B2-2B5B-4BDC-ACE7-8191A29294BD}"/>
                  </a:ext>
                </a:extLst>
              </p:cNvPr>
              <p:cNvSpPr/>
              <p:nvPr/>
            </p:nvSpPr>
            <p:spPr>
              <a:xfrm>
                <a:off x="2198287" y="1274298"/>
                <a:ext cx="1372649" cy="1372649"/>
              </a:xfrm>
              <a:prstGeom prst="ellipse">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sz="900"/>
              </a:p>
            </p:txBody>
          </p:sp>
          <p:sp>
            <p:nvSpPr>
              <p:cNvPr id="31" name="Freeform: Shape 30">
                <a:extLst>
                  <a:ext uri="{FF2B5EF4-FFF2-40B4-BE49-F238E27FC236}">
                    <a16:creationId xmlns:a16="http://schemas.microsoft.com/office/drawing/2014/main" id="{F679B20B-4759-4856-BB7D-A5DED93F545D}"/>
                  </a:ext>
                </a:extLst>
              </p:cNvPr>
              <p:cNvSpPr/>
              <p:nvPr/>
            </p:nvSpPr>
            <p:spPr>
              <a:xfrm rot="21600000">
                <a:off x="2884612" y="3056692"/>
                <a:ext cx="7541100" cy="1372651"/>
              </a:xfrm>
              <a:custGeom>
                <a:avLst/>
                <a:gdLst>
                  <a:gd name="connsiteX0" fmla="*/ 0 w 7541100"/>
                  <a:gd name="connsiteY0" fmla="*/ 0 h 1372649"/>
                  <a:gd name="connsiteX1" fmla="*/ 6854776 w 7541100"/>
                  <a:gd name="connsiteY1" fmla="*/ 0 h 1372649"/>
                  <a:gd name="connsiteX2" fmla="*/ 7541100 w 7541100"/>
                  <a:gd name="connsiteY2" fmla="*/ 686325 h 1372649"/>
                  <a:gd name="connsiteX3" fmla="*/ 6854776 w 7541100"/>
                  <a:gd name="connsiteY3" fmla="*/ 1372649 h 1372649"/>
                  <a:gd name="connsiteX4" fmla="*/ 0 w 7541100"/>
                  <a:gd name="connsiteY4" fmla="*/ 1372649 h 1372649"/>
                  <a:gd name="connsiteX5" fmla="*/ 0 w 7541100"/>
                  <a:gd name="connsiteY5" fmla="*/ 0 h 13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1100" h="1372649">
                    <a:moveTo>
                      <a:pt x="7541100" y="1372648"/>
                    </a:moveTo>
                    <a:lnTo>
                      <a:pt x="686324" y="1372648"/>
                    </a:lnTo>
                    <a:lnTo>
                      <a:pt x="0" y="686324"/>
                    </a:lnTo>
                    <a:lnTo>
                      <a:pt x="686324" y="1"/>
                    </a:lnTo>
                    <a:lnTo>
                      <a:pt x="7541100" y="1"/>
                    </a:lnTo>
                    <a:lnTo>
                      <a:pt x="7541100" y="1372648"/>
                    </a:lnTo>
                    <a:close/>
                  </a:path>
                </a:pathLst>
              </a:custGeom>
              <a:solidFill>
                <a:srgbClr val="92D050"/>
              </a:solidFill>
            </p:spPr>
            <p:style>
              <a:lnRef idx="2">
                <a:schemeClr val="lt1">
                  <a:hueOff val="0"/>
                  <a:satOff val="0"/>
                  <a:lumOff val="0"/>
                  <a:alphaOff val="0"/>
                </a:schemeClr>
              </a:lnRef>
              <a:fillRef idx="1">
                <a:schemeClr val="accent4">
                  <a:hueOff val="-5524622"/>
                  <a:satOff val="-6359"/>
                  <a:lumOff val="6079"/>
                  <a:alphaOff val="0"/>
                </a:schemeClr>
              </a:fillRef>
              <a:effectRef idx="0">
                <a:schemeClr val="accent4">
                  <a:hueOff val="-5524622"/>
                  <a:satOff val="-6359"/>
                  <a:lumOff val="6079"/>
                  <a:alphaOff val="0"/>
                </a:schemeClr>
              </a:effectRef>
              <a:fontRef idx="minor">
                <a:schemeClr val="lt1"/>
              </a:fontRef>
            </p:style>
            <p:txBody>
              <a:bodyPr spcFirstLastPara="0" vert="horz" wrap="square" lIns="948462" tIns="83821" rIns="156464" bIns="83821" numCol="1" spcCol="1270" anchor="t" anchorCtr="0">
                <a:noAutofit/>
              </a:bodyPr>
              <a:lstStyle/>
              <a:p>
                <a:pPr defTabSz="977949">
                  <a:lnSpc>
                    <a:spcPct val="90000"/>
                  </a:lnSpc>
                  <a:spcBef>
                    <a:spcPct val="0"/>
                  </a:spcBef>
                  <a:spcAft>
                    <a:spcPct val="35000"/>
                  </a:spcAft>
                </a:pPr>
                <a:r>
                  <a:rPr lang="en-US" sz="2200" dirty="0">
                    <a:solidFill>
                      <a:srgbClr val="1E254F"/>
                    </a:solidFill>
                  </a:rPr>
                  <a:t>Special Education Services (SERV)</a:t>
                </a:r>
              </a:p>
              <a:p>
                <a:pPr marL="171459" lvl="1" indent="-171459" defTabSz="755688">
                  <a:lnSpc>
                    <a:spcPct val="90000"/>
                  </a:lnSpc>
                  <a:spcBef>
                    <a:spcPct val="0"/>
                  </a:spcBef>
                  <a:spcAft>
                    <a:spcPct val="15000"/>
                  </a:spcAft>
                  <a:buChar char="•"/>
                </a:pPr>
                <a:r>
                  <a:rPr lang="en-US" sz="1700" dirty="0">
                    <a:solidFill>
                      <a:srgbClr val="1E254F"/>
                    </a:solidFill>
                  </a:rPr>
                  <a:t>Special Education Monitoring</a:t>
                </a:r>
              </a:p>
              <a:p>
                <a:pPr marL="171459" lvl="1" indent="-171459" defTabSz="755688">
                  <a:lnSpc>
                    <a:spcPct val="90000"/>
                  </a:lnSpc>
                  <a:spcBef>
                    <a:spcPct val="0"/>
                  </a:spcBef>
                  <a:spcAft>
                    <a:spcPct val="15000"/>
                  </a:spcAft>
                  <a:buChar char="•"/>
                </a:pPr>
                <a:endParaRPr lang="en-US" sz="1700" dirty="0">
                  <a:solidFill>
                    <a:srgbClr val="1E254F"/>
                  </a:solidFill>
                </a:endParaRPr>
              </a:p>
            </p:txBody>
          </p:sp>
          <p:sp>
            <p:nvSpPr>
              <p:cNvPr id="32" name="Oval 31">
                <a:extLst>
                  <a:ext uri="{FF2B5EF4-FFF2-40B4-BE49-F238E27FC236}">
                    <a16:creationId xmlns:a16="http://schemas.microsoft.com/office/drawing/2014/main" id="{6B2BB53E-0E46-4F77-9D8E-B6566A22628A}"/>
                  </a:ext>
                </a:extLst>
              </p:cNvPr>
              <p:cNvSpPr/>
              <p:nvPr/>
            </p:nvSpPr>
            <p:spPr>
              <a:xfrm>
                <a:off x="2198287" y="3056693"/>
                <a:ext cx="1372649" cy="1372649"/>
              </a:xfrm>
              <a:prstGeom prst="ellipse">
                <a:avLst/>
              </a:prstGeom>
              <a:solidFill>
                <a:srgbClr val="BCE292"/>
              </a:solidFill>
            </p:spPr>
            <p:style>
              <a:lnRef idx="2">
                <a:schemeClr val="lt1">
                  <a:hueOff val="0"/>
                  <a:satOff val="0"/>
                  <a:lumOff val="0"/>
                  <a:alphaOff val="0"/>
                </a:schemeClr>
              </a:lnRef>
              <a:fillRef idx="1">
                <a:scrgbClr r="0" g="0" b="0"/>
              </a:fillRef>
              <a:effectRef idx="0">
                <a:schemeClr val="accent4">
                  <a:tint val="50000"/>
                  <a:hueOff val="-5613220"/>
                  <a:satOff val="8490"/>
                  <a:lumOff val="1545"/>
                  <a:alphaOff val="0"/>
                </a:schemeClr>
              </a:effectRef>
              <a:fontRef idx="minor">
                <a:schemeClr val="lt1">
                  <a:hueOff val="0"/>
                  <a:satOff val="0"/>
                  <a:lumOff val="0"/>
                  <a:alphaOff val="0"/>
                </a:schemeClr>
              </a:fontRef>
            </p:style>
            <p:txBody>
              <a:bodyPr/>
              <a:lstStyle/>
              <a:p>
                <a:endParaRPr lang="en-US" sz="900"/>
              </a:p>
            </p:txBody>
          </p:sp>
          <p:sp>
            <p:nvSpPr>
              <p:cNvPr id="33" name="Freeform: Shape 32">
                <a:extLst>
                  <a:ext uri="{FF2B5EF4-FFF2-40B4-BE49-F238E27FC236}">
                    <a16:creationId xmlns:a16="http://schemas.microsoft.com/office/drawing/2014/main" id="{C7645B23-E0A1-41B8-A88E-63580BE4A3B8}"/>
                  </a:ext>
                </a:extLst>
              </p:cNvPr>
              <p:cNvSpPr/>
              <p:nvPr/>
            </p:nvSpPr>
            <p:spPr>
              <a:xfrm rot="21600000">
                <a:off x="2884612" y="4839088"/>
                <a:ext cx="7541100" cy="1372650"/>
              </a:xfrm>
              <a:custGeom>
                <a:avLst/>
                <a:gdLst>
                  <a:gd name="connsiteX0" fmla="*/ 0 w 7541100"/>
                  <a:gd name="connsiteY0" fmla="*/ 0 h 1372649"/>
                  <a:gd name="connsiteX1" fmla="*/ 6854776 w 7541100"/>
                  <a:gd name="connsiteY1" fmla="*/ 0 h 1372649"/>
                  <a:gd name="connsiteX2" fmla="*/ 7541100 w 7541100"/>
                  <a:gd name="connsiteY2" fmla="*/ 686325 h 1372649"/>
                  <a:gd name="connsiteX3" fmla="*/ 6854776 w 7541100"/>
                  <a:gd name="connsiteY3" fmla="*/ 1372649 h 1372649"/>
                  <a:gd name="connsiteX4" fmla="*/ 0 w 7541100"/>
                  <a:gd name="connsiteY4" fmla="*/ 1372649 h 1372649"/>
                  <a:gd name="connsiteX5" fmla="*/ 0 w 7541100"/>
                  <a:gd name="connsiteY5" fmla="*/ 0 h 13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1100" h="1372649">
                    <a:moveTo>
                      <a:pt x="7541100" y="1372648"/>
                    </a:moveTo>
                    <a:lnTo>
                      <a:pt x="686324" y="1372648"/>
                    </a:lnTo>
                    <a:lnTo>
                      <a:pt x="0" y="686324"/>
                    </a:lnTo>
                    <a:lnTo>
                      <a:pt x="686324" y="1"/>
                    </a:lnTo>
                    <a:lnTo>
                      <a:pt x="7541100" y="1"/>
                    </a:lnTo>
                    <a:lnTo>
                      <a:pt x="7541100" y="1372648"/>
                    </a:lnTo>
                    <a:close/>
                  </a:path>
                </a:pathLst>
              </a:custGeom>
              <a:solidFill>
                <a:schemeClr val="accent2">
                  <a:lumMod val="60000"/>
                  <a:lumOff val="40000"/>
                </a:schemeClr>
              </a:solidFill>
            </p:spPr>
            <p:style>
              <a:lnRef idx="2">
                <a:schemeClr val="lt1">
                  <a:hueOff val="0"/>
                  <a:satOff val="0"/>
                  <a:lumOff val="0"/>
                  <a:alphaOff val="0"/>
                </a:schemeClr>
              </a:lnRef>
              <a:fillRef idx="1">
                <a:schemeClr val="accent4">
                  <a:hueOff val="-11049243"/>
                  <a:satOff val="-12718"/>
                  <a:lumOff val="12157"/>
                  <a:alphaOff val="0"/>
                </a:schemeClr>
              </a:fillRef>
              <a:effectRef idx="0">
                <a:schemeClr val="accent4">
                  <a:hueOff val="-11049243"/>
                  <a:satOff val="-12718"/>
                  <a:lumOff val="12157"/>
                  <a:alphaOff val="0"/>
                </a:schemeClr>
              </a:effectRef>
              <a:fontRef idx="minor">
                <a:schemeClr val="lt1"/>
              </a:fontRef>
            </p:style>
            <p:txBody>
              <a:bodyPr spcFirstLastPara="0" vert="horz" wrap="square" lIns="948462" tIns="83821" rIns="156464" bIns="83820" numCol="1" spcCol="1270" anchor="t" anchorCtr="0">
                <a:noAutofit/>
              </a:bodyPr>
              <a:lstStyle/>
              <a:p>
                <a:pPr defTabSz="977949">
                  <a:lnSpc>
                    <a:spcPct val="90000"/>
                  </a:lnSpc>
                  <a:spcBef>
                    <a:spcPct val="0"/>
                  </a:spcBef>
                  <a:spcAft>
                    <a:spcPct val="35000"/>
                  </a:spcAft>
                </a:pPr>
                <a:r>
                  <a:rPr lang="en-US" sz="2200" dirty="0">
                    <a:solidFill>
                      <a:srgbClr val="1E254F"/>
                    </a:solidFill>
                  </a:rPr>
                  <a:t>Postsecondary Status (PSTS)</a:t>
                </a:r>
              </a:p>
              <a:p>
                <a:pPr marL="171459" lvl="1" indent="-171459" defTabSz="755688">
                  <a:lnSpc>
                    <a:spcPct val="90000"/>
                  </a:lnSpc>
                  <a:spcBef>
                    <a:spcPct val="0"/>
                  </a:spcBef>
                  <a:spcAft>
                    <a:spcPct val="15000"/>
                  </a:spcAft>
                  <a:buChar char="•"/>
                </a:pPr>
                <a:r>
                  <a:rPr lang="en-US" sz="1700" dirty="0">
                    <a:solidFill>
                      <a:srgbClr val="1E254F"/>
                    </a:solidFill>
                  </a:rPr>
                  <a:t>Post-school outcomes for IDEA; outcomes of SWD who exited secondary education in 2023-24 </a:t>
                </a:r>
                <a:endParaRPr lang="en-US" sz="1700" dirty="0">
                  <a:solidFill>
                    <a:srgbClr val="1E254F"/>
                  </a:solidFill>
                  <a:cs typeface="Calibri"/>
                </a:endParaRPr>
              </a:p>
            </p:txBody>
          </p:sp>
          <p:sp>
            <p:nvSpPr>
              <p:cNvPr id="34" name="Oval 33">
                <a:extLst>
                  <a:ext uri="{FF2B5EF4-FFF2-40B4-BE49-F238E27FC236}">
                    <a16:creationId xmlns:a16="http://schemas.microsoft.com/office/drawing/2014/main" id="{5071F753-ED6F-48C8-874F-3B40E946A4FE}"/>
                  </a:ext>
                </a:extLst>
              </p:cNvPr>
              <p:cNvSpPr/>
              <p:nvPr/>
            </p:nvSpPr>
            <p:spPr>
              <a:xfrm>
                <a:off x="2198287" y="4839089"/>
                <a:ext cx="1372649" cy="1372649"/>
              </a:xfrm>
              <a:prstGeom prst="ellipse">
                <a:avLst/>
              </a:prstGeom>
              <a:solidFill>
                <a:srgbClr val="FF9C8B"/>
              </a:solidFill>
            </p:spPr>
            <p:style>
              <a:lnRef idx="2">
                <a:schemeClr val="lt1">
                  <a:hueOff val="0"/>
                  <a:satOff val="0"/>
                  <a:lumOff val="0"/>
                  <a:alphaOff val="0"/>
                </a:schemeClr>
              </a:lnRef>
              <a:fillRef idx="1">
                <a:scrgbClr r="0" g="0" b="0"/>
              </a:fillRef>
              <a:effectRef idx="0">
                <a:schemeClr val="accent4">
                  <a:tint val="50000"/>
                  <a:hueOff val="-11226441"/>
                  <a:satOff val="16980"/>
                  <a:lumOff val="3090"/>
                  <a:alphaOff val="0"/>
                </a:schemeClr>
              </a:effectRef>
              <a:fontRef idx="minor">
                <a:schemeClr val="lt1">
                  <a:hueOff val="0"/>
                  <a:satOff val="0"/>
                  <a:lumOff val="0"/>
                  <a:alphaOff val="0"/>
                </a:schemeClr>
              </a:fontRef>
            </p:style>
            <p:txBody>
              <a:bodyPr/>
              <a:lstStyle/>
              <a:p>
                <a:endParaRPr lang="en-US" sz="900"/>
              </a:p>
            </p:txBody>
          </p:sp>
        </p:grpSp>
        <p:pic>
          <p:nvPicPr>
            <p:cNvPr id="23" name="Graphic 22" descr="Boardroom">
              <a:extLst>
                <a:ext uri="{FF2B5EF4-FFF2-40B4-BE49-F238E27FC236}">
                  <a16:creationId xmlns:a16="http://schemas.microsoft.com/office/drawing/2014/main" id="{A231468F-4CB3-4608-83E0-9CC3314935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2885" y="1389857"/>
              <a:ext cx="1226542" cy="1226542"/>
            </a:xfrm>
            <a:prstGeom prst="rect">
              <a:avLst/>
            </a:prstGeom>
          </p:spPr>
        </p:pic>
        <p:pic>
          <p:nvPicPr>
            <p:cNvPr id="24" name="Graphic 23" descr="Classroom">
              <a:extLst>
                <a:ext uri="{FF2B5EF4-FFF2-40B4-BE49-F238E27FC236}">
                  <a16:creationId xmlns:a16="http://schemas.microsoft.com/office/drawing/2014/main" id="{C64877EF-C1DA-463C-8BC9-DF5FEABB0C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70920" y="3208423"/>
              <a:ext cx="1070471" cy="1070471"/>
            </a:xfrm>
            <a:prstGeom prst="rect">
              <a:avLst/>
            </a:prstGeom>
          </p:spPr>
        </p:pic>
        <p:grpSp>
          <p:nvGrpSpPr>
            <p:cNvPr id="25" name="Group 24">
              <a:extLst>
                <a:ext uri="{FF2B5EF4-FFF2-40B4-BE49-F238E27FC236}">
                  <a16:creationId xmlns:a16="http://schemas.microsoft.com/office/drawing/2014/main" id="{93DAA04C-0B1A-46AE-A85C-BF733728DADF}"/>
                </a:ext>
              </a:extLst>
            </p:cNvPr>
            <p:cNvGrpSpPr/>
            <p:nvPr/>
          </p:nvGrpSpPr>
          <p:grpSpPr>
            <a:xfrm>
              <a:off x="2255992" y="4870918"/>
              <a:ext cx="1263435" cy="1047107"/>
              <a:chOff x="9282244" y="111363"/>
              <a:chExt cx="1263435" cy="1047107"/>
            </a:xfrm>
          </p:grpSpPr>
          <p:pic>
            <p:nvPicPr>
              <p:cNvPr id="26" name="Graphic 25" descr="Welder">
                <a:extLst>
                  <a:ext uri="{FF2B5EF4-FFF2-40B4-BE49-F238E27FC236}">
                    <a16:creationId xmlns:a16="http://schemas.microsoft.com/office/drawing/2014/main" id="{73F1BF73-0AF4-4277-883E-0B4B3C62C0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94120" y="506911"/>
                <a:ext cx="651559" cy="651559"/>
              </a:xfrm>
              <a:prstGeom prst="rect">
                <a:avLst/>
              </a:prstGeom>
            </p:spPr>
          </p:pic>
          <p:pic>
            <p:nvPicPr>
              <p:cNvPr id="27" name="Graphic 26" descr="Waiter">
                <a:extLst>
                  <a:ext uri="{FF2B5EF4-FFF2-40B4-BE49-F238E27FC236}">
                    <a16:creationId xmlns:a16="http://schemas.microsoft.com/office/drawing/2014/main" id="{94EF7903-EDA2-4AC9-BD9D-AA64CD892F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25909" y="111363"/>
                <a:ext cx="690017" cy="690017"/>
              </a:xfrm>
              <a:prstGeom prst="rect">
                <a:avLst/>
              </a:prstGeom>
            </p:spPr>
          </p:pic>
          <p:pic>
            <p:nvPicPr>
              <p:cNvPr id="28" name="Graphic 27" descr="Programmer">
                <a:extLst>
                  <a:ext uri="{FF2B5EF4-FFF2-40B4-BE49-F238E27FC236}">
                    <a16:creationId xmlns:a16="http://schemas.microsoft.com/office/drawing/2014/main" id="{1B9E1832-02DA-4BE0-9D81-C5A7A46F63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282244" y="432000"/>
                <a:ext cx="688674" cy="688674"/>
              </a:xfrm>
              <a:prstGeom prst="rect">
                <a:avLst/>
              </a:prstGeom>
            </p:spPr>
          </p:pic>
        </p:grpSp>
      </p:grpSp>
    </p:spTree>
    <p:extLst>
      <p:ext uri="{BB962C8B-B14F-4D97-AF65-F5344CB8AC3E}">
        <p14:creationId xmlns:p14="http://schemas.microsoft.com/office/powerpoint/2010/main" val="330048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727117-C5A5-425C-A8D0-B7EC3951DD70}"/>
              </a:ext>
            </a:extLst>
          </p:cNvPr>
          <p:cNvSpPr txBox="1"/>
          <p:nvPr/>
        </p:nvSpPr>
        <p:spPr>
          <a:xfrm>
            <a:off x="429638" y="5110192"/>
            <a:ext cx="4866262" cy="830997"/>
          </a:xfrm>
          <a:prstGeom prst="rect">
            <a:avLst/>
          </a:prstGeom>
          <a:solidFill>
            <a:schemeClr val="bg1">
              <a:alpha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End of Year reporting period is  July 1, 2024– June 30, 2025</a:t>
            </a:r>
          </a:p>
        </p:txBody>
      </p:sp>
      <p:graphicFrame>
        <p:nvGraphicFramePr>
          <p:cNvPr id="10" name="Content Placeholder 3" descr="Graphic of three cubes inside of an arrow illustrating process.">
            <a:extLst>
              <a:ext uri="{FF2B5EF4-FFF2-40B4-BE49-F238E27FC236}">
                <a16:creationId xmlns:a16="http://schemas.microsoft.com/office/drawing/2014/main" id="{67D519F0-0CD2-4BCD-B89E-6BB82737A94F}"/>
              </a:ext>
            </a:extLst>
          </p:cNvPr>
          <p:cNvGraphicFramePr>
            <a:graphicFrameLocks/>
          </p:cNvGraphicFramePr>
          <p:nvPr/>
        </p:nvGraphicFramePr>
        <p:xfrm>
          <a:off x="301255" y="1747808"/>
          <a:ext cx="8690345" cy="3105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a:extLst>
              <a:ext uri="{FF2B5EF4-FFF2-40B4-BE49-F238E27FC236}">
                <a16:creationId xmlns:a16="http://schemas.microsoft.com/office/drawing/2014/main" id="{FD907D9E-CFA0-44EE-A118-8EBD40C49171}"/>
              </a:ext>
            </a:extLst>
          </p:cNvPr>
          <p:cNvSpPr>
            <a:spLocks noGrp="1"/>
          </p:cNvSpPr>
          <p:nvPr>
            <p:ph type="ftr" sz="quarter" idx="10"/>
          </p:nvPr>
        </p:nvSpPr>
        <p:spPr>
          <a:xfrm>
            <a:off x="429638" y="6395606"/>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4 Reporting and Certification v1.0 April 24,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EA0FE21A-719D-E57C-039A-A19B48259C1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4" name="Title 13">
            <a:extLst>
              <a:ext uri="{FF2B5EF4-FFF2-40B4-BE49-F238E27FC236}">
                <a16:creationId xmlns:a16="http://schemas.microsoft.com/office/drawing/2014/main" id="{CFF2FC80-593A-4A7B-BBB1-38EDC5AC8F6A}"/>
              </a:ext>
            </a:extLst>
          </p:cNvPr>
          <p:cNvSpPr>
            <a:spLocks noGrp="1"/>
          </p:cNvSpPr>
          <p:nvPr>
            <p:ph type="title" idx="4294967295"/>
          </p:nvPr>
        </p:nvSpPr>
        <p:spPr>
          <a:xfrm>
            <a:off x="0" y="476250"/>
            <a:ext cx="3941763" cy="708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1" indent="0" algn="l" defTabSz="914400" rtl="0" eaLnBrk="1" fontAlgn="base" latinLnBrk="0" hangingPunct="1">
              <a:lnSpc>
                <a:spcPct val="100000"/>
              </a:lnSpc>
              <a:spcBef>
                <a:spcPts val="1200"/>
              </a:spcBef>
              <a:spcAft>
                <a:spcPts val="1200"/>
              </a:spcAft>
              <a:buClrTx/>
              <a:buSzTx/>
              <a:buFontTx/>
              <a:buNone/>
              <a:tabLst/>
              <a:defRPr/>
            </a:pPr>
            <a:r>
              <a:rPr kumimoji="0" lang="en-US" sz="4000" b="1" i="0" u="none" strike="noStrike" kern="0" cap="none" spc="0" normalizeH="0" baseline="0" noProof="0" dirty="0">
                <a:ln>
                  <a:noFill/>
                </a:ln>
                <a:solidFill>
                  <a:srgbClr val="000000"/>
                </a:solidFill>
                <a:effectLst>
                  <a:glow>
                    <a:srgbClr val="000000"/>
                  </a:glow>
                  <a:outerShdw sx="0" sy="0">
                    <a:srgbClr val="000000"/>
                  </a:outerShdw>
                  <a:reflection stA="0" endPos="0" fadeDir="0" sx="0" sy="0"/>
                </a:effectLst>
                <a:uLnTx/>
                <a:uFillTx/>
                <a:latin typeface="Arial Black" panose="020B0A04020102020204" pitchFamily="34" charset="0"/>
                <a:ea typeface="Times New Roman" panose="02020603050405020304" pitchFamily="18" charset="0"/>
                <a:cs typeface="Times New Roman" panose="02020603050405020304" pitchFamily="18" charset="0"/>
              </a:rPr>
              <a:t>Key Dates</a:t>
            </a:r>
          </a:p>
        </p:txBody>
      </p:sp>
    </p:spTree>
    <p:extLst>
      <p:ext uri="{BB962C8B-B14F-4D97-AF65-F5344CB8AC3E}">
        <p14:creationId xmlns:p14="http://schemas.microsoft.com/office/powerpoint/2010/main" val="263600864"/>
      </p:ext>
    </p:extLst>
  </p:cSld>
  <p:clrMapOvr>
    <a:masterClrMapping/>
  </p:clrMapOvr>
</p:sld>
</file>

<file path=ppt/theme/theme1.xml><?xml version="1.0" encoding="utf-8"?>
<a:theme xmlns:a="http://schemas.openxmlformats.org/drawingml/2006/main" name="8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1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1_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OY-Advanced-w-notes" id="{38BD0930-7843-994D-B13E-3049FD996BC6}" vid="{AAC1E058-DE77-A348-9831-6B2AF000110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BE157F-4C13-8048-8E32-FD9855A27C5B}">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FB13394A926C4F94ABE88F2502A1E9" ma:contentTypeVersion="13" ma:contentTypeDescription="Create a new document." ma:contentTypeScope="" ma:versionID="35289b53e9b9ed687f4899a595e23860">
  <xsd:schema xmlns:xsd="http://www.w3.org/2001/XMLSchema" xmlns:xs="http://www.w3.org/2001/XMLSchema" xmlns:p="http://schemas.microsoft.com/office/2006/metadata/properties" xmlns:ns2="43b4253e-c274-4962-85a2-d8f7662acfe4" xmlns:ns3="b92034fb-4666-4cb2-aacd-159b1af3bd6a" targetNamespace="http://schemas.microsoft.com/office/2006/metadata/properties" ma:root="true" ma:fieldsID="f09c3befbb131898610d1692e2a270a9" ns2:_="" ns3:_="">
    <xsd:import namespace="43b4253e-c274-4962-85a2-d8f7662acfe4"/>
    <xsd:import namespace="b92034fb-4666-4cb2-aacd-159b1af3bd6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b4253e-c274-4962-85a2-d8f7662acf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2487d89-012e-44bc-975c-10dd49798f8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2034fb-4666-4cb2-aacd-159b1af3bd6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1af4811-fd2e-4160-a72d-ae72d29816ec}" ma:internalName="TaxCatchAll" ma:showField="CatchAllData" ma:web="b92034fb-4666-4cb2-aacd-159b1af3bd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92034fb-4666-4cb2-aacd-159b1af3bd6a" xsi:nil="true"/>
    <lcf76f155ced4ddcb4097134ff3c332f xmlns="43b4253e-c274-4962-85a2-d8f7662acfe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796D2C-EA40-41ED-98C4-1C5768D671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b4253e-c274-4962-85a2-d8f7662acfe4"/>
    <ds:schemaRef ds:uri="b92034fb-4666-4cb2-aacd-159b1af3bd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C0BFDF-D948-4F4A-854E-477525F57792}">
  <ds:schemaRefs>
    <ds:schemaRef ds:uri="http://schemas.microsoft.com/office/2006/documentManagement/types"/>
    <ds:schemaRef ds:uri="43b4253e-c274-4962-85a2-d8f7662acfe4"/>
    <ds:schemaRef ds:uri="http://purl.org/dc/dcmitype/"/>
    <ds:schemaRef ds:uri="http://schemas.microsoft.com/office/2006/metadata/properties"/>
    <ds:schemaRef ds:uri="b92034fb-4666-4cb2-aacd-159b1af3bd6a"/>
    <ds:schemaRef ds:uri="http://schemas.openxmlformats.org/package/2006/metadata/core-properties"/>
    <ds:schemaRef ds:uri="http://purl.org/dc/elements/1.1/"/>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56E3E58C-5E8A-4781-9921-C2B23BC09E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11795</Words>
  <Application>Microsoft Office PowerPoint</Application>
  <PresentationFormat>Widescreen</PresentationFormat>
  <Paragraphs>1352</Paragraphs>
  <Slides>74</Slides>
  <Notes>71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74</vt:i4>
      </vt:variant>
    </vt:vector>
  </HeadingPairs>
  <TitlesOfParts>
    <vt:vector size="89" baseType="lpstr">
      <vt:lpstr>Aptos</vt:lpstr>
      <vt:lpstr>Arial</vt:lpstr>
      <vt:lpstr>Arial Black</vt:lpstr>
      <vt:lpstr>Calibri</vt:lpstr>
      <vt:lpstr>Courier New</vt:lpstr>
      <vt:lpstr>Helvetica Neue</vt:lpstr>
      <vt:lpstr>Lato</vt:lpstr>
      <vt:lpstr>Poppins</vt:lpstr>
      <vt:lpstr>regular-font</vt:lpstr>
      <vt:lpstr>Tahoma</vt:lpstr>
      <vt:lpstr>Times New Roman</vt:lpstr>
      <vt:lpstr>8_Office Theme</vt:lpstr>
      <vt:lpstr>13_Office Theme</vt:lpstr>
      <vt:lpstr>2_Office Theme</vt:lpstr>
      <vt:lpstr>1_CALPADS-PowerPoint-Template</vt:lpstr>
      <vt:lpstr>  EOY 4 Reporting &amp; Certification   Special Education</vt:lpstr>
      <vt:lpstr>CALPADS Training Road Map</vt:lpstr>
      <vt:lpstr>Target Audience</vt:lpstr>
      <vt:lpstr>Objective</vt:lpstr>
      <vt:lpstr>Agenda</vt:lpstr>
      <vt:lpstr>Overview</vt:lpstr>
      <vt:lpstr>Why EOY 4?</vt:lpstr>
      <vt:lpstr>How Is The Data Used?</vt:lpstr>
      <vt:lpstr>Key Dates</vt:lpstr>
      <vt:lpstr>Data Collection Window for 2024-25</vt:lpstr>
      <vt:lpstr>EOY 4 ROLES </vt:lpstr>
      <vt:lpstr>KEY Stakeholders</vt:lpstr>
      <vt:lpstr>EOY 4 Survival Kit</vt:lpstr>
      <vt:lpstr>EOY 4 Submission</vt:lpstr>
      <vt:lpstr>Record Relationships</vt:lpstr>
      <vt:lpstr>SWD Profile Data</vt:lpstr>
      <vt:lpstr>Student with Disability Status</vt:lpstr>
      <vt:lpstr>SWDS Record Key Fields</vt:lpstr>
      <vt:lpstr>Special Education Meeting </vt:lpstr>
      <vt:lpstr>MEET Record Key Fields</vt:lpstr>
      <vt:lpstr>Special Education Plan</vt:lpstr>
      <vt:lpstr>PLAN Record Key Fields</vt:lpstr>
      <vt:lpstr>Special Education Services</vt:lpstr>
      <vt:lpstr>SERV Record Key Fields</vt:lpstr>
      <vt:lpstr>Postsecondary Status</vt:lpstr>
      <vt:lpstr>Which Students Require Postsecondary Status in EOY 4?</vt:lpstr>
      <vt:lpstr>PSTS Record Key Fields</vt:lpstr>
      <vt:lpstr>SIS Data Coordinator Responsibilities</vt:lpstr>
      <vt:lpstr>Enrollment For Students Still Pending</vt:lpstr>
      <vt:lpstr>Which LEA Is Responsible For Reporting SWD Data?</vt:lpstr>
      <vt:lpstr>Student Enrollment</vt:lpstr>
      <vt:lpstr>Best Practices for Obtaining Data Needed for SSID Creation</vt:lpstr>
      <vt:lpstr>Completing The Demographic Profile </vt:lpstr>
      <vt:lpstr>Minimum Data Required To Create An SSID</vt:lpstr>
      <vt:lpstr>SWD Enrollments</vt:lpstr>
      <vt:lpstr>Maintaining Enrollments for Newly Evaluated Students</vt:lpstr>
      <vt:lpstr>Exiting Enrollments for SWDs</vt:lpstr>
      <vt:lpstr>Adult-age SWD In Transition Program</vt:lpstr>
      <vt:lpstr>Proactive Steps </vt:lpstr>
      <vt:lpstr>EOY 4 Certification Process</vt:lpstr>
      <vt:lpstr>Certification Workflow</vt:lpstr>
      <vt:lpstr>Certification Details</vt:lpstr>
      <vt:lpstr>LEA Approval</vt:lpstr>
      <vt:lpstr>Certification Status</vt:lpstr>
      <vt:lpstr>Certification Errors</vt:lpstr>
      <vt:lpstr>EOY 4 Errors </vt:lpstr>
      <vt:lpstr>Certification Errors (CVR)</vt:lpstr>
      <vt:lpstr>CALPADS Functionalities To Get Ahead</vt:lpstr>
      <vt:lpstr>SENR0606E4</vt:lpstr>
      <vt:lpstr>SENR0439E4 </vt:lpstr>
      <vt:lpstr>PLAN0620E4  Missing Eligible and Participating Status Record for a Plan record     </vt:lpstr>
      <vt:lpstr>Review Reports </vt:lpstr>
      <vt:lpstr>SELPA Approval</vt:lpstr>
      <vt:lpstr>Certification Details UI for SELPA</vt:lpstr>
      <vt:lpstr>SELPA Approval Tips</vt:lpstr>
      <vt:lpstr>Syncing EOY 3&amp;4 Revisions</vt:lpstr>
      <vt:lpstr>Certification Reports </vt:lpstr>
      <vt:lpstr>Certification Reports</vt:lpstr>
      <vt:lpstr>Report 16.12 – Students with Disabilities – Education Plan by Primary Disability Count (EOY 4) </vt:lpstr>
      <vt:lpstr>Report 16.14 Students with Disabilities Plan Student List (EOY 4) </vt:lpstr>
      <vt:lpstr>16.22 - Students with Disabilities Non-Participation Status Count (EOY 4) </vt:lpstr>
      <vt:lpstr>Report 16.23 Students with Disabilities – Non-Participating Status Student List (EOY 4)</vt:lpstr>
      <vt:lpstr>Report 17.3 - Postsecondary Survey Outcome for SWDs - Count</vt:lpstr>
      <vt:lpstr>Report 17.4 Postsecondary Status-Student List</vt:lpstr>
      <vt:lpstr>Monitoring Reports (ODS)</vt:lpstr>
      <vt:lpstr>Wrap Up</vt:lpstr>
      <vt:lpstr>Submission Summary</vt:lpstr>
      <vt:lpstr>Spring 2025 Special Education Data Roadshows</vt:lpstr>
      <vt:lpstr>Suggested Milestones</vt:lpstr>
      <vt:lpstr>Resources</vt:lpstr>
      <vt:lpstr>SPED Specific 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EOY 4 Reporting &amp; Certification   Special Education</dc:title>
  <dc:creator/>
  <cp:lastModifiedBy/>
  <cp:revision>11</cp:revision>
  <dcterms:created xsi:type="dcterms:W3CDTF">2020-05-13T22:49:15Z</dcterms:created>
  <dcterms:modified xsi:type="dcterms:W3CDTF">2025-04-23T21:49:24Z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0x01010082FB13394A926C4F94ABE88F2502A1E9</vt:lpwstr>
  </property>
  <property fmtid="{D5CDD505-2E9C-101B-9397-08002B2CF9AE}" pid="3" name="_dlc_DocIdItemGuid">
    <vt:lpwstr>bf52ff55-ea1e-47be-9a47-463bcf255a10</vt:lpwstr>
  </property>
  <property fmtid="{D5CDD505-2E9C-101B-9397-08002B2CF9AE}" pid="4" name="MediaServiceImageTags">
    <vt:lpwstr/>
  </property>
</Properties>
</file>