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93" r:id="rId5"/>
    <p:sldMasterId id="2147483794" r:id="rId6"/>
    <p:sldMasterId id="2147483858" r:id="rId7"/>
    <p:sldMasterId id="2147484245" r:id="rId8"/>
    <p:sldMasterId id="2147484282" r:id="rId9"/>
    <p:sldMasterId id="2147484312" r:id="rId10"/>
    <p:sldMasterId id="2147484372" r:id="rId11"/>
  </p:sldMasterIdLst>
  <p:notesMasterIdLst>
    <p:notesMasterId r:id="rId82"/>
  </p:notesMasterIdLst>
  <p:sldIdLst>
    <p:sldId id="1870" r:id="rId12"/>
    <p:sldId id="4463" r:id="rId13"/>
    <p:sldId id="2367" r:id="rId14"/>
    <p:sldId id="2463" r:id="rId15"/>
    <p:sldId id="262" r:id="rId16"/>
    <p:sldId id="853" r:id="rId17"/>
    <p:sldId id="4496" r:id="rId18"/>
    <p:sldId id="4495" r:id="rId19"/>
    <p:sldId id="4494" r:id="rId20"/>
    <p:sldId id="2364" r:id="rId21"/>
    <p:sldId id="4497" r:id="rId22"/>
    <p:sldId id="4498" r:id="rId23"/>
    <p:sldId id="4450" r:id="rId24"/>
    <p:sldId id="2249" r:id="rId25"/>
    <p:sldId id="2499" r:id="rId26"/>
    <p:sldId id="4447" r:id="rId27"/>
    <p:sldId id="2444" r:id="rId28"/>
    <p:sldId id="2445" r:id="rId29"/>
    <p:sldId id="2365" r:id="rId30"/>
    <p:sldId id="2505" r:id="rId31"/>
    <p:sldId id="2446" r:id="rId32"/>
    <p:sldId id="2501" r:id="rId33"/>
    <p:sldId id="316" r:id="rId34"/>
    <p:sldId id="1878" r:id="rId35"/>
    <p:sldId id="1877" r:id="rId36"/>
    <p:sldId id="322" r:id="rId37"/>
    <p:sldId id="2500" r:id="rId38"/>
    <p:sldId id="1873" r:id="rId39"/>
    <p:sldId id="2447" r:id="rId40"/>
    <p:sldId id="2369" r:id="rId41"/>
    <p:sldId id="2370" r:id="rId42"/>
    <p:sldId id="2371" r:id="rId43"/>
    <p:sldId id="1881" r:id="rId44"/>
    <p:sldId id="327" r:id="rId45"/>
    <p:sldId id="2372" r:id="rId46"/>
    <p:sldId id="2450" r:id="rId47"/>
    <p:sldId id="2384" r:id="rId48"/>
    <p:sldId id="263" r:id="rId49"/>
    <p:sldId id="2498" r:id="rId50"/>
    <p:sldId id="2847" r:id="rId51"/>
    <p:sldId id="2451" r:id="rId52"/>
    <p:sldId id="2383" r:id="rId53"/>
    <p:sldId id="2454" r:id="rId54"/>
    <p:sldId id="4512" r:id="rId55"/>
    <p:sldId id="4526" r:id="rId56"/>
    <p:sldId id="324" r:id="rId57"/>
    <p:sldId id="2382" r:id="rId58"/>
    <p:sldId id="4491" r:id="rId59"/>
    <p:sldId id="307" r:id="rId60"/>
    <p:sldId id="2361" r:id="rId61"/>
    <p:sldId id="2437" r:id="rId62"/>
    <p:sldId id="309" r:id="rId63"/>
    <p:sldId id="2363" r:id="rId64"/>
    <p:sldId id="2443" r:id="rId65"/>
    <p:sldId id="2355" r:id="rId66"/>
    <p:sldId id="310" r:id="rId67"/>
    <p:sldId id="311" r:id="rId68"/>
    <p:sldId id="2456" r:id="rId69"/>
    <p:sldId id="2502" r:id="rId70"/>
    <p:sldId id="2457" r:id="rId71"/>
    <p:sldId id="2458" r:id="rId72"/>
    <p:sldId id="1882" r:id="rId73"/>
    <p:sldId id="2442" r:id="rId74"/>
    <p:sldId id="2497" r:id="rId75"/>
    <p:sldId id="2237" r:id="rId76"/>
    <p:sldId id="4470" r:id="rId77"/>
    <p:sldId id="1307" r:id="rId78"/>
    <p:sldId id="2353" r:id="rId79"/>
    <p:sldId id="279" r:id="rId80"/>
    <p:sldId id="27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73AD1-3CEC-4BDD-B2D1-DB0A45E363CC}">
          <p14:sldIdLst>
            <p14:sldId id="1870"/>
            <p14:sldId id="4463"/>
            <p14:sldId id="2367"/>
            <p14:sldId id="2463"/>
            <p14:sldId id="262"/>
            <p14:sldId id="853"/>
            <p14:sldId id="4496"/>
            <p14:sldId id="4495"/>
            <p14:sldId id="4494"/>
            <p14:sldId id="2364"/>
            <p14:sldId id="4497"/>
            <p14:sldId id="4498"/>
            <p14:sldId id="4450"/>
            <p14:sldId id="2249"/>
            <p14:sldId id="2499"/>
            <p14:sldId id="4447"/>
            <p14:sldId id="2444"/>
            <p14:sldId id="2445"/>
            <p14:sldId id="2365"/>
            <p14:sldId id="2505"/>
            <p14:sldId id="2446"/>
            <p14:sldId id="2501"/>
            <p14:sldId id="316"/>
            <p14:sldId id="1878"/>
            <p14:sldId id="1877"/>
            <p14:sldId id="322"/>
            <p14:sldId id="2500"/>
            <p14:sldId id="1873"/>
            <p14:sldId id="2447"/>
            <p14:sldId id="2369"/>
            <p14:sldId id="2370"/>
            <p14:sldId id="2371"/>
            <p14:sldId id="1881"/>
            <p14:sldId id="327"/>
            <p14:sldId id="2372"/>
            <p14:sldId id="2450"/>
            <p14:sldId id="2384"/>
            <p14:sldId id="263"/>
            <p14:sldId id="2498"/>
            <p14:sldId id="2847"/>
            <p14:sldId id="2451"/>
            <p14:sldId id="2383"/>
            <p14:sldId id="2454"/>
            <p14:sldId id="4512"/>
            <p14:sldId id="4526"/>
            <p14:sldId id="324"/>
            <p14:sldId id="2382"/>
            <p14:sldId id="4491"/>
            <p14:sldId id="307"/>
            <p14:sldId id="2361"/>
            <p14:sldId id="2437"/>
            <p14:sldId id="309"/>
            <p14:sldId id="2363"/>
            <p14:sldId id="2443"/>
            <p14:sldId id="2355"/>
            <p14:sldId id="310"/>
            <p14:sldId id="311"/>
            <p14:sldId id="2456"/>
            <p14:sldId id="2502"/>
            <p14:sldId id="2457"/>
            <p14:sldId id="2458"/>
            <p14:sldId id="1882"/>
            <p14:sldId id="2442"/>
            <p14:sldId id="2497"/>
            <p14:sldId id="2237"/>
            <p14:sldId id="4470"/>
            <p14:sldId id="1307"/>
            <p14:sldId id="2353"/>
            <p14:sldId id="27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35D"/>
    <a:srgbClr val="555FAD"/>
    <a:srgbClr val="F7EDF0"/>
    <a:srgbClr val="FCFCFC"/>
    <a:srgbClr val="DFF5F4"/>
    <a:srgbClr val="40C1BD"/>
    <a:srgbClr val="F8F4F9"/>
    <a:srgbClr val="FFB7B7"/>
    <a:srgbClr val="174A9F"/>
    <a:srgbClr val="FFD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8" autoAdjust="0"/>
    <p:restoredTop sz="90044" autoAdjust="0"/>
  </p:normalViewPr>
  <p:slideViewPr>
    <p:cSldViewPr snapToGrid="0">
      <p:cViewPr varScale="1">
        <p:scale>
          <a:sx n="117" d="100"/>
          <a:sy n="117" d="100"/>
        </p:scale>
        <p:origin x="629" y="96"/>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ata3.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10.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tx1">
                  <a:lumMod val="75000"/>
                  <a:lumOff val="25000"/>
                </a:schemeClr>
              </a:solidFill>
              <a:latin typeface="Arial Black"/>
            </a:rPr>
            <a:t>Introduction</a:t>
          </a:r>
          <a:endParaRPr lang="en-US" dirty="0">
            <a:solidFill>
              <a:schemeClr val="tx1">
                <a:lumMod val="75000"/>
                <a:lumOff val="25000"/>
              </a:schemeClr>
            </a:solidFill>
          </a:endParaRPr>
        </a:p>
      </dgm:t>
    </dgm:pt>
    <dgm:pt modelId="{D59D1448-CB94-4963-9913-21D07E104E72}" type="parTrans" cxnId="{2F48DE74-4C25-45F3-A115-AF5FB6120F63}">
      <dgm:prSet/>
      <dgm:spPr/>
      <dgm:t>
        <a:bodyPr/>
        <a:lstStyle/>
        <a:p>
          <a:endParaRPr lang="en-US">
            <a:solidFill>
              <a:schemeClr val="tx1">
                <a:lumMod val="75000"/>
                <a:lumOff val="25000"/>
              </a:schemeClr>
            </a:solidFill>
          </a:endParaRPr>
        </a:p>
      </dgm:t>
    </dgm:pt>
    <dgm:pt modelId="{1E9FFAC8-87A1-4A43-ADBD-32C69A094B54}" type="sibTrans" cxnId="{2F48DE74-4C25-45F3-A115-AF5FB6120F63}">
      <dgm:prSet/>
      <dgm:spPr/>
      <dgm:t>
        <a:bodyPr/>
        <a:lstStyle/>
        <a:p>
          <a:endParaRPr lang="en-US">
            <a:solidFill>
              <a:schemeClr val="tx1">
                <a:lumMod val="75000"/>
                <a:lumOff val="25000"/>
              </a:schemeClr>
            </a:solidFill>
          </a:endParaRPr>
        </a:p>
      </dgm:t>
    </dgm:pt>
    <dgm:pt modelId="{10582A1E-161D-4A1E-B435-2D664E6E7C81}">
      <dgm:prSet phldrT="[Text]" phldr="0" custT="1"/>
      <dgm:spPr>
        <a:noFill/>
      </dgm:spPr>
      <dgm:t>
        <a:bodyPr/>
        <a:lstStyle/>
        <a:p>
          <a:pPr rtl="0"/>
          <a:r>
            <a:rPr lang="en-US" altLang="en-US" sz="1600" b="0" dirty="0">
              <a:solidFill>
                <a:schemeClr val="tx1">
                  <a:lumMod val="75000"/>
                  <a:lumOff val="25000"/>
                </a:schemeClr>
              </a:solidFill>
            </a:rPr>
            <a:t>System Overview</a:t>
          </a:r>
          <a:endParaRPr lang="en-US" sz="1600" b="0" dirty="0">
            <a:solidFill>
              <a:schemeClr val="tx1">
                <a:lumMod val="75000"/>
                <a:lumOff val="25000"/>
              </a:schemeClr>
            </a:solidFill>
          </a:endParaRPr>
        </a:p>
      </dgm:t>
    </dgm:pt>
    <dgm:pt modelId="{4DC8E2A5-8DE4-4C5A-9B57-664E5BD42192}" type="parTrans" cxnId="{DB3895A8-AD1D-4507-A1B9-8F05224F73CC}">
      <dgm:prSet/>
      <dgm:spPr/>
      <dgm:t>
        <a:bodyPr/>
        <a:lstStyle/>
        <a:p>
          <a:endParaRPr lang="en-US">
            <a:solidFill>
              <a:schemeClr val="tx1">
                <a:lumMod val="75000"/>
                <a:lumOff val="25000"/>
              </a:schemeClr>
            </a:solidFill>
          </a:endParaRPr>
        </a:p>
      </dgm:t>
    </dgm:pt>
    <dgm:pt modelId="{24B11BB8-C5C3-49A6-A8E2-9FA8AB717248}" type="sibTrans" cxnId="{DB3895A8-AD1D-4507-A1B9-8F05224F73CC}">
      <dgm:prSet/>
      <dgm:spPr/>
      <dgm:t>
        <a:bodyPr/>
        <a:lstStyle/>
        <a:p>
          <a:endParaRPr lang="en-US">
            <a:solidFill>
              <a:schemeClr val="tx1">
                <a:lumMod val="75000"/>
                <a:lumOff val="25000"/>
              </a:schemeClr>
            </a:solidFill>
          </a:endParaRPr>
        </a:p>
      </dgm:t>
    </dgm:pt>
    <dgm:pt modelId="{A139F051-93AE-4C9E-A45D-178CFC443E21}">
      <dgm:prSet phldrT="[Text]"/>
      <dgm:spPr/>
      <dgm:t>
        <a:bodyPr/>
        <a:lstStyle/>
        <a:p>
          <a:r>
            <a:rPr lang="en-US" b="1" dirty="0">
              <a:solidFill>
                <a:schemeClr val="tx1">
                  <a:lumMod val="75000"/>
                  <a:lumOff val="25000"/>
                </a:schemeClr>
              </a:solidFill>
              <a:latin typeface="Arial Black"/>
            </a:rPr>
            <a:t>Basics</a:t>
          </a:r>
          <a:endParaRPr lang="en-US" dirty="0">
            <a:solidFill>
              <a:schemeClr val="tx1">
                <a:lumMod val="75000"/>
                <a:lumOff val="25000"/>
              </a:schemeClr>
            </a:solidFill>
          </a:endParaRPr>
        </a:p>
      </dgm:t>
    </dgm:pt>
    <dgm:pt modelId="{C9A2B6FA-78C6-4DE0-A80B-BBFD00D09F0C}" type="parTrans" cxnId="{2C1E7EC0-2B60-4B9A-BD35-FA2D0A1C7B85}">
      <dgm:prSet/>
      <dgm:spPr/>
      <dgm:t>
        <a:bodyPr/>
        <a:lstStyle/>
        <a:p>
          <a:endParaRPr lang="en-US">
            <a:solidFill>
              <a:schemeClr val="tx1">
                <a:lumMod val="75000"/>
                <a:lumOff val="25000"/>
              </a:schemeClr>
            </a:solidFill>
          </a:endParaRPr>
        </a:p>
      </dgm:t>
    </dgm:pt>
    <dgm:pt modelId="{7B14000E-0E70-4F97-A86B-D86644DE76FF}" type="sibTrans" cxnId="{2C1E7EC0-2B60-4B9A-BD35-FA2D0A1C7B85}">
      <dgm:prSet/>
      <dgm:spPr/>
      <dgm:t>
        <a:bodyPr/>
        <a:lstStyle/>
        <a:p>
          <a:endParaRPr lang="en-US">
            <a:solidFill>
              <a:schemeClr val="tx1">
                <a:lumMod val="75000"/>
                <a:lumOff val="25000"/>
              </a:schemeClr>
            </a:solidFill>
          </a:endParaRPr>
        </a:p>
      </dgm:t>
    </dgm:pt>
    <dgm:pt modelId="{64DD7311-3C08-43C3-A8D9-110A64BB38A9}">
      <dgm:prSet phldrT="[Text]" custT="1"/>
      <dgm:spPr>
        <a:noFill/>
        <a:ln>
          <a:solidFill>
            <a:schemeClr val="accent1"/>
          </a:solidFill>
        </a:ln>
      </dgm:spPr>
      <dgm:t>
        <a:bodyPr/>
        <a:lstStyle/>
        <a:p>
          <a:r>
            <a:rPr lang="en-US" sz="1600" b="0" dirty="0">
              <a:solidFill>
                <a:schemeClr val="tx1">
                  <a:lumMod val="75000"/>
                  <a:lumOff val="25000"/>
                </a:schemeClr>
              </a:solidFill>
            </a:rPr>
            <a:t>Submission: Data Population</a:t>
          </a:r>
        </a:p>
      </dgm:t>
    </dgm:pt>
    <dgm:pt modelId="{81B82FD3-F8E2-4DDD-B89B-4DC4B0EE65C2}" type="parTrans" cxnId="{61244263-73B9-44CF-BB5F-A6BE8923FA9D}">
      <dgm:prSet/>
      <dgm:spPr/>
      <dgm:t>
        <a:bodyPr/>
        <a:lstStyle/>
        <a:p>
          <a:endParaRPr lang="en-US">
            <a:solidFill>
              <a:schemeClr val="tx1">
                <a:lumMod val="75000"/>
                <a:lumOff val="25000"/>
              </a:schemeClr>
            </a:solidFill>
          </a:endParaRPr>
        </a:p>
      </dgm:t>
    </dgm:pt>
    <dgm:pt modelId="{7345F03A-2A5E-4B3A-8322-A0B8CF35DD3D}" type="sibTrans" cxnId="{61244263-73B9-44CF-BB5F-A6BE8923FA9D}">
      <dgm:prSet/>
      <dgm:spPr/>
      <dgm:t>
        <a:bodyPr/>
        <a:lstStyle/>
        <a:p>
          <a:endParaRPr lang="en-US">
            <a:solidFill>
              <a:schemeClr val="tx1">
                <a:lumMod val="75000"/>
                <a:lumOff val="25000"/>
              </a:schemeClr>
            </a:solidFill>
          </a:endParaRPr>
        </a:p>
      </dgm:t>
    </dgm:pt>
    <dgm:pt modelId="{B7799AF1-D484-486D-9DAB-325E821F59A3}">
      <dgm:prSet phldrT="[Text]" custT="1"/>
      <dgm:spPr/>
      <dgm:t>
        <a:bodyPr/>
        <a:lstStyle/>
        <a:p>
          <a:r>
            <a:rPr lang="en-US" sz="1600" dirty="0">
              <a:solidFill>
                <a:schemeClr val="tx1">
                  <a:lumMod val="75000"/>
                  <a:lumOff val="25000"/>
                </a:schemeClr>
              </a:solidFill>
            </a:rPr>
            <a:t>File Type: Data Population</a:t>
          </a:r>
        </a:p>
      </dgm:t>
    </dgm:pt>
    <dgm:pt modelId="{F3B74A81-CA8D-4FB5-8287-77E49AF43BE0}" type="parTrans" cxnId="{A9D3D255-A2AF-44D5-AFB6-0C8AAD57DF4A}">
      <dgm:prSet/>
      <dgm:spPr/>
      <dgm:t>
        <a:bodyPr/>
        <a:lstStyle/>
        <a:p>
          <a:endParaRPr lang="en-US">
            <a:solidFill>
              <a:schemeClr val="tx1">
                <a:lumMod val="75000"/>
                <a:lumOff val="25000"/>
              </a:schemeClr>
            </a:solidFill>
          </a:endParaRPr>
        </a:p>
      </dgm:t>
    </dgm:pt>
    <dgm:pt modelId="{E1461868-B11F-4B16-806B-DA754AF3F353}" type="sibTrans" cxnId="{A9D3D255-A2AF-44D5-AFB6-0C8AAD57DF4A}">
      <dgm:prSet/>
      <dgm:spPr/>
      <dgm:t>
        <a:bodyPr/>
        <a:lstStyle/>
        <a:p>
          <a:endParaRPr lang="en-US">
            <a:solidFill>
              <a:schemeClr val="tx1">
                <a:lumMod val="75000"/>
                <a:lumOff val="25000"/>
              </a:schemeClr>
            </a:solidFill>
          </a:endParaRPr>
        </a:p>
      </dgm:t>
    </dgm:pt>
    <dgm:pt modelId="{0E481DC1-F15C-42F7-B5B7-FA5109090FEF}">
      <dgm:prSet phldrT="[Text]"/>
      <dgm:spPr>
        <a:solidFill>
          <a:srgbClr val="177799"/>
        </a:solidFill>
      </dgm:spPr>
      <dgm:t>
        <a:bodyPr/>
        <a:lstStyle/>
        <a:p>
          <a:r>
            <a:rPr lang="en-US" b="1" dirty="0">
              <a:solidFill>
                <a:schemeClr val="tx1">
                  <a:lumMod val="75000"/>
                  <a:lumOff val="25000"/>
                </a:schemeClr>
              </a:solidFill>
            </a:rPr>
            <a:t>Data Collections</a:t>
          </a:r>
        </a:p>
      </dgm:t>
    </dgm:pt>
    <dgm:pt modelId="{A08D532F-9CB9-4DDF-BFAB-6515CBB68CEC}" type="parTrans" cxnId="{2FEFD63D-355A-4353-A1BE-80BBA2C2BCEC}">
      <dgm:prSet/>
      <dgm:spPr/>
      <dgm:t>
        <a:bodyPr/>
        <a:lstStyle/>
        <a:p>
          <a:endParaRPr lang="en-US">
            <a:solidFill>
              <a:schemeClr val="tx1">
                <a:lumMod val="75000"/>
                <a:lumOff val="25000"/>
              </a:schemeClr>
            </a:solidFill>
          </a:endParaRPr>
        </a:p>
      </dgm:t>
    </dgm:pt>
    <dgm:pt modelId="{5D3FFCC1-6D1B-4919-AE1C-DCE9C0330EFE}" type="sibTrans" cxnId="{2FEFD63D-355A-4353-A1BE-80BBA2C2BCEC}">
      <dgm:prSet/>
      <dgm:spPr/>
      <dgm:t>
        <a:bodyPr/>
        <a:lstStyle/>
        <a:p>
          <a:endParaRPr lang="en-US">
            <a:solidFill>
              <a:schemeClr val="tx1">
                <a:lumMod val="75000"/>
                <a:lumOff val="25000"/>
              </a:schemeClr>
            </a:solidFill>
          </a:endParaRPr>
        </a:p>
      </dgm:t>
    </dgm:pt>
    <dgm:pt modelId="{9E6FEBFF-C7CB-409D-9451-F4384C60EADB}">
      <dgm:prSet phldrT="[Text]" custT="1"/>
      <dgm:spPr>
        <a:noFill/>
        <a:ln w="12700">
          <a:solidFill>
            <a:schemeClr val="accent1"/>
          </a:solidFill>
        </a:ln>
      </dgm:spPr>
      <dgm:t>
        <a:bodyPr anchor="ctr"/>
        <a:lstStyle/>
        <a:p>
          <a:pPr algn="ctr"/>
          <a:r>
            <a:rPr lang="en-US" sz="1600" dirty="0">
              <a:solidFill>
                <a:schemeClr val="tx1">
                  <a:lumMod val="75000"/>
                  <a:lumOff val="25000"/>
                </a:schemeClr>
              </a:solidFill>
            </a:rPr>
            <a:t>Fall 1-2 Reporting and Certification</a:t>
          </a:r>
        </a:p>
      </dgm:t>
    </dgm:pt>
    <dgm:pt modelId="{85FE5EB1-1EDE-49D5-83ED-848B8B42906F}" type="parTrans" cxnId="{E7625CD9-EEEF-4332-B482-0ED16EEA5741}">
      <dgm:prSet/>
      <dgm:spPr/>
      <dgm:t>
        <a:bodyPr/>
        <a:lstStyle/>
        <a:p>
          <a:endParaRPr lang="en-US">
            <a:solidFill>
              <a:schemeClr val="tx1">
                <a:lumMod val="75000"/>
                <a:lumOff val="25000"/>
              </a:schemeClr>
            </a:solidFill>
          </a:endParaRPr>
        </a:p>
      </dgm:t>
    </dgm:pt>
    <dgm:pt modelId="{079EBFA9-6DAD-4376-877B-3CE3A7227136}" type="sibTrans" cxnId="{E7625CD9-EEEF-4332-B482-0ED16EEA5741}">
      <dgm:prSet/>
      <dgm:spPr/>
      <dgm:t>
        <a:bodyPr/>
        <a:lstStyle/>
        <a:p>
          <a:endParaRPr lang="en-US">
            <a:solidFill>
              <a:schemeClr val="tx1">
                <a:lumMod val="75000"/>
                <a:lumOff val="25000"/>
              </a:schemeClr>
            </a:solidFill>
          </a:endParaRPr>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solidFill>
                <a:schemeClr val="tx1">
                  <a:lumMod val="75000"/>
                  <a:lumOff val="25000"/>
                </a:schemeClr>
              </a:solidFill>
            </a:rPr>
            <a:t>EOY 1-4 Reporting and Certification</a:t>
          </a:r>
        </a:p>
      </dgm:t>
    </dgm:pt>
    <dgm:pt modelId="{FE9ABBC9-2ACF-4BF1-9447-A626A59E1D64}" type="parTrans" cxnId="{18B4ED15-E8B2-4E66-AF36-E28BCC71B9C3}">
      <dgm:prSet/>
      <dgm:spPr/>
      <dgm:t>
        <a:bodyPr/>
        <a:lstStyle/>
        <a:p>
          <a:endParaRPr lang="en-US">
            <a:solidFill>
              <a:schemeClr val="tx1">
                <a:lumMod val="75000"/>
                <a:lumOff val="25000"/>
              </a:schemeClr>
            </a:solidFill>
          </a:endParaRPr>
        </a:p>
      </dgm:t>
    </dgm:pt>
    <dgm:pt modelId="{C36ACCFA-BDCC-48A3-A096-0638513ED910}" type="sibTrans" cxnId="{18B4ED15-E8B2-4E66-AF36-E28BCC71B9C3}">
      <dgm:prSet/>
      <dgm:spPr/>
      <dgm:t>
        <a:bodyPr/>
        <a:lstStyle/>
        <a:p>
          <a:endParaRPr lang="en-US">
            <a:solidFill>
              <a:schemeClr val="tx1">
                <a:lumMod val="75000"/>
                <a:lumOff val="25000"/>
              </a:schemeClr>
            </a:solidFill>
          </a:endParaRPr>
        </a:p>
      </dgm:t>
    </dgm:pt>
    <dgm:pt modelId="{AD37D249-B5FA-4C9A-A54C-E2C276BBE1F3}">
      <dgm:prSet phldrT="[Text]"/>
      <dgm:spPr>
        <a:solidFill>
          <a:srgbClr val="008986"/>
        </a:solidFill>
      </dgm:spPr>
      <dgm:t>
        <a:bodyPr/>
        <a:lstStyle/>
        <a:p>
          <a:r>
            <a:rPr lang="en-US" b="1" dirty="0">
              <a:solidFill>
                <a:schemeClr val="tx1">
                  <a:lumMod val="75000"/>
                  <a:lumOff val="25000"/>
                </a:schemeClr>
              </a:solidFill>
            </a:rPr>
            <a:t>Skill Building</a:t>
          </a:r>
        </a:p>
      </dgm:t>
    </dgm:pt>
    <dgm:pt modelId="{248C769C-B331-4BED-A8C9-8ED8A2F7F1CF}" type="parTrans" cxnId="{9924C52E-CFC9-434A-B9E4-8B1AF972B8BE}">
      <dgm:prSet/>
      <dgm:spPr/>
      <dgm:t>
        <a:bodyPr/>
        <a:lstStyle/>
        <a:p>
          <a:endParaRPr lang="en-US">
            <a:solidFill>
              <a:schemeClr val="tx1">
                <a:lumMod val="75000"/>
                <a:lumOff val="25000"/>
              </a:schemeClr>
            </a:solidFill>
          </a:endParaRPr>
        </a:p>
      </dgm:t>
    </dgm:pt>
    <dgm:pt modelId="{413F49CC-5992-4E0F-894F-ED060D8254B0}" type="sibTrans" cxnId="{9924C52E-CFC9-434A-B9E4-8B1AF972B8BE}">
      <dgm:prSet/>
      <dgm:spPr/>
      <dgm:t>
        <a:bodyPr/>
        <a:lstStyle/>
        <a:p>
          <a:endParaRPr lang="en-US">
            <a:solidFill>
              <a:schemeClr val="tx1">
                <a:lumMod val="75000"/>
                <a:lumOff val="25000"/>
              </a:schemeClr>
            </a:solidFill>
          </a:endParaRPr>
        </a:p>
      </dgm:t>
    </dgm:pt>
    <dgm:pt modelId="{1840CCAF-81EF-484D-A4C6-B34E41136218}">
      <dgm:prSet phldrT="[Text]" custT="1"/>
      <dgm:spPr/>
      <dgm:t>
        <a:bodyPr/>
        <a:lstStyle/>
        <a:p>
          <a:r>
            <a:rPr lang="en-US" sz="1600" dirty="0">
              <a:solidFill>
                <a:schemeClr val="tx1">
                  <a:lumMod val="75000"/>
                  <a:lumOff val="25000"/>
                </a:schemeClr>
              </a:solidFill>
            </a:rPr>
            <a:t>Skill Building</a:t>
          </a:r>
        </a:p>
      </dgm:t>
    </dgm:pt>
    <dgm:pt modelId="{A2A9D434-60D1-43DD-928F-FBD7728AD44A}" type="parTrans" cxnId="{C7183F64-C6FC-41CD-B493-660E043D0E7F}">
      <dgm:prSet/>
      <dgm:spPr/>
      <dgm:t>
        <a:bodyPr/>
        <a:lstStyle/>
        <a:p>
          <a:endParaRPr lang="en-US">
            <a:solidFill>
              <a:schemeClr val="tx1">
                <a:lumMod val="75000"/>
                <a:lumOff val="25000"/>
              </a:schemeClr>
            </a:solidFill>
          </a:endParaRPr>
        </a:p>
      </dgm:t>
    </dgm:pt>
    <dgm:pt modelId="{5990DAC7-C329-4428-B81A-46B0B83FD942}" type="sibTrans" cxnId="{C7183F64-C6FC-41CD-B493-660E043D0E7F}">
      <dgm:prSet/>
      <dgm:spPr/>
      <dgm:t>
        <a:bodyPr/>
        <a:lstStyle/>
        <a:p>
          <a:endParaRPr lang="en-US">
            <a:solidFill>
              <a:schemeClr val="tx1">
                <a:lumMod val="75000"/>
                <a:lumOff val="25000"/>
              </a:schemeClr>
            </a:solidFill>
          </a:endParaRPr>
        </a:p>
      </dgm:t>
    </dgm:pt>
    <dgm:pt modelId="{B9066618-8CD9-48F3-B8EA-21156C5970AA}">
      <dgm:prSet phldrT="[Text]" phldr="0" custT="1"/>
      <dgm:spPr>
        <a:noFill/>
      </dgm:spPr>
      <dgm:t>
        <a:bodyPr/>
        <a:lstStyle/>
        <a:p>
          <a:r>
            <a:rPr lang="en-US" sz="1600" b="0" dirty="0">
              <a:solidFill>
                <a:schemeClr val="tx1">
                  <a:lumMod val="75000"/>
                  <a:lumOff val="25000"/>
                </a:schemeClr>
              </a:solidFill>
              <a:latin typeface="+mn-lt"/>
            </a:rPr>
            <a:t>Data Privacy</a:t>
          </a:r>
          <a:endParaRPr lang="en-US" sz="1600" b="0" dirty="0">
            <a:solidFill>
              <a:schemeClr val="tx1">
                <a:lumMod val="75000"/>
                <a:lumOff val="25000"/>
              </a:schemeClr>
            </a:solidFill>
          </a:endParaRPr>
        </a:p>
      </dgm:t>
    </dgm:pt>
    <dgm:pt modelId="{ACF18B79-F59A-4C8C-9D75-71811888B9E2}" type="parTrans" cxnId="{88CFAE2B-D4C4-439A-A93A-65DCA1AC1228}">
      <dgm:prSet/>
      <dgm:spPr/>
      <dgm:t>
        <a:bodyPr/>
        <a:lstStyle/>
        <a:p>
          <a:endParaRPr lang="en-US">
            <a:solidFill>
              <a:schemeClr val="tx1">
                <a:lumMod val="75000"/>
                <a:lumOff val="25000"/>
              </a:schemeClr>
            </a:solidFill>
          </a:endParaRPr>
        </a:p>
      </dgm:t>
    </dgm:pt>
    <dgm:pt modelId="{8CF29508-8752-4AF9-82A6-E9B7A7E921E0}" type="sibTrans" cxnId="{88CFAE2B-D4C4-439A-A93A-65DCA1AC1228}">
      <dgm:prSet/>
      <dgm:spPr/>
      <dgm:t>
        <a:bodyPr/>
        <a:lstStyle/>
        <a:p>
          <a:endParaRPr lang="en-US">
            <a:solidFill>
              <a:schemeClr val="tx1">
                <a:lumMod val="75000"/>
                <a:lumOff val="25000"/>
              </a:schemeClr>
            </a:solidFill>
          </a:endParaRPr>
        </a:p>
      </dgm:t>
    </dgm:pt>
    <dgm:pt modelId="{87CE2151-A147-4EB9-93E3-3BFB2CFAB326}">
      <dgm:prSet phldrT="[Text]"/>
      <dgm:spPr/>
      <dgm:t>
        <a:bodyPr/>
        <a:lstStyle/>
        <a:p>
          <a:r>
            <a:rPr lang="en-US" b="1" dirty="0">
              <a:solidFill>
                <a:schemeClr val="tx1">
                  <a:lumMod val="75000"/>
                  <a:lumOff val="25000"/>
                </a:schemeClr>
              </a:solidFill>
            </a:rPr>
            <a:t>Data Population</a:t>
          </a:r>
        </a:p>
      </dgm:t>
    </dgm:pt>
    <dgm:pt modelId="{BA5306DA-3F97-4870-A0A0-EF3F34782110}" type="parTrans" cxnId="{6D269DAB-501B-44A2-850A-604C24C3D421}">
      <dgm:prSet/>
      <dgm:spPr/>
      <dgm:t>
        <a:bodyPr/>
        <a:lstStyle/>
        <a:p>
          <a:endParaRPr lang="en-US">
            <a:solidFill>
              <a:schemeClr val="tx1">
                <a:lumMod val="75000"/>
                <a:lumOff val="25000"/>
              </a:schemeClr>
            </a:solidFill>
          </a:endParaRPr>
        </a:p>
      </dgm:t>
    </dgm:pt>
    <dgm:pt modelId="{8E3CBFE4-521D-43E8-ABC0-06867E8F9765}" type="sibTrans" cxnId="{6D269DAB-501B-44A2-850A-604C24C3D421}">
      <dgm:prSet/>
      <dgm:spPr/>
      <dgm:t>
        <a:bodyPr/>
        <a:lstStyle/>
        <a:p>
          <a:endParaRPr lang="en-US">
            <a:solidFill>
              <a:schemeClr val="tx1">
                <a:lumMod val="75000"/>
                <a:lumOff val="25000"/>
              </a:schemeClr>
            </a:solidFill>
          </a:endParaRPr>
        </a:p>
      </dgm:t>
    </dgm:pt>
    <dgm:pt modelId="{4AED50ED-B46A-5949-9AC4-E461C0B8AEBD}">
      <dgm:prSet phldrT="[Text]" custT="1"/>
      <dgm:spPr/>
      <dgm:t>
        <a:bodyPr/>
        <a:lstStyle/>
        <a:p>
          <a:r>
            <a:rPr lang="en-US" sz="1600" dirty="0">
              <a:solidFill>
                <a:schemeClr val="tx1">
                  <a:lumMod val="75000"/>
                  <a:lumOff val="25000"/>
                </a:schemeClr>
              </a:solidFill>
            </a:rPr>
            <a:t>CALPADS Basics</a:t>
          </a:r>
        </a:p>
      </dgm:t>
    </dgm:pt>
    <dgm:pt modelId="{6CF4C0EB-5110-E54C-B32B-9287F14FAD29}" type="parTrans" cxnId="{A34C4DA7-994C-E241-9518-2428F6F0F7B4}">
      <dgm:prSet/>
      <dgm:spPr/>
      <dgm:t>
        <a:bodyPr/>
        <a:lstStyle/>
        <a:p>
          <a:endParaRPr lang="en-US">
            <a:solidFill>
              <a:schemeClr val="tx1">
                <a:lumMod val="75000"/>
                <a:lumOff val="25000"/>
              </a:schemeClr>
            </a:solidFill>
          </a:endParaRPr>
        </a:p>
      </dgm:t>
    </dgm:pt>
    <dgm:pt modelId="{70D8D119-9A97-744D-8A61-915B6B3F9174}" type="sibTrans" cxnId="{A34C4DA7-994C-E241-9518-2428F6F0F7B4}">
      <dgm:prSet/>
      <dgm:spPr/>
      <dgm:t>
        <a:bodyPr/>
        <a:lstStyle/>
        <a:p>
          <a:endParaRPr lang="en-US">
            <a:solidFill>
              <a:schemeClr val="tx1">
                <a:lumMod val="75000"/>
                <a:lumOff val="25000"/>
              </a:schemeClr>
            </a:solidFill>
          </a:endParaRPr>
        </a:p>
      </dgm:t>
    </dgm:pt>
    <dgm:pt modelId="{D79267C7-AEEB-D748-8B33-2E55DBF3D274}">
      <dgm:prSet phldrT="[Text]" custT="1"/>
      <dgm:spPr/>
      <dgm:t>
        <a:bodyPr/>
        <a:lstStyle/>
        <a:p>
          <a:r>
            <a:rPr lang="en-US" sz="1600" dirty="0">
              <a:solidFill>
                <a:schemeClr val="tx1">
                  <a:lumMod val="75000"/>
                  <a:lumOff val="25000"/>
                </a:schemeClr>
              </a:solidFill>
            </a:rPr>
            <a:t>CALPADS Basics (SELPA)</a:t>
          </a:r>
        </a:p>
      </dgm:t>
    </dgm:pt>
    <dgm:pt modelId="{17856E23-FC32-E644-A7B2-7359B5DA8D44}" type="parTrans" cxnId="{D6D0CCCD-E422-B342-A63D-D3F399EBF4CC}">
      <dgm:prSet/>
      <dgm:spPr/>
      <dgm:t>
        <a:bodyPr/>
        <a:lstStyle/>
        <a:p>
          <a:endParaRPr lang="en-US">
            <a:solidFill>
              <a:schemeClr val="tx1">
                <a:lumMod val="75000"/>
                <a:lumOff val="25000"/>
              </a:schemeClr>
            </a:solidFill>
          </a:endParaRPr>
        </a:p>
      </dgm:t>
    </dgm:pt>
    <dgm:pt modelId="{01AE63F0-0FE2-1349-8E3B-FE3775BA3232}" type="sibTrans" cxnId="{D6D0CCCD-E422-B342-A63D-D3F399EBF4CC}">
      <dgm:prSet/>
      <dgm:spPr/>
      <dgm:t>
        <a:bodyPr/>
        <a:lstStyle/>
        <a:p>
          <a:endParaRPr lang="en-US">
            <a:solidFill>
              <a:schemeClr val="tx1">
                <a:lumMod val="75000"/>
                <a:lumOff val="25000"/>
              </a:schemeClr>
            </a:solidFill>
          </a:endParaRPr>
        </a:p>
      </dgm:t>
    </dgm:pt>
    <dgm:pt modelId="{8140BA73-33B6-C942-9498-C6CF12E744FF}">
      <dgm:prSet phldrT="[Text]" custT="1"/>
      <dgm:spPr>
        <a:noFill/>
      </dgm:spPr>
      <dgm:t>
        <a:bodyPr anchor="ctr"/>
        <a:lstStyle/>
        <a:p>
          <a:pPr algn="ctr">
            <a:buNone/>
          </a:pPr>
          <a:r>
            <a:rPr lang="en-US" sz="1600" dirty="0">
              <a:solidFill>
                <a:schemeClr val="tx1">
                  <a:lumMod val="75000"/>
                  <a:lumOff val="25000"/>
                </a:schemeClr>
              </a:solidFill>
            </a:rPr>
            <a:t>4 Year Cohort</a:t>
          </a:r>
        </a:p>
      </dgm:t>
    </dgm:pt>
    <dgm:pt modelId="{4C49CB04-1924-8841-95CA-56DBF7CE45E8}" type="parTrans" cxnId="{6471A6AE-AACB-CE4A-B2C2-1DD29EE06CAB}">
      <dgm:prSet/>
      <dgm:spPr/>
      <dgm:t>
        <a:bodyPr/>
        <a:lstStyle/>
        <a:p>
          <a:endParaRPr lang="en-US">
            <a:solidFill>
              <a:schemeClr val="tx1">
                <a:lumMod val="75000"/>
                <a:lumOff val="25000"/>
              </a:schemeClr>
            </a:solidFill>
          </a:endParaRPr>
        </a:p>
      </dgm:t>
    </dgm:pt>
    <dgm:pt modelId="{444A83B5-16F0-6248-A841-A8BB0152839D}" type="sibTrans" cxnId="{6471A6AE-AACB-CE4A-B2C2-1DD29EE06CAB}">
      <dgm:prSet/>
      <dgm:spPr/>
      <dgm:t>
        <a:bodyPr/>
        <a:lstStyle/>
        <a:p>
          <a:endParaRPr lang="en-US">
            <a:solidFill>
              <a:schemeClr val="tx1">
                <a:lumMod val="75000"/>
                <a:lumOff val="25000"/>
              </a:schemeClr>
            </a:solidFill>
          </a:endParaRPr>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US"/>
        </a:p>
      </dgm:t>
    </dgm:pt>
    <dgm:pt modelId="{B9516B90-F720-467C-9D0A-343B150499FC}">
      <dgm:prSet phldrT="[Text]" custT="1"/>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dirty="0">
              <a:solidFill>
                <a:schemeClr val="tx1"/>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solidFill>
              <a:schemeClr val="tx1"/>
            </a:solidFill>
          </a:endParaRPr>
        </a:p>
      </dgm:t>
    </dgm:pt>
    <dgm:pt modelId="{0F8C27DA-6DC1-4259-A2A3-54F9208C20BB}" type="sibTrans" cxnId="{3956EF6A-CBEA-4396-B66B-F77BCCE2CA67}">
      <dgm:prSet/>
      <dgm:spPr/>
      <dgm:t>
        <a:bodyPr/>
        <a:lstStyle/>
        <a:p>
          <a:endParaRPr lang="en-US">
            <a:solidFill>
              <a:schemeClr val="tx1"/>
            </a:solidFill>
          </a:endParaRPr>
        </a:p>
      </dgm:t>
    </dgm:pt>
    <dgm:pt modelId="{618AB715-26CB-42F6-A400-AEBCED27021F}">
      <dgm:prSet phldrT="[Text]"/>
      <dgm:spPr>
        <a:solidFill>
          <a:schemeClr val="accent2"/>
        </a:solidFill>
      </dgm:spPr>
      <dgm:t>
        <a:bodyPr/>
        <a:lstStyle/>
        <a:p>
          <a:r>
            <a:rPr lang="en-US">
              <a:solidFill>
                <a:schemeClr val="tx1"/>
              </a:solidFill>
            </a:rPr>
            <a:t>Report 3.10</a:t>
          </a:r>
        </a:p>
      </dgm:t>
    </dgm:pt>
    <dgm:pt modelId="{11190C7B-DF44-4B6C-B35A-05AE849CEA61}" type="parTrans" cxnId="{88655F68-1414-4DE9-91CE-BA755D675430}">
      <dgm:prSet/>
      <dgm:spPr/>
      <dgm:t>
        <a:bodyPr/>
        <a:lstStyle/>
        <a:p>
          <a:endParaRPr lang="en-US">
            <a:solidFill>
              <a:schemeClr val="tx1"/>
            </a:solidFill>
          </a:endParaRPr>
        </a:p>
      </dgm:t>
    </dgm:pt>
    <dgm:pt modelId="{C0263583-3CD0-4D64-B33E-B5B1EA85CA93}" type="sibTrans" cxnId="{88655F68-1414-4DE9-91CE-BA755D675430}">
      <dgm:prSet/>
      <dgm:spPr/>
      <dgm:t>
        <a:bodyPr/>
        <a:lstStyle/>
        <a:p>
          <a:endParaRPr lang="en-US">
            <a:solidFill>
              <a:schemeClr val="tx1"/>
            </a:solidFill>
          </a:endParaRPr>
        </a:p>
      </dgm:t>
    </dgm:pt>
    <dgm:pt modelId="{6DCD60B3-D7B9-498F-A4C2-C56C296F24F7}">
      <dgm:prSet phldrT="[Text]"/>
      <dgm:spPr/>
      <dgm:t>
        <a:bodyPr/>
        <a:lstStyle/>
        <a:p>
          <a:r>
            <a:rPr lang="en-US">
              <a:solidFill>
                <a:schemeClr val="tx1"/>
              </a:solidFill>
            </a:rPr>
            <a:t>Report 3.11</a:t>
          </a:r>
        </a:p>
      </dgm:t>
    </dgm:pt>
    <dgm:pt modelId="{EE7B729A-9E94-4965-AB87-EFC503C2B051}" type="parTrans" cxnId="{E69D4ED0-F455-4A42-8C85-BAA19A28B63B}">
      <dgm:prSet/>
      <dgm:spPr/>
      <dgm:t>
        <a:bodyPr/>
        <a:lstStyle/>
        <a:p>
          <a:endParaRPr lang="en-US">
            <a:solidFill>
              <a:schemeClr val="tx1"/>
            </a:solidFill>
          </a:endParaRPr>
        </a:p>
      </dgm:t>
    </dgm:pt>
    <dgm:pt modelId="{B0372DF0-896C-49AD-8E2D-41B6B9A43D10}" type="sibTrans" cxnId="{E69D4ED0-F455-4A42-8C85-BAA19A28B63B}">
      <dgm:prSet/>
      <dgm:spPr/>
      <dgm:t>
        <a:bodyPr/>
        <a:lstStyle/>
        <a:p>
          <a:endParaRPr lang="en-US">
            <a:solidFill>
              <a:schemeClr val="tx1"/>
            </a:solidFill>
          </a:endParaRPr>
        </a:p>
      </dgm:t>
    </dgm:pt>
    <dgm:pt modelId="{7B1EE247-00B8-487D-8179-23D496335152}">
      <dgm:prSet/>
      <dgm:spPr/>
      <dgm:t>
        <a:bodyPr/>
        <a:lstStyle/>
        <a:p>
          <a:r>
            <a:rPr lang="en-US">
              <a:hlinkClick xmlns:r="http://schemas.openxmlformats.org/officeDocument/2006/relationships" r:id="rId1">
                <a:extLst>
                  <a:ext uri="{A12FA001-AC4F-418D-AE19-62706E023703}">
                    <ahyp:hlinkClr xmlns:ahyp="http://schemas.microsoft.com/office/drawing/2018/hyperlinkcolor" val="tx"/>
                  </a:ext>
                </a:extLst>
              </a:hlinkClick>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solidFill>
              <a:schemeClr val="tx1"/>
            </a:solidFill>
          </a:endParaRPr>
        </a:p>
      </dgm:t>
    </dgm:pt>
    <dgm:pt modelId="{5D59044D-8B18-42DD-80C8-94CBEDB3A931}" type="sibTrans" cxnId="{36155D87-620C-4F3C-88B7-D6A2E8D663E0}">
      <dgm:prSet/>
      <dgm:spPr/>
      <dgm:t>
        <a:bodyPr/>
        <a:lstStyle/>
        <a:p>
          <a:endParaRPr lang="en-US">
            <a:solidFill>
              <a:schemeClr val="tx1"/>
            </a:solidFill>
          </a:endParaRPr>
        </a:p>
      </dgm:t>
    </dgm:pt>
    <dgm:pt modelId="{013F0881-0E63-48FA-8AAD-64120E0EC7E5}">
      <dgm:prSet/>
      <dgm:spPr>
        <a:ln>
          <a:solidFill>
            <a:srgbClr val="FF735D"/>
          </a:solidFill>
        </a:ln>
      </dgm:spPr>
      <dgm:t>
        <a:bodyPr/>
        <a:lstStyle/>
        <a:p>
          <a:r>
            <a:rPr lang="en-US">
              <a:hlinkClick xmlns:r="http://schemas.openxmlformats.org/officeDocument/2006/relationships" r:id="rId2">
                <a:extLst>
                  <a:ext uri="{A12FA001-AC4F-418D-AE19-62706E023703}">
                    <ahyp:hlinkClr xmlns:ahyp="http://schemas.microsoft.com/office/drawing/2018/hyperlinkcolor" val="tx"/>
                  </a:ext>
                </a:extLst>
              </a:hlinkClick>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solidFill>
              <a:schemeClr val="tx1"/>
            </a:solidFill>
          </a:endParaRPr>
        </a:p>
      </dgm:t>
    </dgm:pt>
    <dgm:pt modelId="{9D51D219-4BBC-48BC-A59A-5CC931438395}" type="sibTrans" cxnId="{5C183268-8AC6-4BD4-8509-EAF7F0CD3DDA}">
      <dgm:prSet/>
      <dgm:spPr/>
      <dgm:t>
        <a:bodyPr/>
        <a:lstStyle/>
        <a:p>
          <a:endParaRPr lang="en-US">
            <a:solidFill>
              <a:schemeClr val="tx1"/>
            </a:solidFill>
          </a:endParaRPr>
        </a:p>
      </dgm:t>
    </dgm:pt>
    <dgm:pt modelId="{96AD65EF-5A08-4691-A3EC-63673CC1C577}">
      <dgm:prSet/>
      <dgm:spPr/>
      <dgm:t>
        <a:bodyPr/>
        <a:lstStyle/>
        <a:p>
          <a:r>
            <a:rPr lang="en-US">
              <a:hlinkClick xmlns:r="http://schemas.openxmlformats.org/officeDocument/2006/relationships" r:id="rId3">
                <a:extLst>
                  <a:ext uri="{A12FA001-AC4F-418D-AE19-62706E023703}">
                    <ahyp:hlinkClr xmlns:ahyp="http://schemas.microsoft.com/office/drawing/2018/hyperlinkcolor" val="tx"/>
                  </a:ext>
                </a:extLst>
              </a:hlinkClick>
            </a:rPr>
            <a:t>Course Sections Completed – Student List for Departmentalized Courses</a:t>
          </a:r>
          <a:endParaRPr lang="en-US"/>
        </a:p>
      </dgm:t>
    </dgm:pt>
    <dgm:pt modelId="{65F06A86-CD3B-463C-A706-F7CBE374D04C}" type="parTrans" cxnId="{A1688476-EB6A-427C-A0EC-300409B621C0}">
      <dgm:prSet/>
      <dgm:spPr/>
      <dgm:t>
        <a:bodyPr/>
        <a:lstStyle/>
        <a:p>
          <a:endParaRPr lang="en-US">
            <a:solidFill>
              <a:schemeClr val="tx1"/>
            </a:solidFill>
          </a:endParaRPr>
        </a:p>
      </dgm:t>
    </dgm:pt>
    <dgm:pt modelId="{E396F7B6-7407-45FD-BDE1-46E71EBB4338}" type="sibTrans" cxnId="{A1688476-EB6A-427C-A0EC-300409B621C0}">
      <dgm:prSet/>
      <dgm:spPr/>
      <dgm:t>
        <a:bodyPr/>
        <a:lstStyle/>
        <a:p>
          <a:endParaRPr lang="en-US">
            <a:solidFill>
              <a:schemeClr val="tx1"/>
            </a:solidFill>
          </a:endParaRPr>
        </a:p>
      </dgm:t>
    </dgm:pt>
    <dgm:pt modelId="{71B372AA-8FFD-47AE-98C5-AD3216B4AC1D}">
      <dgm:prSet/>
      <dgm:spPr/>
      <dgm:t>
        <a:bodyPr/>
        <a:lstStyle/>
        <a:p>
          <a:endParaRPr lang="en-US" dirty="0">
            <a:solidFill>
              <a:schemeClr val="tx1"/>
            </a:solidFill>
          </a:endParaRPr>
        </a:p>
      </dgm:t>
    </dgm:pt>
    <dgm:pt modelId="{B848277A-08C2-4A63-80F4-0F68F9CEEB1A}" type="parTrans" cxnId="{CD2DA567-A8D5-48A4-BD86-C68EDB834A5C}">
      <dgm:prSet/>
      <dgm:spPr/>
      <dgm:t>
        <a:bodyPr/>
        <a:lstStyle/>
        <a:p>
          <a:endParaRPr lang="en-US">
            <a:solidFill>
              <a:schemeClr val="tx1"/>
            </a:solidFill>
          </a:endParaRPr>
        </a:p>
      </dgm:t>
    </dgm:pt>
    <dgm:pt modelId="{967A1A1F-BF94-422B-BC88-491AB14F14A0}" type="sibTrans" cxnId="{CD2DA567-A8D5-48A4-BD86-C68EDB834A5C}">
      <dgm:prSet/>
      <dgm:spPr/>
      <dgm:t>
        <a:bodyPr/>
        <a:lstStyle/>
        <a:p>
          <a:endParaRPr lang="en-US">
            <a:solidFill>
              <a:schemeClr val="tx1"/>
            </a:solidFill>
          </a:endParaRPr>
        </a:p>
      </dgm:t>
    </dgm:pt>
    <dgm:pt modelId="{E73721C2-7B42-4621-8770-DB7E5C6128D4}">
      <dgm:prSet/>
      <dgm:spPr>
        <a:ln>
          <a:solidFill>
            <a:srgbClr val="FF735D"/>
          </a:solidFill>
        </a:ln>
      </dgm:spPr>
      <dgm:t>
        <a:bodyPr/>
        <a:lstStyle/>
        <a:p>
          <a:endParaRPr lang="en-US">
            <a:solidFill>
              <a:schemeClr val="tx1"/>
            </a:solidFill>
          </a:endParaRPr>
        </a:p>
      </dgm:t>
    </dgm:pt>
    <dgm:pt modelId="{2ED05559-EE53-42C2-833D-A4AF1AAB3F98}" type="parTrans" cxnId="{771BAC3E-74D6-46FA-B95E-3396D87F2B67}">
      <dgm:prSet/>
      <dgm:spPr/>
      <dgm:t>
        <a:bodyPr/>
        <a:lstStyle/>
        <a:p>
          <a:endParaRPr lang="en-US">
            <a:solidFill>
              <a:schemeClr val="tx1"/>
            </a:solidFill>
          </a:endParaRPr>
        </a:p>
      </dgm:t>
    </dgm:pt>
    <dgm:pt modelId="{8557EC3E-8AF1-4C38-A71E-6A3DFBDD2D87}" type="sibTrans" cxnId="{771BAC3E-74D6-46FA-B95E-3396D87F2B67}">
      <dgm:prSet/>
      <dgm:spPr/>
      <dgm:t>
        <a:bodyPr/>
        <a:lstStyle/>
        <a:p>
          <a:endParaRPr lang="en-US">
            <a:solidFill>
              <a:schemeClr val="tx1"/>
            </a:solidFill>
          </a:endParaRPr>
        </a:p>
      </dgm:t>
    </dgm:pt>
    <dgm:pt modelId="{125BF390-1E1D-47CC-9DCD-CDB76520F5C2}">
      <dgm:prSet/>
      <dgm:spPr/>
      <dgm:t>
        <a:bodyPr/>
        <a:lstStyle/>
        <a:p>
          <a:endParaRPr lang="en-US">
            <a:solidFill>
              <a:schemeClr val="tx1"/>
            </a:solidFill>
          </a:endParaRPr>
        </a:p>
      </dgm:t>
    </dgm:pt>
    <dgm:pt modelId="{BF24C4BE-6DF2-4FCC-86B3-0F3D49292D68}" type="parTrans" cxnId="{1977BC77-E90A-4DC8-8C3C-30EA7B8DA025}">
      <dgm:prSet/>
      <dgm:spPr/>
      <dgm:t>
        <a:bodyPr/>
        <a:lstStyle/>
        <a:p>
          <a:endParaRPr lang="en-US">
            <a:solidFill>
              <a:schemeClr val="tx1"/>
            </a:solidFill>
          </a:endParaRPr>
        </a:p>
      </dgm:t>
    </dgm:pt>
    <dgm:pt modelId="{C5942DAD-77EB-4FFB-B840-8715F851B02F}" type="sibTrans" cxnId="{1977BC77-E90A-4DC8-8C3C-30EA7B8DA025}">
      <dgm:prSet/>
      <dgm:spPr/>
      <dgm:t>
        <a:bodyPr/>
        <a:lstStyle/>
        <a:p>
          <a:endParaRPr lang="en-US">
            <a:solidFill>
              <a:schemeClr val="tx1"/>
            </a:solidFill>
          </a:endParaRPr>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solidFill>
              <a:schemeClr val="tx1"/>
            </a:solidFill>
          </a:endParaRPr>
        </a:p>
      </dgm:t>
    </dgm:pt>
    <dgm:pt modelId="{0F8C27DA-6DC1-4259-A2A3-54F9208C20BB}" type="sibTrans" cxnId="{3956EF6A-CBEA-4396-B66B-F77BCCE2CA67}">
      <dgm:prSet/>
      <dgm:spPr/>
      <dgm:t>
        <a:bodyPr/>
        <a:lstStyle/>
        <a:p>
          <a:endParaRPr lang="en-US">
            <a:solidFill>
              <a:schemeClr val="tx1"/>
            </a:solidFill>
          </a:endParaRPr>
        </a:p>
      </dgm:t>
    </dgm:pt>
    <dgm:pt modelId="{EC4F8AA7-42E4-4221-B660-17F8A23FA32E}">
      <dgm:prSet/>
      <dgm:spPr>
        <a:ln>
          <a:solidFill>
            <a:srgbClr val="FF735D"/>
          </a:solidFill>
        </a:ln>
      </dgm:spPr>
      <dgm:t>
        <a:bodyPr/>
        <a:lstStyle/>
        <a:p>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Educational Options Course Completion – Student Count</a:t>
          </a:r>
          <a:r>
            <a:rPr lang="en-US">
              <a:solidFill>
                <a:schemeClr val="tx1"/>
              </a:solidFill>
            </a:rPr>
            <a:t> </a:t>
          </a:r>
        </a:p>
      </dgm:t>
    </dgm:pt>
    <dgm:pt modelId="{FBA3FBE6-5626-431D-8F0F-A92589B5B6F9}" type="parTrans" cxnId="{DCC5EE11-C8DD-4939-BB9A-7203DBEFB15A}">
      <dgm:prSet/>
      <dgm:spPr/>
      <dgm:t>
        <a:bodyPr/>
        <a:lstStyle/>
        <a:p>
          <a:endParaRPr lang="en-US">
            <a:solidFill>
              <a:schemeClr val="tx1"/>
            </a:solidFill>
          </a:endParaRPr>
        </a:p>
      </dgm:t>
    </dgm:pt>
    <dgm:pt modelId="{4070C3A8-9345-4A35-98E2-F2C2FC739F02}" type="sibTrans" cxnId="{DCC5EE11-C8DD-4939-BB9A-7203DBEFB15A}">
      <dgm:prSet/>
      <dgm:spPr/>
      <dgm:t>
        <a:bodyPr/>
        <a:lstStyle/>
        <a:p>
          <a:endParaRPr lang="en-US">
            <a:solidFill>
              <a:schemeClr val="tx1"/>
            </a:solidFill>
          </a:endParaRPr>
        </a:p>
      </dgm:t>
    </dgm:pt>
    <dgm:pt modelId="{523D914D-FDE6-4240-A8F3-718C7D2B88CB}">
      <dgm:prSet/>
      <dgm:spPr>
        <a:ln>
          <a:solidFill>
            <a:srgbClr val="FF735D"/>
          </a:solidFill>
        </a:ln>
      </dgm:spPr>
      <dgm:t>
        <a:bodyPr/>
        <a:lstStyle/>
        <a:p>
          <a:endParaRPr lang="en-US">
            <a:solidFill>
              <a:schemeClr val="tx1"/>
            </a:solidFill>
          </a:endParaRPr>
        </a:p>
      </dgm:t>
    </dgm:pt>
    <dgm:pt modelId="{6ED3EE30-EA4C-4B0B-B093-FE4883607317}" type="parTrans" cxnId="{CE23FEE0-EC6A-49F3-96BA-339C125C6198}">
      <dgm:prSet/>
      <dgm:spPr/>
      <dgm:t>
        <a:bodyPr/>
        <a:lstStyle/>
        <a:p>
          <a:endParaRPr lang="en-US">
            <a:solidFill>
              <a:schemeClr val="tx1"/>
            </a:solidFill>
          </a:endParaRPr>
        </a:p>
      </dgm:t>
    </dgm:pt>
    <dgm:pt modelId="{5506F93E-D563-4DA6-8662-E53509810E0E}" type="sibTrans" cxnId="{CE23FEE0-EC6A-49F3-96BA-339C125C6198}">
      <dgm:prSet/>
      <dgm:spPr/>
      <dgm:t>
        <a:bodyPr/>
        <a:lstStyle/>
        <a:p>
          <a:endParaRPr lang="en-US">
            <a:solidFill>
              <a:schemeClr val="tx1"/>
            </a:solidFill>
          </a:endParaRPr>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dgm:spPr>
      <dgm:t>
        <a:bodyPr/>
        <a:lstStyle/>
        <a:p>
          <a:pPr algn="ctr">
            <a:buNone/>
          </a:pPr>
          <a:r>
            <a:rPr lang="en-US" sz="900" b="0">
              <a:solidFill>
                <a:schemeClr val="tx1"/>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solidFill>
              <a:schemeClr val="tx1"/>
            </a:solidFill>
          </a:endParaRPr>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dgm:spPr>
      <dgm:t>
        <a:bodyPr/>
        <a:lstStyle/>
        <a:p>
          <a:pPr algn="ctr">
            <a:buNone/>
          </a:pPr>
          <a:endParaRPr lang="en-US" sz="1000" b="0">
            <a:solidFill>
              <a:schemeClr val="tx1"/>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dgm:spPr>
      <dgm:t>
        <a:bodyPr/>
        <a:lstStyle/>
        <a:p>
          <a:pPr algn="ctr">
            <a:buNone/>
          </a:pPr>
          <a:r>
            <a:rPr lang="en-US" sz="900" b="0">
              <a:solidFill>
                <a:schemeClr val="tx1"/>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solidFill>
              <a:schemeClr val="tx1"/>
            </a:solidFill>
          </a:endParaRPr>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dgm:spPr>
      <dgm:t>
        <a:bodyPr/>
        <a:lstStyle/>
        <a:p>
          <a:pPr algn="ctr">
            <a:buNone/>
          </a:pPr>
          <a:endParaRPr lang="en-US" sz="1000" b="0">
            <a:solidFill>
              <a:schemeClr val="tx1"/>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6, 2025</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25, 2025</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8, 2025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11, 2025</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ln>
          <a:solidFill>
            <a:schemeClr val="tx1">
              <a:lumMod val="85000"/>
              <a:lumOff val="15000"/>
            </a:schemeClr>
          </a:solidFill>
        </a:ln>
      </dgm:spPr>
      <dgm:t>
        <a:bodyPr/>
        <a:lstStyle/>
        <a:p>
          <a:r>
            <a:rPr lang="en-US" sz="1600" dirty="0">
              <a:solidFill>
                <a:schemeClr val="accent5">
                  <a:lumMod val="75000"/>
                </a:schemeClr>
              </a:solidFill>
            </a:rPr>
            <a:t>  </a:t>
          </a:r>
          <a:endParaRPr lang="en-US" sz="1600" dirty="0"/>
        </a:p>
      </dgm:t>
    </dgm:pt>
    <dgm:pt modelId="{38B02B3C-A698-EB49-924A-A0E9AFDAECBC}" type="parTrans" cxnId="{F6106F27-7B48-0347-ADE2-3AE1BDD0DE30}">
      <dgm:prSet/>
      <dgm:spPr/>
      <dgm:t>
        <a:bodyPr/>
        <a:lstStyle/>
        <a:p>
          <a:endParaRPr lang="en-US" sz="1600"/>
        </a:p>
      </dgm:t>
    </dgm:pt>
    <dgm:pt modelId="{7033C3B6-BB76-9B45-95FE-32BAD1EB26E5}" type="sibTrans" cxnId="{F6106F27-7B48-0347-ADE2-3AE1BDD0DE30}">
      <dgm:prSet/>
      <dgm:spPr/>
      <dgm:t>
        <a:bodyPr/>
        <a:lstStyle/>
        <a:p>
          <a:endParaRPr lang="en-US" sz="1600"/>
        </a:p>
      </dgm:t>
    </dgm:pt>
    <dgm:pt modelId="{D8320F1C-155C-A944-ADC3-99D67978359A}">
      <dgm:prSet custT="1"/>
      <dgm:spPr>
        <a:ln>
          <a:solidFill>
            <a:schemeClr val="tx1">
              <a:lumMod val="85000"/>
              <a:lumOff val="15000"/>
            </a:schemeClr>
          </a:solidFill>
        </a:ln>
      </dgm:spPr>
      <dgm:t>
        <a:bodyPr/>
        <a:lstStyle/>
        <a:p>
          <a:r>
            <a:rPr lang="en-US" sz="1400" i="0" dirty="0">
              <a:solidFill>
                <a:schemeClr val="tx1">
                  <a:lumMod val="85000"/>
                  <a:lumOff val="15000"/>
                </a:schemeClr>
              </a:solidFill>
            </a:rPr>
            <a:t>a-g Requirements</a:t>
          </a:r>
        </a:p>
      </dgm:t>
    </dgm:pt>
    <dgm:pt modelId="{580DC24E-683B-2645-927F-6A460ECEABE2}" type="parTrans" cxnId="{729C2C53-1523-7E45-9979-15267F781477}">
      <dgm:prSet/>
      <dgm:spPr/>
      <dgm:t>
        <a:bodyPr/>
        <a:lstStyle/>
        <a:p>
          <a:endParaRPr lang="en-US" sz="1600"/>
        </a:p>
      </dgm:t>
    </dgm:pt>
    <dgm:pt modelId="{B3CE9DD7-B5FD-EC44-9246-F8B4A45B531E}" type="sibTrans" cxnId="{729C2C53-1523-7E45-9979-15267F781477}">
      <dgm:prSet/>
      <dgm:spPr/>
      <dgm:t>
        <a:bodyPr/>
        <a:lstStyle/>
        <a:p>
          <a:endParaRPr lang="en-US" sz="1600"/>
        </a:p>
      </dgm:t>
    </dgm:pt>
    <dgm:pt modelId="{818CF788-70B9-5940-BCF1-D1227EBEA6A8}">
      <dgm:prSet custT="1"/>
      <dgm:spPr>
        <a:ln>
          <a:solidFill>
            <a:schemeClr val="tx1">
              <a:lumMod val="85000"/>
              <a:lumOff val="15000"/>
            </a:schemeClr>
          </a:solidFill>
        </a:ln>
      </dgm:spPr>
      <dgm:t>
        <a:bodyPr/>
        <a:lstStyle/>
        <a:p>
          <a:r>
            <a:rPr lang="en-US" sz="1400" i="0" dirty="0">
              <a:solidFill>
                <a:schemeClr val="tx1">
                  <a:lumMod val="85000"/>
                  <a:lumOff val="15000"/>
                </a:schemeClr>
              </a:solidFill>
            </a:rPr>
            <a:t>Credits</a:t>
          </a:r>
        </a:p>
      </dgm:t>
    </dgm:pt>
    <dgm:pt modelId="{803FCC0C-DA25-4247-A5D9-4B35F91AB5D3}" type="parTrans" cxnId="{AB760D34-8ADE-3E4B-B5EB-7B8ECBA928BD}">
      <dgm:prSet/>
      <dgm:spPr/>
      <dgm:t>
        <a:bodyPr/>
        <a:lstStyle/>
        <a:p>
          <a:endParaRPr lang="en-US" sz="1600"/>
        </a:p>
      </dgm:t>
    </dgm:pt>
    <dgm:pt modelId="{BCCCB841-E8ED-B441-8D47-95D364B677C7}" type="sibTrans" cxnId="{AB760D34-8ADE-3E4B-B5EB-7B8ECBA928BD}">
      <dgm:prSet/>
      <dgm:spPr/>
      <dgm:t>
        <a:bodyPr/>
        <a:lstStyle/>
        <a:p>
          <a:endParaRPr lang="en-US" sz="1600"/>
        </a:p>
      </dgm:t>
    </dgm:pt>
    <dgm:pt modelId="{CE69AF75-B1B5-5E4F-8357-DF42113AAA85}">
      <dgm:prSet custT="1"/>
      <dgm:spPr>
        <a:ln>
          <a:solidFill>
            <a:schemeClr val="tx1">
              <a:lumMod val="85000"/>
              <a:lumOff val="15000"/>
            </a:schemeClr>
          </a:solidFill>
        </a:ln>
      </dgm:spPr>
      <dgm:t>
        <a:bodyPr/>
        <a:lstStyle/>
        <a:p>
          <a:r>
            <a:rPr lang="en-US" sz="1400" i="0" dirty="0">
              <a:solidFill>
                <a:schemeClr val="tx1">
                  <a:lumMod val="85000"/>
                  <a:lumOff val="15000"/>
                </a:schemeClr>
              </a:solidFill>
            </a:rPr>
            <a:t>Grades</a:t>
          </a:r>
        </a:p>
      </dgm:t>
    </dgm:pt>
    <dgm:pt modelId="{A6104AAB-EEFA-484D-9B0C-E97566FEED0A}" type="parTrans" cxnId="{3E688F41-67EC-164B-886C-60F7FB998000}">
      <dgm:prSet/>
      <dgm:spPr/>
      <dgm:t>
        <a:bodyPr/>
        <a:lstStyle/>
        <a:p>
          <a:endParaRPr lang="en-US" sz="1600"/>
        </a:p>
      </dgm:t>
    </dgm:pt>
    <dgm:pt modelId="{3A9C6816-D724-F14D-AF4A-6E0F2E283D62}" type="sibTrans" cxnId="{3E688F41-67EC-164B-886C-60F7FB998000}">
      <dgm:prSet/>
      <dgm:spPr/>
      <dgm:t>
        <a:bodyPr/>
        <a:lstStyle/>
        <a:p>
          <a:endParaRPr lang="en-US" sz="1600"/>
        </a:p>
      </dgm:t>
    </dgm:pt>
    <dgm:pt modelId="{0E883352-194C-3942-9679-8D2352497854}">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CTE (SCTE)</a:t>
          </a:r>
        </a:p>
      </dgm:t>
    </dgm:pt>
    <dgm:pt modelId="{1CA8F35C-334A-BF49-B386-5AEBDF664DBD}" type="parTrans" cxnId="{52B879AD-C85F-B84C-B090-4523B569A6DC}">
      <dgm:prSet/>
      <dgm:spPr/>
      <dgm:t>
        <a:bodyPr/>
        <a:lstStyle/>
        <a:p>
          <a:endParaRPr lang="en-US" sz="1600"/>
        </a:p>
      </dgm:t>
    </dgm:pt>
    <dgm:pt modelId="{EC8E2AA0-6799-BC4C-B57E-818426BA0383}" type="sibTrans" cxnId="{52B879AD-C85F-B84C-B090-4523B569A6DC}">
      <dgm:prSet/>
      <dgm:spPr/>
      <dgm:t>
        <a:bodyPr/>
        <a:lstStyle/>
        <a:p>
          <a:endParaRPr lang="en-US" sz="1600"/>
        </a:p>
      </dgm:t>
    </dgm:pt>
    <dgm:pt modelId="{AC25B589-AD53-1C47-8475-48D6E02EF9AE}">
      <dgm:prSet custT="1"/>
      <dgm:spPr>
        <a:ln>
          <a:solidFill>
            <a:schemeClr val="tx1">
              <a:lumMod val="85000"/>
              <a:lumOff val="15000"/>
            </a:schemeClr>
          </a:solidFill>
        </a:ln>
      </dgm:spPr>
      <dgm:t>
        <a:bodyPr/>
        <a:lstStyle/>
        <a:p>
          <a:r>
            <a:rPr lang="en-US" sz="1400" i="0" dirty="0">
              <a:solidFill>
                <a:schemeClr val="tx1">
                  <a:lumMod val="85000"/>
                  <a:lumOff val="15000"/>
                </a:schemeClr>
              </a:solidFill>
            </a:rPr>
            <a:t>Pathways</a:t>
          </a:r>
        </a:p>
      </dgm:t>
    </dgm:pt>
    <dgm:pt modelId="{CDA93C4B-F09E-5444-B506-556F0956A102}" type="parTrans" cxnId="{0D895A2B-D71F-9A45-83E7-B7C758291711}">
      <dgm:prSet/>
      <dgm:spPr/>
      <dgm:t>
        <a:bodyPr/>
        <a:lstStyle/>
        <a:p>
          <a:endParaRPr lang="en-US" sz="1600"/>
        </a:p>
      </dgm:t>
    </dgm:pt>
    <dgm:pt modelId="{236A713E-35CB-CF4A-BA24-B518654F91C6}" type="sibTrans" cxnId="{0D895A2B-D71F-9A45-83E7-B7C758291711}">
      <dgm:prSet/>
      <dgm:spPr/>
      <dgm:t>
        <a:bodyPr/>
        <a:lstStyle/>
        <a:p>
          <a:endParaRPr lang="en-US" sz="1600"/>
        </a:p>
      </dgm:t>
    </dgm:pt>
    <dgm:pt modelId="{99BD0C83-AC45-6B45-98E6-B032E16A0234}">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Enrollment (SENR)</a:t>
          </a:r>
        </a:p>
      </dgm:t>
    </dgm:pt>
    <dgm:pt modelId="{1C664382-7920-784E-819D-9308BE3210F0}" type="sibTrans" cxnId="{E4B710C9-B74E-FB4B-8F02-0AB450C4EBC8}">
      <dgm:prSet/>
      <dgm:spPr/>
      <dgm:t>
        <a:bodyPr/>
        <a:lstStyle/>
        <a:p>
          <a:endParaRPr lang="en-US" sz="1600"/>
        </a:p>
      </dgm:t>
    </dgm:pt>
    <dgm:pt modelId="{41FA29BA-AC80-0D4C-A45B-48D5DEA53C36}" type="parTrans" cxnId="{E4B710C9-B74E-FB4B-8F02-0AB450C4EBC8}">
      <dgm:prSet/>
      <dgm:spPr/>
      <dgm:t>
        <a:bodyPr/>
        <a:lstStyle/>
        <a:p>
          <a:endParaRPr lang="en-US" sz="1600"/>
        </a:p>
      </dgm:t>
    </dgm:pt>
    <dgm:pt modelId="{B0A9497E-2756-4587-81B6-4108801DB61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Completers</a:t>
          </a:r>
        </a:p>
      </dgm:t>
    </dgm:pt>
    <dgm:pt modelId="{2A2B7080-3483-4533-8E1C-18A8C9B6A907}" type="parTrans" cxnId="{02EF341C-57BA-46F8-B2F5-E72F80E13E8B}">
      <dgm:prSet/>
      <dgm:spPr/>
      <dgm:t>
        <a:bodyPr/>
        <a:lstStyle/>
        <a:p>
          <a:endParaRPr lang="en-US" sz="1600"/>
        </a:p>
      </dgm:t>
    </dgm:pt>
    <dgm:pt modelId="{325B7CCA-00A7-4FED-9887-AFF0C36DBC9E}" type="sibTrans" cxnId="{02EF341C-57BA-46F8-B2F5-E72F80E13E8B}">
      <dgm:prSet/>
      <dgm:spPr/>
      <dgm:t>
        <a:bodyPr/>
        <a:lstStyle/>
        <a:p>
          <a:endParaRPr lang="en-US" sz="1600"/>
        </a:p>
      </dgm:t>
    </dgm:pt>
    <dgm:pt modelId="{F40112D5-9080-E143-BC78-2493B3DC4C78}">
      <dgm:prSet custT="1"/>
      <dgm:spPr>
        <a:ln>
          <a:solidFill>
            <a:schemeClr val="tx1">
              <a:lumMod val="85000"/>
              <a:lumOff val="15000"/>
            </a:schemeClr>
          </a:solidFill>
        </a:ln>
      </dgm:spPr>
      <dgm:t>
        <a:bodyPr/>
        <a:lstStyle/>
        <a:p>
          <a:r>
            <a:rPr lang="en-US" sz="1400" i="0" dirty="0">
              <a:solidFill>
                <a:schemeClr val="tx1">
                  <a:lumMod val="85000"/>
                  <a:lumOff val="15000"/>
                </a:schemeClr>
              </a:solidFill>
            </a:rPr>
            <a:t>State Course codes</a:t>
          </a:r>
        </a:p>
      </dgm:t>
    </dgm:pt>
    <dgm:pt modelId="{D1967A1F-3D6F-CA46-8F6D-77BC33D7270B}" type="parTrans" cxnId="{4F1FA805-C3D0-E942-85B0-F3D17AAC3AA3}">
      <dgm:prSet/>
      <dgm:spPr/>
      <dgm:t>
        <a:bodyPr/>
        <a:lstStyle/>
        <a:p>
          <a:endParaRPr lang="en-US" sz="1600"/>
        </a:p>
      </dgm:t>
    </dgm:pt>
    <dgm:pt modelId="{7E49C8F4-22DC-464D-84C6-8A556B7172C1}" type="sibTrans" cxnId="{4F1FA805-C3D0-E942-85B0-F3D17AAC3AA3}">
      <dgm:prSet/>
      <dgm:spPr/>
      <dgm:t>
        <a:bodyPr/>
        <a:lstStyle/>
        <a:p>
          <a:endParaRPr lang="en-US" sz="1600"/>
        </a:p>
      </dgm:t>
    </dgm:pt>
    <dgm:pt modelId="{5B7886C8-3A36-6341-B9F3-E1E7BBDD3AC2}">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Course Completion (SCSC)</a:t>
          </a:r>
          <a:endParaRPr lang="en-US" sz="1400" b="1" i="1" dirty="0">
            <a:solidFill>
              <a:schemeClr val="tx1">
                <a:lumMod val="85000"/>
                <a:lumOff val="15000"/>
              </a:schemeClr>
            </a:solidFill>
          </a:endParaRPr>
        </a:p>
      </dgm:t>
    </dgm:pt>
    <dgm:pt modelId="{85CA2AF1-34D6-2D44-9BF4-FEA44F1CFD45}" type="parTrans" cxnId="{1D9508A5-1217-714C-958E-A37E753017EB}">
      <dgm:prSet/>
      <dgm:spPr/>
      <dgm:t>
        <a:bodyPr/>
        <a:lstStyle/>
        <a:p>
          <a:endParaRPr lang="en-US" sz="1600"/>
        </a:p>
      </dgm:t>
    </dgm:pt>
    <dgm:pt modelId="{BEB971A7-301E-6D42-BF31-03B9BB352087}" type="sibTrans" cxnId="{1D9508A5-1217-714C-958E-A37E753017EB}">
      <dgm:prSet/>
      <dgm:spPr/>
      <dgm:t>
        <a:bodyPr/>
        <a:lstStyle/>
        <a:p>
          <a:endParaRPr lang="en-US" sz="1600"/>
        </a:p>
      </dgm:t>
    </dgm:pt>
    <dgm:pt modelId="{C181491F-386D-BC47-BD75-E6CE3EFCC16F}">
      <dgm:prSet custT="1"/>
      <dgm:spPr>
        <a:ln>
          <a:solidFill>
            <a:schemeClr val="tx1">
              <a:lumMod val="85000"/>
              <a:lumOff val="15000"/>
            </a:schemeClr>
          </a:solidFill>
        </a:ln>
      </dgm:spPr>
      <dgm:t>
        <a:bodyPr/>
        <a:lstStyle/>
        <a:p>
          <a:r>
            <a:rPr lang="en-US" sz="1400" i="0" dirty="0">
              <a:solidFill>
                <a:schemeClr val="tx1">
                  <a:lumMod val="85000"/>
                  <a:lumOff val="15000"/>
                </a:schemeClr>
              </a:solidFill>
            </a:rPr>
            <a:t>Postsecondary Articulated Course Indicator</a:t>
          </a:r>
        </a:p>
      </dgm:t>
    </dgm:pt>
    <dgm:pt modelId="{5E308D37-BE2E-B945-A70A-5B0A1FD51EEA}" type="parTrans" cxnId="{7A0163A4-D5A7-5743-BFED-DA65C6B7F7B7}">
      <dgm:prSet/>
      <dgm:spPr/>
      <dgm:t>
        <a:bodyPr/>
        <a:lstStyle/>
        <a:p>
          <a:endParaRPr lang="en-US" sz="1600"/>
        </a:p>
      </dgm:t>
    </dgm:pt>
    <dgm:pt modelId="{66252B49-1322-F648-9311-3AB00EC7A537}" type="sibTrans" cxnId="{7A0163A4-D5A7-5743-BFED-DA65C6B7F7B7}">
      <dgm:prSet/>
      <dgm:spPr/>
      <dgm:t>
        <a:bodyPr/>
        <a:lstStyle/>
        <a:p>
          <a:endParaRPr lang="en-US" sz="1600"/>
        </a:p>
      </dgm:t>
    </dgm:pt>
    <dgm:pt modelId="{ABF32C57-9A47-7945-891D-8826E5EB0903}">
      <dgm:prSet custT="1"/>
      <dgm:spPr>
        <a:ln>
          <a:solidFill>
            <a:schemeClr val="tx1">
              <a:lumMod val="85000"/>
              <a:lumOff val="15000"/>
            </a:schemeClr>
          </a:solidFill>
        </a:ln>
      </dgm:spPr>
      <dgm:t>
        <a:bodyPr/>
        <a:lstStyle/>
        <a:p>
          <a:r>
            <a:rPr lang="en-US" sz="1400" b="1" dirty="0">
              <a:solidFill>
                <a:schemeClr val="tx1">
                  <a:lumMod val="85000"/>
                  <a:lumOff val="15000"/>
                </a:schemeClr>
              </a:solidFill>
            </a:rPr>
            <a:t>Course Completion (CRSC)</a:t>
          </a:r>
        </a:p>
      </dgm:t>
    </dgm:pt>
    <dgm:pt modelId="{329C408F-0C09-A545-AF80-E4500DBAFB34}" type="sibTrans" cxnId="{CCEBB3FB-919A-9440-A2EA-EEEC27C674D3}">
      <dgm:prSet/>
      <dgm:spPr/>
      <dgm:t>
        <a:bodyPr/>
        <a:lstStyle/>
        <a:p>
          <a:endParaRPr lang="en-US" sz="1600"/>
        </a:p>
      </dgm:t>
    </dgm:pt>
    <dgm:pt modelId="{18605F3A-974E-4E40-9DAE-90D4E2F83823}" type="parTrans" cxnId="{CCEBB3FB-919A-9440-A2EA-EEEC27C674D3}">
      <dgm:prSet/>
      <dgm:spPr/>
      <dgm:t>
        <a:bodyPr/>
        <a:lstStyle/>
        <a:p>
          <a:endParaRPr lang="en-US" sz="1600"/>
        </a:p>
      </dgm:t>
    </dgm:pt>
    <dgm:pt modelId="{8F909B6D-2535-3944-8D61-5E06CDB5AC5C}">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Course Attributes (</a:t>
          </a:r>
          <a:r>
            <a:rPr lang="en-US" sz="1400" dirty="0">
              <a:solidFill>
                <a:schemeClr val="tx1">
                  <a:lumMod val="85000"/>
                  <a:lumOff val="15000"/>
                </a:schemeClr>
              </a:solidFill>
            </a:rPr>
            <a:t>AP/IB,  College Credit Course, Met UC/CSU Req, HQ CTE)</a:t>
          </a:r>
          <a:endParaRPr lang="en-US" sz="1400" i="0" dirty="0">
            <a:solidFill>
              <a:schemeClr val="tx1">
                <a:lumMod val="85000"/>
                <a:lumOff val="15000"/>
              </a:schemeClr>
            </a:solidFill>
          </a:endParaRPr>
        </a:p>
      </dgm:t>
    </dgm:pt>
    <dgm:pt modelId="{9F167727-4541-6D45-87A4-E539A6AB4251}" type="parTrans" cxnId="{88AB94DC-216C-554E-BBB7-62F8EE9B0880}">
      <dgm:prSet/>
      <dgm:spPr/>
      <dgm:t>
        <a:bodyPr/>
        <a:lstStyle/>
        <a:p>
          <a:endParaRPr lang="en-US" sz="1600"/>
        </a:p>
      </dgm:t>
    </dgm:pt>
    <dgm:pt modelId="{45C469E2-0DDA-4D4B-8628-52AA970A3FF2}" type="sibTrans" cxnId="{88AB94DC-216C-554E-BBB7-62F8EE9B0880}">
      <dgm:prSet/>
      <dgm:spPr/>
      <dgm:t>
        <a:bodyPr/>
        <a:lstStyle/>
        <a:p>
          <a:endParaRPr lang="en-US" sz="1600"/>
        </a:p>
      </dgm:t>
    </dgm:pt>
    <dgm:pt modelId="{80C4D119-195B-43AD-9733-643E5B026E7A}">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Work-based Learning </a:t>
          </a:r>
        </a:p>
      </dgm:t>
    </dgm:pt>
    <dgm:pt modelId="{C61D7250-41E5-4E5D-928B-41C7811B62B2}" type="parTrans" cxnId="{0937337B-3048-4E56-81A0-C94A7B121134}">
      <dgm:prSet/>
      <dgm:spPr/>
      <dgm:t>
        <a:bodyPr/>
        <a:lstStyle/>
        <a:p>
          <a:endParaRPr lang="en-US" sz="1600"/>
        </a:p>
      </dgm:t>
    </dgm:pt>
    <dgm:pt modelId="{C84EDF86-CC3E-4CD9-985F-D79534CB1D6A}" type="sibTrans" cxnId="{0937337B-3048-4E56-81A0-C94A7B121134}">
      <dgm:prSet/>
      <dgm:spPr/>
      <dgm:t>
        <a:bodyPr/>
        <a:lstStyle/>
        <a:p>
          <a:endParaRPr lang="en-US" sz="1600"/>
        </a:p>
      </dgm:t>
    </dgm:pt>
    <dgm:pt modelId="{FB53EBD4-6583-4A2B-A09D-72841410FD7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Carnegie Units</a:t>
          </a:r>
        </a:p>
      </dgm:t>
    </dgm:pt>
    <dgm:pt modelId="{285DB0A6-0746-4CC3-B6ED-4ECF51AAF80F}" type="parTrans" cxnId="{80C216A6-3878-44B4-84A0-EC8CA4816E1C}">
      <dgm:prSet/>
      <dgm:spPr/>
      <dgm:t>
        <a:bodyPr/>
        <a:lstStyle/>
        <a:p>
          <a:endParaRPr lang="en-US" sz="1600"/>
        </a:p>
      </dgm:t>
    </dgm:pt>
    <dgm:pt modelId="{67519344-1107-4890-BE29-AA2727678192}" type="sibTrans" cxnId="{80C216A6-3878-44B4-84A0-EC8CA4816E1C}">
      <dgm:prSet/>
      <dgm:spPr/>
      <dgm:t>
        <a:bodyPr/>
        <a:lstStyle/>
        <a:p>
          <a:endParaRPr lang="en-US" sz="1600"/>
        </a:p>
      </dgm:t>
    </dgm:pt>
    <dgm:pt modelId="{55ACCCC5-B000-4A11-9B41-EB28A662242B}">
      <dgm:prSet custT="1"/>
      <dgm:spPr>
        <a:ln>
          <a:solidFill>
            <a:schemeClr val="tx1">
              <a:lumMod val="85000"/>
              <a:lumOff val="15000"/>
            </a:schemeClr>
          </a:solidFill>
        </a:ln>
      </dgm:spPr>
      <dgm:t>
        <a:bodyPr/>
        <a:lstStyle/>
        <a:p>
          <a:r>
            <a:rPr lang="en-US" sz="1400" dirty="0">
              <a:solidFill>
                <a:schemeClr val="tx1">
                  <a:lumMod val="85000"/>
                  <a:lumOff val="15000"/>
                </a:schemeClr>
              </a:solidFill>
            </a:rPr>
            <a:t>(SEIDs) </a:t>
          </a:r>
        </a:p>
      </dgm:t>
    </dgm:pt>
    <dgm:pt modelId="{D1275C91-9AB1-4CB3-AED0-662DC8B97A99}" type="parTrans" cxnId="{8EDDCE0C-C395-4B4F-A66F-6768256D778E}">
      <dgm:prSet/>
      <dgm:spPr/>
      <dgm:t>
        <a:bodyPr/>
        <a:lstStyle/>
        <a:p>
          <a:endParaRPr lang="en-US"/>
        </a:p>
      </dgm:t>
    </dgm:pt>
    <dgm:pt modelId="{FE29F9E1-F384-48F9-B6B1-CF5B70328AA4}" type="sibTrans" cxnId="{8EDDCE0C-C395-4B4F-A66F-6768256D778E}">
      <dgm:prSet/>
      <dgm:spPr/>
      <dgm:t>
        <a:bodyPr/>
        <a:lstStyle/>
        <a:p>
          <a:endParaRPr lang="en-US"/>
        </a:p>
      </dgm:t>
    </dgm:pt>
    <dgm:pt modelId="{79001DD2-C672-4410-9202-B5BD39C4225A}">
      <dgm:prSet custT="1"/>
      <dgm:spPr>
        <a:ln>
          <a:solidFill>
            <a:schemeClr val="tx1">
              <a:lumMod val="85000"/>
              <a:lumOff val="15000"/>
            </a:schemeClr>
          </a:solidFill>
        </a:ln>
      </dgm:spPr>
      <dgm:t>
        <a:bodyPr/>
        <a:lstStyle/>
        <a:p>
          <a:r>
            <a:rPr lang="en-US" sz="1400" i="0" dirty="0">
              <a:solidFill>
                <a:schemeClr val="tx1">
                  <a:lumMod val="85000"/>
                  <a:lumOff val="15000"/>
                </a:schemeClr>
              </a:solidFill>
            </a:rPr>
            <a:t>Work-Based Learning Types</a:t>
          </a:r>
        </a:p>
      </dgm:t>
    </dgm:pt>
    <dgm:pt modelId="{A96926FB-6691-48C6-A041-4FA753D4E762}" type="parTrans" cxnId="{CEEAEF9E-5D29-403A-8B88-936C0E32DDCC}">
      <dgm:prSet/>
      <dgm:spPr/>
      <dgm:t>
        <a:bodyPr/>
        <a:lstStyle/>
        <a:p>
          <a:endParaRPr lang="en-US"/>
        </a:p>
      </dgm:t>
    </dgm:pt>
    <dgm:pt modelId="{E8058306-E28F-4B20-967F-67F161463E97}" type="sibTrans" cxnId="{CEEAEF9E-5D29-403A-8B88-936C0E32DDCC}">
      <dgm:prSet/>
      <dgm:spPr/>
      <dgm:t>
        <a:bodyPr/>
        <a:lstStyle/>
        <a:p>
          <a:endParaRPr lang="en-US"/>
        </a:p>
      </dgm:t>
    </dgm:pt>
    <dgm:pt modelId="{38987751-3CAD-4484-939A-9D8E1A507930}">
      <dgm:prSet custT="1"/>
      <dgm:spPr>
        <a:ln>
          <a:solidFill>
            <a:schemeClr val="tx1">
              <a:lumMod val="85000"/>
              <a:lumOff val="15000"/>
            </a:schemeClr>
          </a:solidFill>
        </a:ln>
      </dgm:spPr>
      <dgm:t>
        <a:bodyPr/>
        <a:lstStyle/>
        <a:p>
          <a:r>
            <a:rPr lang="en-US" sz="1400" i="0" dirty="0">
              <a:solidFill>
                <a:schemeClr val="tx1">
                  <a:lumMod val="85000"/>
                  <a:lumOff val="15000"/>
                </a:schemeClr>
              </a:solidFill>
            </a:rPr>
            <a:t>Internship Attributes</a:t>
          </a:r>
        </a:p>
      </dgm:t>
    </dgm:pt>
    <dgm:pt modelId="{CC85F7CA-69CA-48C2-A479-0E85085EF918}" type="parTrans" cxnId="{C6180B0D-AE3F-451D-A24B-F6EAADD6D03B}">
      <dgm:prSet/>
      <dgm:spPr/>
      <dgm:t>
        <a:bodyPr/>
        <a:lstStyle/>
        <a:p>
          <a:endParaRPr lang="en-US"/>
        </a:p>
      </dgm:t>
    </dgm:pt>
    <dgm:pt modelId="{4D2895AD-AB02-4C9E-99F5-1D0CE2DA4C92}" type="sibTrans" cxnId="{C6180B0D-AE3F-451D-A24B-F6EAADD6D03B}">
      <dgm:prSet/>
      <dgm:spPr/>
      <dgm:t>
        <a:bodyPr/>
        <a:lstStyle/>
        <a:p>
          <a:endParaRPr lang="en-US"/>
        </a:p>
      </dgm:t>
    </dgm:pt>
    <dgm:pt modelId="{CF6DD6DC-5B4E-4688-AF9D-CE5E4B5ECD56}">
      <dgm:prSet custT="1"/>
      <dgm:spPr>
        <a:ln>
          <a:solidFill>
            <a:schemeClr val="tx1">
              <a:lumMod val="85000"/>
              <a:lumOff val="15000"/>
            </a:schemeClr>
          </a:solidFill>
        </a:ln>
      </dgm:spPr>
      <dgm:t>
        <a:bodyPr/>
        <a:lstStyle/>
        <a:p>
          <a:r>
            <a:rPr lang="en-US" sz="1400" i="0" dirty="0">
              <a:solidFill>
                <a:schemeClr val="tx1">
                  <a:lumMod val="85000"/>
                  <a:lumOff val="15000"/>
                </a:schemeClr>
              </a:solidFill>
            </a:rPr>
            <a:t>Hours</a:t>
          </a:r>
        </a:p>
      </dgm:t>
    </dgm:pt>
    <dgm:pt modelId="{89B30439-385E-475F-902C-E87590B8904F}" type="parTrans" cxnId="{637DC9A5-4B9B-48C4-9EFF-3F3C02C09E4F}">
      <dgm:prSet/>
      <dgm:spPr/>
      <dgm:t>
        <a:bodyPr/>
        <a:lstStyle/>
        <a:p>
          <a:endParaRPr lang="en-US"/>
        </a:p>
      </dgm:t>
    </dgm:pt>
    <dgm:pt modelId="{E4245F44-C502-4CE7-B20C-61F348C16AEF}" type="sibTrans" cxnId="{637DC9A5-4B9B-48C4-9EFF-3F3C02C09E4F}">
      <dgm:prSet/>
      <dgm:spPr/>
      <dgm:t>
        <a:bodyPr/>
        <a:lstStyle/>
        <a:p>
          <a:endParaRPr lang="en-US"/>
        </a:p>
      </dgm:t>
    </dgm:pt>
    <dgm:pt modelId="{B09A78E4-9D3F-440F-A873-70617F5D37D9}">
      <dgm:prSet custT="1"/>
      <dgm:spPr>
        <a:ln>
          <a:solidFill>
            <a:schemeClr val="tx1">
              <a:lumMod val="85000"/>
              <a:lumOff val="15000"/>
            </a:schemeClr>
          </a:solidFill>
        </a:ln>
      </dgm:spPr>
      <dgm:t>
        <a:bodyPr/>
        <a:lstStyle/>
        <a:p>
          <a:endParaRPr lang="en-US" sz="1600" i="0" dirty="0">
            <a:solidFill>
              <a:srgbClr val="66CDC9"/>
            </a:solidFill>
          </a:endParaRPr>
        </a:p>
      </dgm:t>
    </dgm:pt>
    <dgm:pt modelId="{D8EB7EC1-17A4-4563-B6C8-A79C265412E1}" type="parTrans" cxnId="{84FBBFAF-B4EC-4E55-82A9-268CF956A5A6}">
      <dgm:prSet/>
      <dgm:spPr/>
      <dgm:t>
        <a:bodyPr/>
        <a:lstStyle/>
        <a:p>
          <a:endParaRPr lang="en-US"/>
        </a:p>
      </dgm:t>
    </dgm:pt>
    <dgm:pt modelId="{DEBCB3EE-247D-46E6-BF19-AFAF00621F7F}" type="sibTrans" cxnId="{84FBBFAF-B4EC-4E55-82A9-268CF956A5A6}">
      <dgm:prSet/>
      <dgm:spPr/>
      <dgm:t>
        <a:bodyPr/>
        <a:lstStyle/>
        <a:p>
          <a:endParaRPr lang="en-US"/>
        </a:p>
      </dgm:t>
    </dgm:pt>
    <dgm:pt modelId="{324E0ABC-EBEA-482A-B5FE-AFAEC602E2CB}">
      <dgm:prSet custT="1"/>
      <dgm:spPr>
        <a:ln>
          <a:solidFill>
            <a:schemeClr val="tx1">
              <a:lumMod val="85000"/>
              <a:lumOff val="15000"/>
            </a:schemeClr>
          </a:solidFill>
        </a:ln>
      </dgm:spPr>
      <dgm:t>
        <a:bodyPr/>
        <a:lstStyle/>
        <a:p>
          <a:r>
            <a:rPr lang="en-US" sz="1400" b="1" dirty="0">
              <a:solidFill>
                <a:schemeClr val="tx1">
                  <a:lumMod val="85000"/>
                  <a:lumOff val="15000"/>
                </a:schemeClr>
              </a:solidFill>
            </a:rPr>
            <a:t>Teachers Demographics (SDEM)</a:t>
          </a:r>
        </a:p>
      </dgm:t>
    </dgm:pt>
    <dgm:pt modelId="{7D14AD71-2138-467D-B748-B55D870543EB}" type="parTrans" cxnId="{807BA7A0-B076-474E-90D4-AE81062EBC1F}">
      <dgm:prSet/>
      <dgm:spPr/>
      <dgm:t>
        <a:bodyPr/>
        <a:lstStyle/>
        <a:p>
          <a:endParaRPr lang="en-US"/>
        </a:p>
      </dgm:t>
    </dgm:pt>
    <dgm:pt modelId="{831DA3CB-3BB0-4122-BA2A-5504345598BD}" type="sibTrans" cxnId="{807BA7A0-B076-474E-90D4-AE81062EBC1F}">
      <dgm:prSet/>
      <dgm:spPr/>
      <dgm:t>
        <a:bodyPr/>
        <a:lstStyle/>
        <a:p>
          <a:endParaRPr lang="en-US"/>
        </a:p>
      </dgm:t>
    </dgm:pt>
    <dgm:pt modelId="{2B1172DD-ED52-4354-9803-3503C538CD77}">
      <dgm:prSet custT="1"/>
      <dgm:spPr>
        <a:ln>
          <a:solidFill>
            <a:schemeClr val="tx1">
              <a:lumMod val="85000"/>
              <a:lumOff val="15000"/>
            </a:schemeClr>
          </a:solidFill>
        </a:ln>
      </dgm:spPr>
      <dgm:t>
        <a:bodyPr/>
        <a:lstStyle/>
        <a:p>
          <a:r>
            <a:rPr lang="en-US" sz="1400" b="0" dirty="0">
              <a:solidFill>
                <a:schemeClr val="tx1">
                  <a:lumMod val="85000"/>
                  <a:lumOff val="15000"/>
                </a:schemeClr>
              </a:solidFill>
            </a:rPr>
            <a:t>Seal of Biliteracy, Golden State Seal, A–G Completion</a:t>
          </a:r>
        </a:p>
      </dgm:t>
    </dgm:pt>
    <dgm:pt modelId="{A76D4F38-B779-4D8A-9047-9EFDFDC78C6D}" type="parTrans" cxnId="{70D5297E-E776-42FA-8512-3D93380ABAE8}">
      <dgm:prSet/>
      <dgm:spPr/>
      <dgm:t>
        <a:bodyPr/>
        <a:lstStyle/>
        <a:p>
          <a:endParaRPr lang="en-US"/>
        </a:p>
      </dgm:t>
    </dgm:pt>
    <dgm:pt modelId="{3AD8B690-02BD-4B2B-A6D5-E31626FBDE8F}" type="sibTrans" cxnId="{70D5297E-E776-42FA-8512-3D93380ABAE8}">
      <dgm:prSet/>
      <dgm:spPr/>
      <dgm:t>
        <a:bodyPr/>
        <a:lstStyle/>
        <a:p>
          <a:endParaRPr lang="en-US"/>
        </a:p>
      </dgm:t>
    </dgm:pt>
    <dgm:pt modelId="{15CBF045-3A1A-4045-A3B9-AF42FB604C5B}">
      <dgm:prSet custT="1"/>
      <dgm:spPr>
        <a:ln>
          <a:solidFill>
            <a:schemeClr val="tx1">
              <a:lumMod val="85000"/>
              <a:lumOff val="15000"/>
            </a:schemeClr>
          </a:solidFill>
        </a:ln>
      </dgm:spPr>
      <dgm:t>
        <a:bodyPr/>
        <a:lstStyle/>
        <a:p>
          <a:r>
            <a:rPr lang="en-US" sz="1400" i="0" dirty="0">
              <a:solidFill>
                <a:schemeClr val="tx1">
                  <a:lumMod val="85000"/>
                  <a:lumOff val="15000"/>
                </a:schemeClr>
              </a:solidFill>
            </a:rPr>
            <a:t>CTE Participants</a:t>
          </a:r>
        </a:p>
      </dgm:t>
    </dgm:pt>
    <dgm:pt modelId="{DE54F35E-DB16-45CE-AF3A-1FB54E9A0B35}" type="parTrans" cxnId="{ADF07884-057A-40B7-9C04-2ED5A61F8BDD}">
      <dgm:prSet/>
      <dgm:spPr/>
      <dgm:t>
        <a:bodyPr/>
        <a:lstStyle/>
        <a:p>
          <a:endParaRPr lang="en-US"/>
        </a:p>
      </dgm:t>
    </dgm:pt>
    <dgm:pt modelId="{28068FF9-84B2-4930-A6C4-8BA034EA4A96}" type="sibTrans" cxnId="{ADF07884-057A-40B7-9C04-2ED5A61F8BDD}">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73174"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4C56700-5E97-4EBC-BC09-A606D9A8E19D}" type="presOf" srcId="{C181491F-386D-BC47-BD75-E6CE3EFCC16F}" destId="{3678D18B-7BD6-3143-AEAC-28A9492E162D}" srcOrd="0" destOrd="8" presId="urn:microsoft.com/office/officeart/2008/layout/PictureStrips"/>
    <dgm:cxn modelId="{4F1FA805-C3D0-E942-85B0-F3D17AAC3AA3}" srcId="{ABF32C57-9A47-7945-891D-8826E5EB0903}" destId="{F40112D5-9080-E143-BC78-2493B3DC4C78}" srcOrd="0" destOrd="0" parTransId="{D1967A1F-3D6F-CA46-8F6D-77BC33D7270B}" sibTransId="{7E49C8F4-22DC-464D-84C6-8A556B7172C1}"/>
    <dgm:cxn modelId="{3E60990A-A671-4D86-9B33-DB3BAC1DFCAF}" type="presOf" srcId="{FB53EBD4-6583-4A2B-A09D-72841410FD7A}" destId="{3678D18B-7BD6-3143-AEAC-28A9492E162D}" srcOrd="0" destOrd="13" presId="urn:microsoft.com/office/officeart/2008/layout/PictureStrips"/>
    <dgm:cxn modelId="{8EDDCE0C-C395-4B4F-A66F-6768256D778E}" srcId="{324E0ABC-EBEA-482A-B5FE-AFAEC602E2CB}" destId="{55ACCCC5-B000-4A11-9B41-EB28A662242B}" srcOrd="0" destOrd="0" parTransId="{D1275C91-9AB1-4CB3-AED0-662DC8B97A99}" sibTransId="{FE29F9E1-F384-48F9-B6B1-CF5B70328AA4}"/>
    <dgm:cxn modelId="{C6180B0D-AE3F-451D-A24B-F6EAADD6D03B}" srcId="{80C4D119-195B-43AD-9733-643E5B026E7A}" destId="{38987751-3CAD-4484-939A-9D8E1A507930}" srcOrd="1" destOrd="0" parTransId="{CC85F7CA-69CA-48C2-A479-0E85085EF918}" sibTransId="{4D2895AD-AB02-4C9E-99F5-1D0CE2DA4C92}"/>
    <dgm:cxn modelId="{15237C12-90B6-4A07-BD23-A78758A4A5C4}" type="presOf" srcId="{0E883352-194C-3942-9679-8D2352497854}" destId="{3678D18B-7BD6-3143-AEAC-28A9492E162D}" srcOrd="0" destOrd="15" presId="urn:microsoft.com/office/officeart/2008/layout/PictureStrips"/>
    <dgm:cxn modelId="{02EF341C-57BA-46F8-B2F5-E72F80E13E8B}" srcId="{0E883352-194C-3942-9679-8D2352497854}" destId="{B0A9497E-2756-4587-81B6-4108801DB61A}" srcOrd="1" destOrd="0" parTransId="{2A2B7080-3483-4533-8E1C-18A8C9B6A907}" sibTransId="{325B7CCA-00A7-4FED-9887-AFF0C36DBC9E}"/>
    <dgm:cxn modelId="{F6106F27-7B48-0347-ADE2-3AE1BDD0DE30}" srcId="{8AAB42DB-D565-4E71-915F-F016C08DF7C0}" destId="{D3A0A36D-ED2E-D94D-9FCE-8A80A9BB23FF}" srcOrd="0" destOrd="0" parTransId="{38B02B3C-A698-EB49-924A-A0E9AFDAECBC}" sibTransId="{7033C3B6-BB76-9B45-95FE-32BAD1EB26E5}"/>
    <dgm:cxn modelId="{C778A127-4D4B-4EAD-91A9-F7DB618F717C}" type="presOf" srcId="{D3A0A36D-ED2E-D94D-9FCE-8A80A9BB23FF}" destId="{3678D18B-7BD6-3143-AEAC-28A9492E162D}" srcOrd="0" destOrd="0" presId="urn:microsoft.com/office/officeart/2008/layout/PictureStrips"/>
    <dgm:cxn modelId="{0D895A2B-D71F-9A45-83E7-B7C758291711}" srcId="{0E883352-194C-3942-9679-8D2352497854}" destId="{AC25B589-AD53-1C47-8475-48D6E02EF9AE}" srcOrd="0" destOrd="0" parTransId="{CDA93C4B-F09E-5444-B506-556F0956A102}" sibTransId="{236A713E-35CB-CF4A-BA24-B518654F91C6}"/>
    <dgm:cxn modelId="{1E511B2E-0DE6-4801-93F4-AA457816C139}" type="presOf" srcId="{15CBF045-3A1A-4045-A3B9-AF42FB604C5B}" destId="{3678D18B-7BD6-3143-AEAC-28A9492E162D}" srcOrd="0" destOrd="14" presId="urn:microsoft.com/office/officeart/2008/layout/PictureStrips"/>
    <dgm:cxn modelId="{AB760D34-8ADE-3E4B-B5EB-7B8ECBA928BD}" srcId="{5B7886C8-3A36-6341-B9F3-E1E7BBDD3AC2}" destId="{818CF788-70B9-5940-BCF1-D1227EBEA6A8}" srcOrd="1" destOrd="0" parTransId="{803FCC0C-DA25-4247-A5D9-4B35F91AB5D3}" sibTransId="{BCCCB841-E8ED-B441-8D47-95D364B677C7}"/>
    <dgm:cxn modelId="{FAAD483D-FC3D-4B0E-94DE-8402F9B4D8E6}" type="presOf" srcId="{5B7886C8-3A36-6341-B9F3-E1E7BBDD3AC2}" destId="{3678D18B-7BD6-3143-AEAC-28A9492E162D}" srcOrd="0" destOrd="9" presId="urn:microsoft.com/office/officeart/2008/layout/PictureStrips"/>
    <dgm:cxn modelId="{4B57793F-DA0F-492F-8B38-4CCDB05CC68C}" type="presOf" srcId="{79001DD2-C672-4410-9202-B5BD39C4225A}" destId="{3678D18B-7BD6-3143-AEAC-28A9492E162D}" srcOrd="0" destOrd="19" presId="urn:microsoft.com/office/officeart/2008/layout/PictureStrips"/>
    <dgm:cxn modelId="{3E688F41-67EC-164B-886C-60F7FB998000}" srcId="{5B7886C8-3A36-6341-B9F3-E1E7BBDD3AC2}" destId="{CE69AF75-B1B5-5E4F-8357-DF42113AAA85}" srcOrd="2" destOrd="0" parTransId="{A6104AAB-EEFA-484D-9B0C-E97566FEED0A}" sibTransId="{3A9C6816-D724-F14D-AF4A-6E0F2E283D62}"/>
    <dgm:cxn modelId="{6FEC8B46-3C08-4E22-B79B-A4221C9DD2CF}" type="presOf" srcId="{AC25B589-AD53-1C47-8475-48D6E02EF9AE}" destId="{3678D18B-7BD6-3143-AEAC-28A9492E162D}" srcOrd="0" destOrd="16" presId="urn:microsoft.com/office/officeart/2008/layout/PictureStrips"/>
    <dgm:cxn modelId="{2F33A166-247B-45C0-A0D6-DC521275EEBC}" type="presOf" srcId="{ABF32C57-9A47-7945-891D-8826E5EB0903}" destId="{3678D18B-7BD6-3143-AEAC-28A9492E162D}" srcOrd="0" destOrd="5" presId="urn:microsoft.com/office/officeart/2008/layout/PictureStrips"/>
    <dgm:cxn modelId="{1E924048-CF34-4BC4-B8D8-DAF14D71CF69}" type="presOf" srcId="{D8320F1C-155C-A944-ADC3-99D67978359A}" destId="{3678D18B-7BD6-3143-AEAC-28A9492E162D}" srcOrd="0" destOrd="10" presId="urn:microsoft.com/office/officeart/2008/layout/PictureStrips"/>
    <dgm:cxn modelId="{F93E704D-DA7E-41FD-9302-04DB5D4A4590}" type="presOf" srcId="{B09A78E4-9D3F-440F-A873-70617F5D37D9}" destId="{3678D18B-7BD6-3143-AEAC-28A9492E162D}" srcOrd="0" destOrd="22" presId="urn:microsoft.com/office/officeart/2008/layout/PictureStrips"/>
    <dgm:cxn modelId="{D732736D-9AAD-4B80-9933-D76949EE6CFF}" type="presOf" srcId="{55ACCCC5-B000-4A11-9B41-EB28A662242B}" destId="{3678D18B-7BD6-3143-AEAC-28A9492E162D}" srcOrd="0" destOrd="4" presId="urn:microsoft.com/office/officeart/2008/layout/PictureStrips"/>
    <dgm:cxn modelId="{05EDE570-BD08-45F5-9C7B-7DE4405F96D5}" type="presOf" srcId="{F40112D5-9080-E143-BC78-2493B3DC4C78}" destId="{3678D18B-7BD6-3143-AEAC-28A9492E162D}" srcOrd="0" destOrd="6"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16912E77-8269-4BF7-AD10-50EA21DFBCA0}" type="presOf" srcId="{324E0ABC-EBEA-482A-B5FE-AFAEC602E2CB}" destId="{3678D18B-7BD6-3143-AEAC-28A9492E162D}" srcOrd="0" destOrd="3" presId="urn:microsoft.com/office/officeart/2008/layout/PictureStrips"/>
    <dgm:cxn modelId="{0937337B-3048-4E56-81A0-C94A7B121134}" srcId="{D3A0A36D-ED2E-D94D-9FCE-8A80A9BB23FF}" destId="{80C4D119-195B-43AD-9733-643E5B026E7A}" srcOrd="5" destOrd="0" parTransId="{C61D7250-41E5-4E5D-928B-41C7811B62B2}" sibTransId="{C84EDF86-CC3E-4CD9-985F-D79534CB1D6A}"/>
    <dgm:cxn modelId="{70D5297E-E776-42FA-8512-3D93380ABAE8}" srcId="{99BD0C83-AC45-6B45-98E6-B032E16A0234}" destId="{2B1172DD-ED52-4354-9803-3503C538CD77}" srcOrd="0" destOrd="0" parTransId="{A76D4F38-B779-4D8A-9047-9EFDFDC78C6D}" sibTransId="{3AD8B690-02BD-4B2B-A6D5-E31626FBDE8F}"/>
    <dgm:cxn modelId="{ADF07884-057A-40B7-9C04-2ED5A61F8BDD}" srcId="{5B7886C8-3A36-6341-B9F3-E1E7BBDD3AC2}" destId="{15CBF045-3A1A-4045-A3B9-AF42FB604C5B}" srcOrd="4" destOrd="0" parTransId="{DE54F35E-DB16-45CE-AF3A-1FB54E9A0B35}" sibTransId="{28068FF9-84B2-4930-A6C4-8BA034EA4A96}"/>
    <dgm:cxn modelId="{CEEAEF9E-5D29-403A-8B88-936C0E32DDCC}" srcId="{80C4D119-195B-43AD-9733-643E5B026E7A}" destId="{79001DD2-C672-4410-9202-B5BD39C4225A}" srcOrd="0" destOrd="0" parTransId="{A96926FB-6691-48C6-A041-4FA753D4E762}" sibTransId="{E8058306-E28F-4B20-967F-67F161463E97}"/>
    <dgm:cxn modelId="{807BA7A0-B076-474E-90D4-AE81062EBC1F}" srcId="{D3A0A36D-ED2E-D94D-9FCE-8A80A9BB23FF}" destId="{324E0ABC-EBEA-482A-B5FE-AFAEC602E2CB}" srcOrd="1" destOrd="0" parTransId="{7D14AD71-2138-467D-B748-B55D870543EB}" sibTransId="{831DA3CB-3BB0-4122-BA2A-5504345598BD}"/>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3" destOrd="0" parTransId="{85CA2AF1-34D6-2D44-9BF4-FEA44F1CFD45}" sibTransId="{BEB971A7-301E-6D42-BF31-03B9BB352087}"/>
    <dgm:cxn modelId="{637DC9A5-4B9B-48C4-9EFF-3F3C02C09E4F}" srcId="{80C4D119-195B-43AD-9733-643E5B026E7A}" destId="{CF6DD6DC-5B4E-4688-AF9D-CE5E4B5ECD56}" srcOrd="2" destOrd="0" parTransId="{89B30439-385E-475F-902C-E87590B8904F}" sibTransId="{E4245F44-C502-4CE7-B20C-61F348C16AEF}"/>
    <dgm:cxn modelId="{80C216A6-3878-44B4-84A0-EC8CA4816E1C}" srcId="{5B7886C8-3A36-6341-B9F3-E1E7BBDD3AC2}" destId="{FB53EBD4-6583-4A2B-A09D-72841410FD7A}" srcOrd="3" destOrd="0" parTransId="{285DB0A6-0746-4CC3-B6ED-4ECF51AAF80F}" sibTransId="{67519344-1107-4890-BE29-AA2727678192}"/>
    <dgm:cxn modelId="{A9647FAB-3496-4691-95BA-1D3E949A555D}" type="presOf" srcId="{2B1172DD-ED52-4354-9803-3503C538CD77}" destId="{3678D18B-7BD6-3143-AEAC-28A9492E162D}" srcOrd="0" destOrd="2" presId="urn:microsoft.com/office/officeart/2008/layout/PictureStrips"/>
    <dgm:cxn modelId="{52B879AD-C85F-B84C-B090-4523B569A6DC}" srcId="{D3A0A36D-ED2E-D94D-9FCE-8A80A9BB23FF}" destId="{0E883352-194C-3942-9679-8D2352497854}" srcOrd="4" destOrd="0" parTransId="{1CA8F35C-334A-BF49-B386-5AEBDF664DBD}" sibTransId="{EC8E2AA0-6799-BC4C-B57E-818426BA0383}"/>
    <dgm:cxn modelId="{84FBBFAF-B4EC-4E55-82A9-268CF956A5A6}" srcId="{80C4D119-195B-43AD-9733-643E5B026E7A}" destId="{B09A78E4-9D3F-440F-A873-70617F5D37D9}" srcOrd="3" destOrd="0" parTransId="{D8EB7EC1-17A4-4563-B6C8-A79C265412E1}" sibTransId="{DEBCB3EE-247D-46E6-BF19-AFAF00621F7F}"/>
    <dgm:cxn modelId="{1A6E73B9-D029-4750-AB1C-4501CC2FAAC9}" type="presOf" srcId="{CF6DD6DC-5B4E-4688-AF9D-CE5E4B5ECD56}" destId="{3678D18B-7BD6-3143-AEAC-28A9492E162D}" srcOrd="0" destOrd="21" presId="urn:microsoft.com/office/officeart/2008/layout/PictureStrips"/>
    <dgm:cxn modelId="{D91819C3-2203-4FA1-A1AA-2D8CD82AE981}" type="presOf" srcId="{B0A9497E-2756-4587-81B6-4108801DB61A}" destId="{3678D18B-7BD6-3143-AEAC-28A9492E162D}" srcOrd="0" destOrd="17" presId="urn:microsoft.com/office/officeart/2008/layout/PictureStrips"/>
    <dgm:cxn modelId="{854EB4C4-1955-46CE-8572-F4ACA9D443A6}" type="presOf" srcId="{CE69AF75-B1B5-5E4F-8357-DF42113AAA85}" destId="{3678D18B-7BD6-3143-AEAC-28A9492E162D}" srcOrd="0" destOrd="12"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76985DC9-0800-443D-8658-803594B24B29}" type="presOf" srcId="{8F909B6D-2535-3944-8D61-5E06CDB5AC5C}" destId="{3678D18B-7BD6-3143-AEAC-28A9492E162D}" srcOrd="0" destOrd="7" presId="urn:microsoft.com/office/officeart/2008/layout/PictureStrips"/>
    <dgm:cxn modelId="{656C54CA-808C-42A8-BF75-81C7DE73FC4C}" type="presOf" srcId="{80C4D119-195B-43AD-9733-643E5B026E7A}" destId="{3678D18B-7BD6-3143-AEAC-28A9492E162D}" srcOrd="0" destOrd="18" presId="urn:microsoft.com/office/officeart/2008/layout/PictureStrips"/>
    <dgm:cxn modelId="{8F9D8CD1-46B4-4387-871D-A99360830069}" type="presOf" srcId="{818CF788-70B9-5940-BCF1-D1227EBEA6A8}" destId="{3678D18B-7BD6-3143-AEAC-28A9492E162D}" srcOrd="0" destOrd="11"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480C61E5-DA04-4CE7-B9C7-058E3BF94BBA}" type="presOf" srcId="{99BD0C83-AC45-6B45-98E6-B032E16A0234}" destId="{3678D18B-7BD6-3143-AEAC-28A9492E162D}" srcOrd="0" destOrd="1" presId="urn:microsoft.com/office/officeart/2008/layout/PictureStrips"/>
    <dgm:cxn modelId="{A31C17F1-EA5F-4B9D-BC31-22954B28F01F}" type="presOf" srcId="{38987751-3CAD-4484-939A-9D8E1A507930}" destId="{3678D18B-7BD6-3143-AEAC-28A9492E162D}" srcOrd="0" destOrd="20"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2" destOrd="0" parTransId="{18605F3A-974E-4E40-9DAE-90D4E2F83823}" sibTransId="{329C408F-0C09-A545-AF80-E4500DBAFB34}"/>
    <dgm:cxn modelId="{7007F25B-23E6-4A90-90CE-D57F437D8137}" type="presParOf" srcId="{72F3E42D-79B8-594B-B5BE-FB855D939A70}" destId="{C7D9308B-D264-124B-BEED-C5E48884341D}" srcOrd="0" destOrd="0" presId="urn:microsoft.com/office/officeart/2008/layout/PictureStrips"/>
    <dgm:cxn modelId="{3D4852F7-BE80-4327-829F-8C5676705683}" type="presParOf" srcId="{C7D9308B-D264-124B-BEED-C5E48884341D}" destId="{3678D18B-7BD6-3143-AEAC-28A9492E162D}" srcOrd="0" destOrd="0" presId="urn:microsoft.com/office/officeart/2008/layout/PictureStrips"/>
    <dgm:cxn modelId="{8339BC6E-0AA4-4A84-B296-0E06B17D9514}"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ABD6A909-C723-BD49-82EC-20419ABB237D}" srcId="{1BE9C294-65F6-CD4B-B340-6E77299D718E}" destId="{04A5DF7C-277A-3549-BAB7-9A39B99EC689}" srcOrd="2"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2"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A6B790-50B9-45BE-8888-2B06F1E8FC27}" type="doc">
      <dgm:prSet loTypeId="urn:microsoft.com/office/officeart/2005/8/layout/target1" loCatId="relationship" qsTypeId="urn:microsoft.com/office/officeart/2005/8/quickstyle/simple1" qsCatId="simple" csTypeId="urn:microsoft.com/office/officeart/2005/8/colors/colorful1" csCatId="colorful" phldr="1"/>
      <dgm:spPr/>
    </dgm:pt>
    <dgm:pt modelId="{8BF48CB1-627E-4A83-A249-6930AB191322}">
      <dgm:prSet phldrT="[Text]"/>
      <dgm:spPr/>
      <dgm:t>
        <a:bodyPr/>
        <a:lstStyle/>
        <a:p>
          <a:endParaRPr lang="en-US" b="1" dirty="0">
            <a:solidFill>
              <a:srgbClr val="555FAD"/>
            </a:solidFill>
          </a:endParaRPr>
        </a:p>
      </dgm:t>
    </dgm:pt>
    <dgm:pt modelId="{9FF61AB5-C55F-4EE3-B9DB-BCB266E70578}" type="parTrans" cxnId="{54D53485-F6D7-4E35-974C-CE3C8581556D}">
      <dgm:prSet/>
      <dgm:spPr/>
      <dgm:t>
        <a:bodyPr/>
        <a:lstStyle/>
        <a:p>
          <a:endParaRPr lang="en-US"/>
        </a:p>
      </dgm:t>
    </dgm:pt>
    <dgm:pt modelId="{7DCCE0A7-4DF3-4588-BD12-1BEE964787A1}" type="sibTrans" cxnId="{54D53485-F6D7-4E35-974C-CE3C8581556D}">
      <dgm:prSet/>
      <dgm:spPr/>
      <dgm:t>
        <a:bodyPr/>
        <a:lstStyle/>
        <a:p>
          <a:endParaRPr lang="en-US"/>
        </a:p>
      </dgm:t>
    </dgm:pt>
    <dgm:pt modelId="{0972E2EF-5315-4079-8F34-47855C47A1EF}">
      <dgm:prSet phldrT="[Text]"/>
      <dgm:spPr/>
      <dgm:t>
        <a:bodyPr/>
        <a:lstStyle/>
        <a:p>
          <a:endParaRPr lang="en-US" b="1" dirty="0">
            <a:solidFill>
              <a:srgbClr val="19929B"/>
            </a:solidFill>
          </a:endParaRPr>
        </a:p>
      </dgm:t>
    </dgm:pt>
    <dgm:pt modelId="{1DA6B5E6-6A13-45FA-A611-FE76D23820F7}" type="sibTrans" cxnId="{7A3A7E69-9D96-41CF-ABFE-281BCCFB9E9F}">
      <dgm:prSet/>
      <dgm:spPr/>
      <dgm:t>
        <a:bodyPr/>
        <a:lstStyle/>
        <a:p>
          <a:endParaRPr lang="en-US"/>
        </a:p>
      </dgm:t>
    </dgm:pt>
    <dgm:pt modelId="{1424F20E-49F1-4FB1-8005-CED4D78B025A}" type="parTrans" cxnId="{7A3A7E69-9D96-41CF-ABFE-281BCCFB9E9F}">
      <dgm:prSet/>
      <dgm:spPr/>
      <dgm:t>
        <a:bodyPr/>
        <a:lstStyle/>
        <a:p>
          <a:endParaRPr lang="en-US"/>
        </a:p>
      </dgm:t>
    </dgm:pt>
    <dgm:pt modelId="{05307A29-EBA9-426B-A94B-9920A3FFAABB}">
      <dgm:prSet phldrT="[Text]"/>
      <dgm:spPr/>
      <dgm:t>
        <a:bodyPr/>
        <a:lstStyle/>
        <a:p>
          <a:endParaRPr lang="en-US" b="1" dirty="0">
            <a:solidFill>
              <a:srgbClr val="FF735D"/>
            </a:solidFill>
          </a:endParaRPr>
        </a:p>
      </dgm:t>
    </dgm:pt>
    <dgm:pt modelId="{58D0AFE9-9BCB-4B5B-B3DC-A7D0B962F753}" type="sibTrans" cxnId="{784C59C0-758D-48A5-8436-4570A638EA72}">
      <dgm:prSet/>
      <dgm:spPr/>
      <dgm:t>
        <a:bodyPr/>
        <a:lstStyle/>
        <a:p>
          <a:endParaRPr lang="en-US"/>
        </a:p>
      </dgm:t>
    </dgm:pt>
    <dgm:pt modelId="{A08C3EC5-4C8A-4A99-A681-15FBCCCCAC9A}" type="parTrans" cxnId="{784C59C0-758D-48A5-8436-4570A638EA72}">
      <dgm:prSet/>
      <dgm:spPr/>
      <dgm:t>
        <a:bodyPr/>
        <a:lstStyle/>
        <a:p>
          <a:endParaRPr lang="en-US"/>
        </a:p>
      </dgm:t>
    </dgm:pt>
    <dgm:pt modelId="{98B41E80-8C6B-4C01-9FD4-C32FCD72F76F}" type="pres">
      <dgm:prSet presAssocID="{4BA6B790-50B9-45BE-8888-2B06F1E8FC27}" presName="composite" presStyleCnt="0">
        <dgm:presLayoutVars>
          <dgm:chMax val="5"/>
          <dgm:dir/>
          <dgm:resizeHandles val="exact"/>
        </dgm:presLayoutVars>
      </dgm:prSet>
      <dgm:spPr/>
    </dgm:pt>
    <dgm:pt modelId="{26583C76-C41F-4DF3-9EB0-7F2A32105718}" type="pres">
      <dgm:prSet presAssocID="{8BF48CB1-627E-4A83-A249-6930AB191322}" presName="circle1" presStyleLbl="lnNode1" presStyleIdx="0" presStyleCnt="3"/>
      <dgm:spPr>
        <a:solidFill>
          <a:srgbClr val="737CBB"/>
        </a:solidFill>
      </dgm:spPr>
    </dgm:pt>
    <dgm:pt modelId="{FF140486-0381-44EA-8854-5206FD9B7948}" type="pres">
      <dgm:prSet presAssocID="{8BF48CB1-627E-4A83-A249-6930AB191322}" presName="text1" presStyleLbl="revTx" presStyleIdx="0" presStyleCnt="3">
        <dgm:presLayoutVars>
          <dgm:bulletEnabled val="1"/>
        </dgm:presLayoutVars>
      </dgm:prSet>
      <dgm:spPr/>
    </dgm:pt>
    <dgm:pt modelId="{47ABD96D-2B40-48F3-AB3B-5475A20C47D7}" type="pres">
      <dgm:prSet presAssocID="{8BF48CB1-627E-4A83-A249-6930AB191322}" presName="line1" presStyleLbl="callout" presStyleIdx="0" presStyleCnt="6"/>
      <dgm:spPr>
        <a:ln>
          <a:noFill/>
        </a:ln>
      </dgm:spPr>
    </dgm:pt>
    <dgm:pt modelId="{85455238-C56B-44CA-91F4-707DAB2B3E89}" type="pres">
      <dgm:prSet presAssocID="{8BF48CB1-627E-4A83-A249-6930AB191322}" presName="d1" presStyleLbl="callout" presStyleIdx="1" presStyleCnt="6"/>
      <dgm:spPr>
        <a:ln>
          <a:noFill/>
        </a:ln>
      </dgm:spPr>
    </dgm:pt>
    <dgm:pt modelId="{6E6C3CFB-3DF7-4B34-9DB6-B9CC22C4437E}" type="pres">
      <dgm:prSet presAssocID="{05307A29-EBA9-426B-A94B-9920A3FFAABB}" presName="circle2" presStyleLbl="lnNode1" presStyleIdx="1" presStyleCnt="3"/>
      <dgm:spPr>
        <a:solidFill>
          <a:srgbClr val="FB6542"/>
        </a:solidFill>
      </dgm:spPr>
    </dgm:pt>
    <dgm:pt modelId="{4B9D5C23-6FE5-44C5-BF8D-A6439F80403A}" type="pres">
      <dgm:prSet presAssocID="{05307A29-EBA9-426B-A94B-9920A3FFAABB}" presName="text2" presStyleLbl="revTx" presStyleIdx="1" presStyleCnt="3">
        <dgm:presLayoutVars>
          <dgm:bulletEnabled val="1"/>
        </dgm:presLayoutVars>
      </dgm:prSet>
      <dgm:spPr/>
    </dgm:pt>
    <dgm:pt modelId="{55037737-E5C5-460B-B98E-9E38D0B29665}" type="pres">
      <dgm:prSet presAssocID="{05307A29-EBA9-426B-A94B-9920A3FFAABB}" presName="line2" presStyleLbl="callout" presStyleIdx="2" presStyleCnt="6"/>
      <dgm:spPr>
        <a:ln>
          <a:noFill/>
        </a:ln>
      </dgm:spPr>
    </dgm:pt>
    <dgm:pt modelId="{47337EB9-476C-460B-9BAF-A685ECE1E099}" type="pres">
      <dgm:prSet presAssocID="{05307A29-EBA9-426B-A94B-9920A3FFAABB}" presName="d2" presStyleLbl="callout" presStyleIdx="3" presStyleCnt="6"/>
      <dgm:spPr>
        <a:ln>
          <a:noFill/>
        </a:ln>
      </dgm:spPr>
    </dgm:pt>
    <dgm:pt modelId="{ABCE6256-B86A-4F8E-944C-19661AC04135}" type="pres">
      <dgm:prSet presAssocID="{0972E2EF-5315-4079-8F34-47855C47A1EF}" presName="circle3" presStyleLbl="lnNode1" presStyleIdx="2" presStyleCnt="3"/>
      <dgm:spPr/>
    </dgm:pt>
    <dgm:pt modelId="{200D60D4-7D44-40B6-9FDF-4C3B868D11CA}" type="pres">
      <dgm:prSet presAssocID="{0972E2EF-5315-4079-8F34-47855C47A1EF}" presName="text3" presStyleLbl="revTx" presStyleIdx="2" presStyleCnt="3">
        <dgm:presLayoutVars>
          <dgm:bulletEnabled val="1"/>
        </dgm:presLayoutVars>
      </dgm:prSet>
      <dgm:spPr/>
    </dgm:pt>
    <dgm:pt modelId="{3B2BAE00-552C-47D9-B2C6-B93F32F01538}" type="pres">
      <dgm:prSet presAssocID="{0972E2EF-5315-4079-8F34-47855C47A1EF}" presName="line3" presStyleLbl="callout" presStyleIdx="4" presStyleCnt="6"/>
      <dgm:spPr>
        <a:ln>
          <a:noFill/>
        </a:ln>
      </dgm:spPr>
    </dgm:pt>
    <dgm:pt modelId="{22220A07-1326-4832-898B-4B3FA9275A30}" type="pres">
      <dgm:prSet presAssocID="{0972E2EF-5315-4079-8F34-47855C47A1EF}" presName="d3" presStyleLbl="callout" presStyleIdx="5" presStyleCnt="6" custLinFactNeighborX="3256" custLinFactNeighborY="4419"/>
      <dgm:spPr>
        <a:ln>
          <a:noFill/>
        </a:ln>
      </dgm:spPr>
    </dgm:pt>
  </dgm:ptLst>
  <dgm:cxnLst>
    <dgm:cxn modelId="{EC412D18-FA6D-4E4E-A3E7-43C610512219}" type="presOf" srcId="{05307A29-EBA9-426B-A94B-9920A3FFAABB}" destId="{4B9D5C23-6FE5-44C5-BF8D-A6439F80403A}" srcOrd="0" destOrd="0" presId="urn:microsoft.com/office/officeart/2005/8/layout/target1"/>
    <dgm:cxn modelId="{DCBD8838-6EFD-4833-AFDF-5365372C4A80}" type="presOf" srcId="{8BF48CB1-627E-4A83-A249-6930AB191322}" destId="{FF140486-0381-44EA-8854-5206FD9B7948}" srcOrd="0" destOrd="0" presId="urn:microsoft.com/office/officeart/2005/8/layout/target1"/>
    <dgm:cxn modelId="{7A3A7E69-9D96-41CF-ABFE-281BCCFB9E9F}" srcId="{4BA6B790-50B9-45BE-8888-2B06F1E8FC27}" destId="{0972E2EF-5315-4079-8F34-47855C47A1EF}" srcOrd="2" destOrd="0" parTransId="{1424F20E-49F1-4FB1-8005-CED4D78B025A}" sibTransId="{1DA6B5E6-6A13-45FA-A611-FE76D23820F7}"/>
    <dgm:cxn modelId="{AE05B755-997B-4775-BE33-12777D422CB0}" type="presOf" srcId="{4BA6B790-50B9-45BE-8888-2B06F1E8FC27}" destId="{98B41E80-8C6B-4C01-9FD4-C32FCD72F76F}" srcOrd="0" destOrd="0" presId="urn:microsoft.com/office/officeart/2005/8/layout/target1"/>
    <dgm:cxn modelId="{54D53485-F6D7-4E35-974C-CE3C8581556D}" srcId="{4BA6B790-50B9-45BE-8888-2B06F1E8FC27}" destId="{8BF48CB1-627E-4A83-A249-6930AB191322}" srcOrd="0" destOrd="0" parTransId="{9FF61AB5-C55F-4EE3-B9DB-BCB266E70578}" sibTransId="{7DCCE0A7-4DF3-4588-BD12-1BEE964787A1}"/>
    <dgm:cxn modelId="{EB0D3F9C-DEE3-4420-9E6E-1D219BF89E09}" type="presOf" srcId="{0972E2EF-5315-4079-8F34-47855C47A1EF}" destId="{200D60D4-7D44-40B6-9FDF-4C3B868D11CA}" srcOrd="0" destOrd="0" presId="urn:microsoft.com/office/officeart/2005/8/layout/target1"/>
    <dgm:cxn modelId="{784C59C0-758D-48A5-8436-4570A638EA72}" srcId="{4BA6B790-50B9-45BE-8888-2B06F1E8FC27}" destId="{05307A29-EBA9-426B-A94B-9920A3FFAABB}" srcOrd="1" destOrd="0" parTransId="{A08C3EC5-4C8A-4A99-A681-15FBCCCCAC9A}" sibTransId="{58D0AFE9-9BCB-4B5B-B3DC-A7D0B962F753}"/>
    <dgm:cxn modelId="{ACC53891-8C4D-4215-AB3D-03E3357E658C}" type="presParOf" srcId="{98B41E80-8C6B-4C01-9FD4-C32FCD72F76F}" destId="{26583C76-C41F-4DF3-9EB0-7F2A32105718}" srcOrd="0" destOrd="0" presId="urn:microsoft.com/office/officeart/2005/8/layout/target1"/>
    <dgm:cxn modelId="{9B4B4DCD-FB50-4FE1-B9A3-9359030E068C}" type="presParOf" srcId="{98B41E80-8C6B-4C01-9FD4-C32FCD72F76F}" destId="{FF140486-0381-44EA-8854-5206FD9B7948}" srcOrd="1" destOrd="0" presId="urn:microsoft.com/office/officeart/2005/8/layout/target1"/>
    <dgm:cxn modelId="{07467161-DCC6-4788-983F-195BDEC485CC}" type="presParOf" srcId="{98B41E80-8C6B-4C01-9FD4-C32FCD72F76F}" destId="{47ABD96D-2B40-48F3-AB3B-5475A20C47D7}" srcOrd="2" destOrd="0" presId="urn:microsoft.com/office/officeart/2005/8/layout/target1"/>
    <dgm:cxn modelId="{F7BC226B-17AD-489A-A487-6A2C05440602}" type="presParOf" srcId="{98B41E80-8C6B-4C01-9FD4-C32FCD72F76F}" destId="{85455238-C56B-44CA-91F4-707DAB2B3E89}" srcOrd="3" destOrd="0" presId="urn:microsoft.com/office/officeart/2005/8/layout/target1"/>
    <dgm:cxn modelId="{03B17A60-0922-4456-9A2E-5E425D545564}" type="presParOf" srcId="{98B41E80-8C6B-4C01-9FD4-C32FCD72F76F}" destId="{6E6C3CFB-3DF7-4B34-9DB6-B9CC22C4437E}" srcOrd="4" destOrd="0" presId="urn:microsoft.com/office/officeart/2005/8/layout/target1"/>
    <dgm:cxn modelId="{FD4A26A2-9F9C-45DB-A526-9E0F554917F3}" type="presParOf" srcId="{98B41E80-8C6B-4C01-9FD4-C32FCD72F76F}" destId="{4B9D5C23-6FE5-44C5-BF8D-A6439F80403A}" srcOrd="5" destOrd="0" presId="urn:microsoft.com/office/officeart/2005/8/layout/target1"/>
    <dgm:cxn modelId="{86561E12-C1FB-4262-BF12-C0BE1CC7B4F0}" type="presParOf" srcId="{98B41E80-8C6B-4C01-9FD4-C32FCD72F76F}" destId="{55037737-E5C5-460B-B98E-9E38D0B29665}" srcOrd="6" destOrd="0" presId="urn:microsoft.com/office/officeart/2005/8/layout/target1"/>
    <dgm:cxn modelId="{ADEE435A-64AA-441D-BE05-8D6174E57AD0}" type="presParOf" srcId="{98B41E80-8C6B-4C01-9FD4-C32FCD72F76F}" destId="{47337EB9-476C-460B-9BAF-A685ECE1E099}" srcOrd="7" destOrd="0" presId="urn:microsoft.com/office/officeart/2005/8/layout/target1"/>
    <dgm:cxn modelId="{4F495E65-DC9B-4749-AABA-4647F6D57CF4}" type="presParOf" srcId="{98B41E80-8C6B-4C01-9FD4-C32FCD72F76F}" destId="{ABCE6256-B86A-4F8E-944C-19661AC04135}" srcOrd="8" destOrd="0" presId="urn:microsoft.com/office/officeart/2005/8/layout/target1"/>
    <dgm:cxn modelId="{9906269D-C399-4410-8004-D338209C64C9}" type="presParOf" srcId="{98B41E80-8C6B-4C01-9FD4-C32FCD72F76F}" destId="{200D60D4-7D44-40B6-9FDF-4C3B868D11CA}" srcOrd="9" destOrd="0" presId="urn:microsoft.com/office/officeart/2005/8/layout/target1"/>
    <dgm:cxn modelId="{7C10295C-2906-4B5D-B35E-81D85033D087}" type="presParOf" srcId="{98B41E80-8C6B-4C01-9FD4-C32FCD72F76F}" destId="{3B2BAE00-552C-47D9-B2C6-B93F32F01538}" srcOrd="10" destOrd="0" presId="urn:microsoft.com/office/officeart/2005/8/layout/target1"/>
    <dgm:cxn modelId="{02A3ABA2-422B-4337-A1C4-E30AB08978D8}" type="presParOf" srcId="{98B41E80-8C6B-4C01-9FD4-C32FCD72F76F}" destId="{22220A07-1326-4832-898B-4B3FA9275A3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en-US"/>
        </a:p>
      </dgm:t>
    </dgm:pt>
    <dgm:pt modelId="{26EA02A3-BF79-4156-B187-246F5A5553C5}">
      <dgm:prSet phldrT="[Text]" custT="1"/>
      <dgm:spPr/>
      <dgm:t>
        <a:bodyPr/>
        <a:lstStyle/>
        <a:p>
          <a:r>
            <a:rPr lang="en-US" sz="1000" b="1" dirty="0"/>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b="1" dirty="0"/>
            <a:t>Report Capstone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6E148EAD-AC79-4478-A443-87D2C4068526}">
      <dgm:prSet phldrT="[Text]" custT="1"/>
      <dgm:spPr/>
      <dgm:t>
        <a:bodyPr/>
        <a:lstStyle/>
        <a:p>
          <a:r>
            <a:rPr lang="en-US" sz="1000" b="1" dirty="0"/>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dgm:t>
        <a:bodyPr/>
        <a:lstStyle/>
        <a:p>
          <a:r>
            <a:rPr lang="en-US" sz="1000" b="1" dirty="0"/>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D7281F00-B9F3-454A-A14D-0CD2E30B026E}">
      <dgm:prSet/>
      <dgm:spPr/>
      <dgm:t>
        <a:bodyPr/>
        <a:lstStyle/>
        <a:p>
          <a:r>
            <a:rPr lang="en-US" dirty="0"/>
            <a:t>State course 7000-8999</a:t>
          </a:r>
        </a:p>
      </dgm:t>
    </dgm:pt>
    <dgm:pt modelId="{4C2C946C-AB42-47B0-B9CD-A844AAAF4577}" type="parTrans" cxnId="{4CE38F9A-2EB9-4FEF-A49F-8FC71520252F}">
      <dgm:prSet/>
      <dgm:spPr/>
      <dgm:t>
        <a:bodyPr/>
        <a:lstStyle/>
        <a:p>
          <a:endParaRPr lang="en-US"/>
        </a:p>
      </dgm:t>
    </dgm:pt>
    <dgm:pt modelId="{84B11487-2BC1-4ADB-8710-8C981528BE30}" type="sibTrans" cxnId="{4CE38F9A-2EB9-4FEF-A49F-8FC71520252F}">
      <dgm:prSet/>
      <dgm:spPr/>
      <dgm:t>
        <a:bodyPr/>
        <a:lstStyle/>
        <a:p>
          <a:endParaRPr lang="en-US"/>
        </a:p>
      </dgm:t>
    </dgm:pt>
    <dgm:pt modelId="{0D06FAB5-2928-45AF-AD3E-C9779211BAA2}">
      <dgm:prSet/>
      <dgm:spPr/>
      <dgm:t>
        <a:bodyPr/>
        <a:lstStyle/>
        <a:p>
          <a:r>
            <a:rPr lang="en-US" dirty="0"/>
            <a:t>CTE Pathway Completion Academic Year ID </a:t>
          </a:r>
          <a:r>
            <a:rPr lang="en-US" b="1" dirty="0"/>
            <a:t>must be populated </a:t>
          </a:r>
        </a:p>
      </dgm:t>
    </dgm:pt>
    <dgm:pt modelId="{DB2B61AC-41FB-4E71-AB4F-1BA16E5EF0F3}" type="parTrans" cxnId="{85A9416F-5D11-49A4-81E1-1C39C8D1B5CE}">
      <dgm:prSet/>
      <dgm:spPr/>
      <dgm:t>
        <a:bodyPr/>
        <a:lstStyle/>
        <a:p>
          <a:endParaRPr lang="en-US"/>
        </a:p>
      </dgm:t>
    </dgm:pt>
    <dgm:pt modelId="{68D50A10-2BCC-42E2-8E3F-2AF3B31AC12F}" type="sibTrans" cxnId="{85A9416F-5D11-49A4-81E1-1C39C8D1B5CE}">
      <dgm:prSet/>
      <dgm:spPr/>
      <dgm:t>
        <a:bodyPr/>
        <a:lstStyle/>
        <a:p>
          <a:endParaRPr lang="en-US"/>
        </a:p>
      </dgm:t>
    </dgm:pt>
    <dgm:pt modelId="{CFF92B4A-3391-4C84-AFE4-6B5C8CDA21FC}">
      <dgm:prSet/>
      <dgm:spPr/>
      <dgm:t>
        <a:bodyPr/>
        <a:lstStyle/>
        <a:p>
          <a:endParaRPr lang="en-US" b="1" dirty="0"/>
        </a:p>
      </dgm:t>
    </dgm:pt>
    <dgm:pt modelId="{497F58E9-13FF-4E24-BBC9-D94FFC7A7E6F}" type="parTrans" cxnId="{2D11E0F8-683F-4064-8F5D-1FF6CB01E5E2}">
      <dgm:prSet/>
      <dgm:spPr/>
      <dgm:t>
        <a:bodyPr/>
        <a:lstStyle/>
        <a:p>
          <a:endParaRPr lang="en-US"/>
        </a:p>
      </dgm:t>
    </dgm:pt>
    <dgm:pt modelId="{673B3BF3-6F68-4934-8E5F-2295114F8B64}" type="sibTrans" cxnId="{2D11E0F8-683F-4064-8F5D-1FF6CB01E5E2}">
      <dgm:prSet/>
      <dgm:spPr/>
      <dgm:t>
        <a:bodyPr/>
        <a:lstStyle/>
        <a:p>
          <a:endParaRPr lang="en-US"/>
        </a:p>
      </dgm:t>
    </dgm:pt>
    <dgm:pt modelId="{BF55EBF0-8A15-4201-822E-4C389B20670E}">
      <dgm:prSet/>
      <dgm:spPr/>
      <dgm:t>
        <a:bodyPr/>
        <a:lstStyle/>
        <a:p>
          <a:r>
            <a:rPr lang="en-US" dirty="0"/>
            <a:t>CTE Pathway Completion Academic Year ID must be current year.</a:t>
          </a:r>
          <a:endParaRPr lang="en-US" b="1" dirty="0"/>
        </a:p>
      </dgm:t>
    </dgm:pt>
    <dgm:pt modelId="{ED180D42-A09C-4B35-B282-478B120C937E}" type="parTrans" cxnId="{4A9CF6B4-34D1-4BEE-A21A-13B6B9CA00FC}">
      <dgm:prSet/>
      <dgm:spPr/>
      <dgm:t>
        <a:bodyPr/>
        <a:lstStyle/>
        <a:p>
          <a:endParaRPr lang="en-US"/>
        </a:p>
      </dgm:t>
    </dgm:pt>
    <dgm:pt modelId="{9EF5585C-70FB-4D3F-AE90-F51A37645837}" type="sibTrans" cxnId="{4A9CF6B4-34D1-4BEE-A21A-13B6B9CA00FC}">
      <dgm:prSet/>
      <dgm:spPr/>
      <dgm:t>
        <a:bodyPr/>
        <a:lstStyle/>
        <a:p>
          <a:endParaRPr lang="en-US"/>
        </a:p>
      </dgm:t>
    </dgm:pt>
    <dgm:pt modelId="{B73B10EB-75C2-4F1E-A980-FB7C340B45C1}">
      <dgm:prSet phldrT="[Text]"/>
      <dgm:spPr/>
      <dgm:t>
        <a:bodyPr/>
        <a:lstStyle/>
        <a:p>
          <a:r>
            <a:rPr lang="en-US" dirty="0"/>
            <a:t>Report CTE Pathway Code</a:t>
          </a:r>
        </a:p>
      </dgm:t>
    </dgm:pt>
    <dgm:pt modelId="{46D979FC-961E-45AA-B507-5AB0BBFE5BAE}" type="parTrans" cxnId="{17C4AF36-0F14-4E5D-878A-BC6D7E16A347}">
      <dgm:prSet/>
      <dgm:spPr/>
      <dgm:t>
        <a:bodyPr/>
        <a:lstStyle/>
        <a:p>
          <a:endParaRPr lang="en-US"/>
        </a:p>
      </dgm:t>
    </dgm:pt>
    <dgm:pt modelId="{5E5C2012-1903-43D1-81C1-BDA2D8B00C1C}" type="sibTrans" cxnId="{17C4AF36-0F14-4E5D-878A-BC6D7E16A347}">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F280EF28-1DC1-45CC-AEAE-C4DE53EC79FC}" type="presOf" srcId="{D7281F00-B9F3-454A-A14D-0CD2E30B026E}" destId="{D6EA1DF2-482C-4027-9E5D-CA9458555329}" srcOrd="0" destOrd="1" presId="urn:microsoft.com/office/officeart/2005/8/layout/process3"/>
    <dgm:cxn modelId="{17C4AF36-0F14-4E5D-878A-BC6D7E16A347}" srcId="{923A804E-FF03-44FE-BED8-9447959D6E48}" destId="{B73B10EB-75C2-4F1E-A980-FB7C340B45C1}" srcOrd="1" destOrd="0" parTransId="{46D979FC-961E-45AA-B507-5AB0BBFE5BAE}" sibTransId="{5E5C2012-1903-43D1-81C1-BDA2D8B00C1C}"/>
    <dgm:cxn modelId="{31295664-5A9B-4065-9A9E-F3760AE3C5CD}" type="presOf" srcId="{CFF92B4A-3391-4C84-AFE4-6B5C8CDA21FC}" destId="{9CADED0D-6B1F-4BFB-9C22-93FFFC5BA083}" srcOrd="0" destOrd="4"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85A9416F-5D11-49A4-81E1-1C39C8D1B5CE}" srcId="{923A804E-FF03-44FE-BED8-9447959D6E48}" destId="{0D06FAB5-2928-45AF-AD3E-C9779211BAA2}" srcOrd="2" destOrd="0" parTransId="{DB2B61AC-41FB-4E71-AB4F-1BA16E5EF0F3}" sibTransId="{68D50A10-2BCC-42E2-8E3F-2AF3B31AC12F}"/>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DB329B8B-7474-4C9E-A0FF-8DD2C0ACF455}" type="presOf" srcId="{B73B10EB-75C2-4F1E-A980-FB7C340B45C1}"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4CE38F9A-2EB9-4FEF-A49F-8FC71520252F}" srcId="{26EA02A3-BF79-4156-B187-246F5A5553C5}" destId="{D7281F00-B9F3-454A-A14D-0CD2E30B026E}" srcOrd="1" destOrd="0" parTransId="{4C2C946C-AB42-47B0-B9CD-A844AAAF4577}" sibTransId="{84B11487-2BC1-4ADB-8710-8C981528BE30}"/>
    <dgm:cxn modelId="{7544DCA3-1B19-4B01-BC07-51866EC1F191}" type="presOf" srcId="{BF55EBF0-8A15-4201-822E-4C389B20670E}" destId="{9CADED0D-6B1F-4BFB-9C22-93FFFC5BA083}" srcOrd="0" destOrd="3" presId="urn:microsoft.com/office/officeart/2005/8/layout/process3"/>
    <dgm:cxn modelId="{2D6DB0A6-E1B6-44B8-A5C9-A86D5ABF0292}" type="presOf" srcId="{57859378-A632-45C4-93C5-63731C81799F}" destId="{51CCD4CD-C63D-419F-83A6-B65FC34A953D}" srcOrd="1" destOrd="0" presId="urn:microsoft.com/office/officeart/2005/8/layout/process3"/>
    <dgm:cxn modelId="{4A9CF6B4-34D1-4BEE-A21A-13B6B9CA00FC}" srcId="{923A804E-FF03-44FE-BED8-9447959D6E48}" destId="{BF55EBF0-8A15-4201-822E-4C389B20670E}" srcOrd="3" destOrd="0" parTransId="{ED180D42-A09C-4B35-B282-478B120C937E}" sibTransId="{9EF5585C-70FB-4D3F-AE90-F51A37645837}"/>
    <dgm:cxn modelId="{568E0ACD-4C54-4233-AFDD-BC1F0243FE59}" srcId="{923A804E-FF03-44FE-BED8-9447959D6E48}" destId="{AB80DBA7-6737-439D-93A1-E93852BDE424}" srcOrd="0" destOrd="0" parTransId="{EF6014F7-6E60-4477-9909-4AD23AB74863}" sibTransId="{4EDB6119-9962-4097-A83A-BB589E97473C}"/>
    <dgm:cxn modelId="{1BEF15D3-03DD-49B7-B790-F76AD769B7AE}" type="presOf" srcId="{26EA02A3-BF79-4156-B187-246F5A5553C5}" destId="{6638195A-28B1-4B69-A915-65A4BDF0AF59}" srcOrd="0" destOrd="0" presId="urn:microsoft.com/office/officeart/2005/8/layout/process3"/>
    <dgm:cxn modelId="{7B0A03D5-B917-406F-A116-6CC6588AE437}" type="presOf" srcId="{0D06FAB5-2928-45AF-AD3E-C9779211BAA2}" destId="{9CADED0D-6B1F-4BFB-9C22-93FFFC5BA083}" srcOrd="0" destOrd="2"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694842F8-C720-4731-B3C7-2128DA5FF9CF}" type="presOf" srcId="{6E148EAD-AC79-4478-A443-87D2C4068526}" destId="{F82F45FD-6501-4864-A4BD-FE11190FF2B7}" srcOrd="1" destOrd="0" presId="urn:microsoft.com/office/officeart/2005/8/layout/process3"/>
    <dgm:cxn modelId="{2D11E0F8-683F-4064-8F5D-1FF6CB01E5E2}" srcId="{923A804E-FF03-44FE-BED8-9447959D6E48}" destId="{CFF92B4A-3391-4C84-AFE4-6B5C8CDA21FC}" srcOrd="4" destOrd="0" parTransId="{497F58E9-13FF-4E24-BBC9-D94FFC7A7E6F}" sibTransId="{673B3BF3-6F68-4934-8E5F-2295114F8B64}"/>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EA02A3-BF79-4156-B187-246F5A5553C5}">
      <dgm:prSet phldrT="[Text]" custT="1"/>
      <dgm:spPr>
        <a:solidFill>
          <a:schemeClr val="accent2"/>
        </a:solidFill>
      </dgm:spPr>
      <dgm:t>
        <a:bodyPr/>
        <a:lstStyle/>
        <a:p>
          <a:r>
            <a:rPr lang="en-US" sz="1000" b="1" dirty="0">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a:solidFill>
          <a:schemeClr val="accent2">
            <a:lumMod val="40000"/>
            <a:lumOff val="60000"/>
          </a:schemeClr>
        </a:solidFill>
      </dgm:spPr>
      <dgm:t>
        <a:bodyPr/>
        <a:lstStyle/>
        <a:p>
          <a:endParaRPr lang="en-US"/>
        </a:p>
      </dgm:t>
    </dgm:pt>
    <dgm:pt modelId="{C60FAD5D-5178-4605-8B80-C34B8C48F4E0}">
      <dgm:prSet phldrT="[Text]"/>
      <dgm:spPr>
        <a:ln>
          <a:solidFill>
            <a:schemeClr val="accent2"/>
          </a:solidFill>
        </a:ln>
      </dgm:spPr>
      <dgm:t>
        <a:bodyPr/>
        <a:lstStyle/>
        <a:p>
          <a:r>
            <a:rPr lang="en-US" dirty="0"/>
            <a:t>Report CTE course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a:ln>
          <a:solidFill>
            <a:schemeClr val="accent2"/>
          </a:solidFill>
        </a:ln>
      </dgm:spPr>
      <dgm:t>
        <a:bodyPr/>
        <a:lstStyle/>
        <a:p>
          <a:r>
            <a:rPr lang="en-US" dirty="0"/>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custT="1"/>
      <dgm:spPr>
        <a:solidFill>
          <a:schemeClr val="accent2"/>
        </a:solidFill>
      </dgm:spPr>
      <dgm:t>
        <a:bodyPr/>
        <a:lstStyle/>
        <a:p>
          <a:r>
            <a:rPr lang="en-US" sz="1000" b="1" dirty="0">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a:solidFill>
          <a:schemeClr val="accent2">
            <a:lumMod val="40000"/>
            <a:lumOff val="60000"/>
          </a:schemeClr>
        </a:solidFill>
      </dgm:spPr>
      <dgm:t>
        <a:bodyPr/>
        <a:lstStyle/>
        <a:p>
          <a:endParaRPr lang="en-US"/>
        </a:p>
      </dgm:t>
    </dgm:pt>
    <dgm:pt modelId="{41D16F98-2CB1-4553-9D90-C3D66B747E40}">
      <dgm:prSet phldrT="[Text]"/>
      <dgm:spPr>
        <a:ln>
          <a:solidFill>
            <a:schemeClr val="accent2"/>
          </a:solidFill>
        </a:ln>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a:solidFill>
          <a:schemeClr val="accent2"/>
        </a:solidFill>
      </dgm:spPr>
      <dgm:t>
        <a:bodyPr/>
        <a:lstStyle/>
        <a:p>
          <a:r>
            <a:rPr lang="en-US" sz="1000" b="1" dirty="0">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a:ln>
          <a:solidFill>
            <a:schemeClr val="accent2"/>
          </a:solidFill>
        </a:ln>
      </dgm:spPr>
      <dgm:t>
        <a:bodyPr/>
        <a:lstStyle/>
        <a:p>
          <a:r>
            <a:rPr lang="en-US" dirty="0"/>
            <a:t>Do not submit SCTE</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dirty="0"/>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dirty="0"/>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dirty="0"/>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dirty="0"/>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4"/>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4">
        <dgm:presLayoutVars>
          <dgm:chMax val="0"/>
          <dgm:chPref val="0"/>
          <dgm:bulletEnabled val="1"/>
        </dgm:presLayoutVars>
      </dgm:prSet>
      <dgm:spPr/>
    </dgm:pt>
    <dgm:pt modelId="{2045D5C5-D12D-4063-8A66-D6AD310C93C6}" type="pres">
      <dgm:prSet presAssocID="{54F30AA8-01F5-4F2E-B322-92B433514CA9}" presName="wedge2" presStyleLbl="node1" presStyleIdx="1" presStyleCnt="4"/>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4">
        <dgm:presLayoutVars>
          <dgm:chMax val="0"/>
          <dgm:chPref val="0"/>
          <dgm:bulletEnabled val="1"/>
        </dgm:presLayoutVars>
      </dgm:prSet>
      <dgm:spPr/>
    </dgm:pt>
    <dgm:pt modelId="{14FF2F2B-5018-4041-8C50-533FF37B8F17}" type="pres">
      <dgm:prSet presAssocID="{54F30AA8-01F5-4F2E-B322-92B433514CA9}" presName="wedge3" presStyleLbl="node1" presStyleIdx="2" presStyleCnt="4"/>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4">
        <dgm:presLayoutVars>
          <dgm:chMax val="0"/>
          <dgm:chPref val="0"/>
          <dgm:bulletEnabled val="1"/>
        </dgm:presLayoutVars>
      </dgm:prSet>
      <dgm:spPr/>
    </dgm:pt>
    <dgm:pt modelId="{09982EA1-75A1-4663-864D-5779B64EDA59}" type="pres">
      <dgm:prSet presAssocID="{54F30AA8-01F5-4F2E-B322-92B433514CA9}" presName="wedge4" presStyleLbl="node1" presStyleIdx="3" presStyleCnt="4"/>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4">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4"/>
      <dgm:spPr/>
    </dgm:pt>
    <dgm:pt modelId="{987751DE-4F96-4947-A916-C027ED474C1C}" type="pres">
      <dgm:prSet presAssocID="{F6914123-12C5-49DB-88A2-83B44570573C}" presName="arrowWedge2" presStyleLbl="fgSibTrans2D1" presStyleIdx="1" presStyleCnt="4"/>
      <dgm:spPr/>
    </dgm:pt>
    <dgm:pt modelId="{2A1118CE-A17D-40F1-835A-67701E41030A}" type="pres">
      <dgm:prSet presAssocID="{5560A336-2559-49CF-8BCC-7E73186DBE96}" presName="arrowWedge3" presStyleLbl="fgSibTrans2D1" presStyleIdx="2" presStyleCnt="4"/>
      <dgm:spPr/>
    </dgm:pt>
    <dgm:pt modelId="{57378CEE-F397-47BE-AAD2-C74775C87835}" type="pres">
      <dgm:prSet presAssocID="{FBC505A7-97AB-4D13-B7C9-E18206D6777A}" presName="arrowWedge4" presStyleLbl="fgSibTrans2D1" presStyleIdx="3" presStyleCnt="4"/>
      <dgm:spPr/>
    </dgm:pt>
  </dgm:ptLst>
  <dgm:cxnLst>
    <dgm:cxn modelId="{8131122B-44BE-4271-A0FA-E446C3A67BC5}" srcId="{54F30AA8-01F5-4F2E-B322-92B433514CA9}" destId="{4F9F8997-C05D-493A-9194-495DE62DFB28}" srcOrd="2"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3CF945B-EFB4-46BB-8BD9-3A2AA8D01275}" type="presOf" srcId="{34866B89-8667-4BED-9449-B703BA09BFDC}" destId="{09982EA1-75A1-4663-864D-5779B64EDA59}" srcOrd="0" destOrd="0" presId="urn:microsoft.com/office/officeart/2005/8/layout/cycle8"/>
    <dgm:cxn modelId="{68E71A6C-31B7-4BE4-BD0A-29DB2207E944}" type="presOf" srcId="{4F9F8997-C05D-493A-9194-495DE62DFB28}" destId="{14FF2F2B-5018-4041-8C50-533FF37B8F17}"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E71E47B-0314-44C7-8D46-EF10A79F635C}" srcId="{54F30AA8-01F5-4F2E-B322-92B433514CA9}" destId="{34866B89-8667-4BED-9449-B703BA09BFDC}" srcOrd="3"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99BF889-B7D0-4ED8-A4E7-5A940AA38EDE}" type="presOf" srcId="{4F9F8997-C05D-493A-9194-495DE62DFB28}" destId="{6324C158-897A-4809-9198-BB4BB5928C39}" srcOrd="1"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BEA077DF-29DF-42D6-BEE2-709C69C36DB7}" type="presOf" srcId="{34866B89-8667-4BED-9449-B703BA09BFDC}" destId="{89CC18E6-F57C-47A7-926E-166438E2AD50}" srcOrd="1"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77C66B33-4964-4A61-B9B3-E46F435E10B4}" type="presParOf" srcId="{C33D3E71-B558-4A99-B3B3-5F8E339B069E}" destId="{1510B7AF-AD9D-4FFF-BB2C-41BB064C808A}" srcOrd="16" destOrd="0" presId="urn:microsoft.com/office/officeart/2005/8/layout/cycle8"/>
    <dgm:cxn modelId="{DD13E68E-1532-4C17-A4A9-CAA66B8DB85A}" type="presParOf" srcId="{C33D3E71-B558-4A99-B3B3-5F8E339B069E}" destId="{987751DE-4F96-4947-A916-C027ED474C1C}" srcOrd="17" destOrd="0" presId="urn:microsoft.com/office/officeart/2005/8/layout/cycle8"/>
    <dgm:cxn modelId="{ADDB1B52-3F7F-4584-A8EB-1CC910796102}" type="presParOf" srcId="{C33D3E71-B558-4A99-B3B3-5F8E339B069E}" destId="{2A1118CE-A17D-40F1-835A-67701E41030A}" srcOrd="18" destOrd="0" presId="urn:microsoft.com/office/officeart/2005/8/layout/cycle8"/>
    <dgm:cxn modelId="{E78B5A55-D187-4910-AA1C-F7EB5FF8D32B}" type="presParOf" srcId="{C33D3E71-B558-4A99-B3B3-5F8E339B069E}" destId="{57378CEE-F397-47BE-AAD2-C74775C878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Arial Black"/>
            </a:rPr>
            <a:t>Introduction</a:t>
          </a:r>
          <a:endParaRPr lang="en-US" sz="1900" kern="1200" dirty="0">
            <a:solidFill>
              <a:schemeClr val="tx1">
                <a:lumMod val="75000"/>
                <a:lumOff val="25000"/>
              </a:schemeClr>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lumMod val="75000"/>
                  <a:lumOff val="25000"/>
                </a:schemeClr>
              </a:solidFill>
            </a:rPr>
            <a:t>System Overview</a:t>
          </a:r>
          <a:endParaRPr lang="en-US" sz="1600" b="0" kern="1200" dirty="0">
            <a:solidFill>
              <a:schemeClr val="tx1">
                <a:lumMod val="75000"/>
                <a:lumOff val="25000"/>
              </a:schemeClr>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mn-lt"/>
            </a:rPr>
            <a:t>Data Privacy</a:t>
          </a:r>
          <a:endParaRPr lang="en-US" sz="1600" b="0" kern="1200" dirty="0">
            <a:solidFill>
              <a:schemeClr val="tx1">
                <a:lumMod val="75000"/>
                <a:lumOff val="25000"/>
              </a:schemeClr>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Arial Black"/>
            </a:rPr>
            <a:t>Basics</a:t>
          </a:r>
          <a:endParaRPr lang="en-US" sz="1900" kern="1200" dirty="0">
            <a:solidFill>
              <a:schemeClr val="tx1">
                <a:lumMod val="75000"/>
                <a:lumOff val="25000"/>
              </a:schemeClr>
            </a:solidFill>
          </a:endParaRPr>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rPr>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1">
                <a:extLst>
                  <a:ext uri="{A12FA001-AC4F-418D-AE19-62706E023703}">
                    <ahyp:hlinkClr xmlns:ahyp="http://schemas.microsoft.com/office/drawing/2018/hyperlinkcolor" val="tx"/>
                  </a:ext>
                </a:extLst>
              </a:hlinkClick>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solidFill>
              <a:schemeClr val="tx1"/>
            </a:solidFill>
          </a:endParaRPr>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solidFill>
                <a:schemeClr val="tx1"/>
              </a:solidFill>
            </a:rPr>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rgbClr val="FF73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extLst>
                  <a:ext uri="{A12FA001-AC4F-418D-AE19-62706E023703}">
                    <ahyp:hlinkClr xmlns:ahyp="http://schemas.microsoft.com/office/drawing/2018/hyperlinkcolor" val="tx"/>
                  </a:ext>
                </a:extLst>
              </a:hlinkClick>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solidFill>
              <a:schemeClr val="tx1"/>
            </a:solidFill>
          </a:endParaRPr>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2">
            <a:hueOff val="13507927"/>
            <a:satOff val="-65079"/>
            <a:lumOff val="-172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hueOff val="13507927"/>
            <a:satOff val="-65079"/>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solidFill>
                <a:schemeClr val="tx1"/>
              </a:solidFill>
            </a:rPr>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507927"/>
              <a:satOff val="-65079"/>
              <a:lumOff val="-17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extLst>
                  <a:ext uri="{A12FA001-AC4F-418D-AE19-62706E023703}">
                    <ahyp:hlinkClr xmlns:ahyp="http://schemas.microsoft.com/office/drawing/2018/hyperlinkcolor" val="tx"/>
                  </a:ext>
                </a:extLst>
              </a:hlinkClick>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solidFill>
              <a:schemeClr val="tx1"/>
            </a:solidFill>
          </a:endParaRPr>
        </a:p>
      </dsp:txBody>
      <dsp:txXfrm>
        <a:off x="5550719" y="384962"/>
        <a:ext cx="2422976" cy="5411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tx1"/>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FF73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Educational Options Course Completion – Student Count</a:t>
          </a:r>
          <a:r>
            <a:rPr lang="en-US" sz="1000" kern="1200">
              <a:solidFill>
                <a:schemeClr val="tx1"/>
              </a:solidFill>
            </a:rPr>
            <a:t> </a:t>
          </a:r>
        </a:p>
        <a:p>
          <a:pPr marL="57150" lvl="1" indent="-57150" algn="l" defTabSz="444500">
            <a:lnSpc>
              <a:spcPct val="90000"/>
            </a:lnSpc>
            <a:spcBef>
              <a:spcPct val="0"/>
            </a:spcBef>
            <a:spcAft>
              <a:spcPct val="15000"/>
            </a:spcAft>
            <a:buChar char="•"/>
          </a:pPr>
          <a:endParaRPr lang="en-US" sz="1000" kern="1200">
            <a:solidFill>
              <a:schemeClr val="tx1"/>
            </a:solidFill>
          </a:endParaRPr>
        </a:p>
      </dsp:txBody>
      <dsp:txXfrm>
        <a:off x="106476" y="310861"/>
        <a:ext cx="2066234" cy="7286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tx1"/>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chemeClr val="tx1"/>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tx1"/>
              </a:solidFill>
              <a:latin typeface="Arial" panose="020B0604020202020204"/>
              <a:ea typeface="+mn-ea"/>
              <a:cs typeface="+mn-cs"/>
            </a:rPr>
            <a:t>Supporting Report</a:t>
          </a:r>
        </a:p>
      </dsp:txBody>
      <dsp:txXfrm>
        <a:off x="20098" y="1056523"/>
        <a:ext cx="646004" cy="650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6, 2025</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11, 2025</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25, 2025</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8, 2025 </a:t>
          </a:r>
        </a:p>
      </dsp:txBody>
      <dsp:txXfrm>
        <a:off x="6075803" y="1012161"/>
        <a:ext cx="2097799" cy="110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48271" y="0"/>
          <a:ext cx="6556430" cy="5594222"/>
        </a:xfrm>
        <a:prstGeom prst="rect">
          <a:avLst/>
        </a:prstGeom>
        <a:solidFill>
          <a:schemeClr val="lt1">
            <a:alpha val="40000"/>
            <a:hueOff val="0"/>
            <a:satOff val="0"/>
            <a:lumOff val="0"/>
            <a:alphaOff val="0"/>
          </a:schemeClr>
        </a:solidFill>
        <a:ln w="6350" cap="flat" cmpd="sng" algn="ctr">
          <a:solidFill>
            <a:schemeClr val="tx1">
              <a:lumMod val="85000"/>
              <a:lumOff val="1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084"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5">
                  <a:lumMod val="75000"/>
                </a:schemeClr>
              </a:solidFill>
            </a:rPr>
            <a:t>  </a:t>
          </a:r>
          <a:endParaRPr lang="en-US" sz="1600" kern="1200" dirty="0"/>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Enrollment (SENR)</a:t>
          </a:r>
        </a:p>
        <a:p>
          <a:pPr marL="228600" lvl="2" indent="-114300" algn="l" defTabSz="622300">
            <a:lnSpc>
              <a:spcPct val="90000"/>
            </a:lnSpc>
            <a:spcBef>
              <a:spcPct val="0"/>
            </a:spcBef>
            <a:spcAft>
              <a:spcPct val="15000"/>
            </a:spcAft>
            <a:buChar char="•"/>
          </a:pPr>
          <a:r>
            <a:rPr lang="en-US" sz="1400" b="0" kern="1200" dirty="0">
              <a:solidFill>
                <a:schemeClr val="tx1">
                  <a:lumMod val="85000"/>
                  <a:lumOff val="15000"/>
                </a:schemeClr>
              </a:solidFill>
            </a:rPr>
            <a:t>Seal of Biliteracy, Golden State Seal, A–G Completion</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Teachers Demographics (SDEM)</a:t>
          </a:r>
        </a:p>
        <a:p>
          <a:pPr marL="228600" lvl="2" indent="-114300" algn="l" defTabSz="622300">
            <a:lnSpc>
              <a:spcPct val="90000"/>
            </a:lnSpc>
            <a:spcBef>
              <a:spcPct val="0"/>
            </a:spcBef>
            <a:spcAft>
              <a:spcPct val="15000"/>
            </a:spcAft>
            <a:buChar char="•"/>
          </a:pPr>
          <a:r>
            <a:rPr lang="en-US" sz="1400" kern="1200" dirty="0">
              <a:solidFill>
                <a:schemeClr val="tx1">
                  <a:lumMod val="85000"/>
                  <a:lumOff val="15000"/>
                </a:schemeClr>
              </a:solidFill>
            </a:rPr>
            <a:t>(SEIDs) </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Course Completion (CRSC)</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State Course codes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Course Attributes (</a:t>
          </a:r>
          <a:r>
            <a:rPr lang="en-US" sz="1400" kern="1200" dirty="0">
              <a:solidFill>
                <a:schemeClr val="tx1">
                  <a:lumMod val="85000"/>
                  <a:lumOff val="15000"/>
                </a:schemeClr>
              </a:solidFill>
            </a:rPr>
            <a:t>AP/IB,  College Credit Course, Met UC/CSU Req, HQ CTE)</a:t>
          </a:r>
          <a:endParaRPr lang="en-US" sz="1400" i="0"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Postsecondary Articulated Course Indicator</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Course Completion (SCSC)</a:t>
          </a:r>
          <a:endParaRPr lang="en-US" sz="1400" b="1" i="1"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a-g Requirements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Credits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Grades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Carnegie Units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CTE Participants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CTE (SCTE)</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Pathways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Completers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Work-based Learning </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Work-Based Learning Types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Internship Attributes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Hours</a:t>
          </a:r>
        </a:p>
        <a:p>
          <a:pPr marL="342900" lvl="2" indent="-171450" algn="l" defTabSz="711200">
            <a:lnSpc>
              <a:spcPct val="90000"/>
            </a:lnSpc>
            <a:spcBef>
              <a:spcPct val="0"/>
            </a:spcBef>
            <a:spcAft>
              <a:spcPct val="15000"/>
            </a:spcAft>
            <a:buChar char="•"/>
          </a:pPr>
          <a:endParaRPr lang="en-US" sz="1600" i="0" kern="1200" dirty="0">
            <a:solidFill>
              <a:srgbClr val="66CDC9"/>
            </a:solidFill>
          </a:endParaRPr>
        </a:p>
      </dsp:txBody>
      <dsp:txXfrm>
        <a:off x="248271" y="0"/>
        <a:ext cx="6556430" cy="5594222"/>
      </dsp:txXfrm>
    </dsp:sp>
    <dsp:sp modelId="{5EE1D9C6-F4FD-DC45-BC41-91164B97D6D1}">
      <dsp:nvSpPr>
        <dsp:cNvPr id="0" name=""/>
        <dsp:cNvSpPr/>
      </dsp:nvSpPr>
      <dsp:spPr>
        <a:xfrm>
          <a:off x="90855" y="612807"/>
          <a:ext cx="1338403" cy="1985114"/>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3029"/>
          <a:ext cx="4055689" cy="865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Staff Involved with Submission</a:t>
          </a:r>
        </a:p>
      </dsp:txBody>
      <dsp:txXfrm>
        <a:off x="0" y="23029"/>
        <a:ext cx="4055689" cy="865776"/>
      </dsp:txXfrm>
    </dsp:sp>
    <dsp:sp modelId="{E3E76491-8807-CA4F-8E4E-E290DDB1346B}">
      <dsp:nvSpPr>
        <dsp:cNvPr id="0" name=""/>
        <dsp:cNvSpPr/>
      </dsp:nvSpPr>
      <dsp:spPr>
        <a:xfrm>
          <a:off x="0" y="878390"/>
          <a:ext cx="4055689" cy="14823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878390"/>
        <a:ext cx="4055689" cy="1482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23757"/>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23757"/>
        <a:ext cx="4055689" cy="1733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E6256-B86A-4F8E-944C-19661AC04135}">
      <dsp:nvSpPr>
        <dsp:cNvPr id="0" name=""/>
        <dsp:cNvSpPr/>
      </dsp:nvSpPr>
      <dsp:spPr>
        <a:xfrm>
          <a:off x="147255" y="977034"/>
          <a:ext cx="2931103" cy="29311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C3CFB-3DF7-4B34-9DB6-B9CC22C4437E}">
      <dsp:nvSpPr>
        <dsp:cNvPr id="0" name=""/>
        <dsp:cNvSpPr/>
      </dsp:nvSpPr>
      <dsp:spPr>
        <a:xfrm>
          <a:off x="733476" y="1563255"/>
          <a:ext cx="1758662" cy="1758662"/>
        </a:xfrm>
        <a:prstGeom prst="ellipse">
          <a:avLst/>
        </a:prstGeom>
        <a:solidFill>
          <a:srgbClr val="FB65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83C76-C41F-4DF3-9EB0-7F2A32105718}">
      <dsp:nvSpPr>
        <dsp:cNvPr id="0" name=""/>
        <dsp:cNvSpPr/>
      </dsp:nvSpPr>
      <dsp:spPr>
        <a:xfrm>
          <a:off x="1319697" y="2149475"/>
          <a:ext cx="586220" cy="586220"/>
        </a:xfrm>
        <a:prstGeom prst="ellipse">
          <a:avLst/>
        </a:prstGeom>
        <a:solidFill>
          <a:srgbClr val="737C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40486-0381-44EA-8854-5206FD9B7948}">
      <dsp:nvSpPr>
        <dsp:cNvPr id="0" name=""/>
        <dsp:cNvSpPr/>
      </dsp:nvSpPr>
      <dsp:spPr>
        <a:xfrm>
          <a:off x="3566876" y="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555FAD"/>
            </a:solidFill>
          </a:endParaRPr>
        </a:p>
      </dsp:txBody>
      <dsp:txXfrm>
        <a:off x="3566876" y="0"/>
        <a:ext cx="1465551" cy="854905"/>
      </dsp:txXfrm>
    </dsp:sp>
    <dsp:sp modelId="{47ABD96D-2B40-48F3-AB3B-5475A20C47D7}">
      <dsp:nvSpPr>
        <dsp:cNvPr id="0" name=""/>
        <dsp:cNvSpPr/>
      </dsp:nvSpPr>
      <dsp:spPr>
        <a:xfrm>
          <a:off x="3200488" y="42745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455238-C56B-44CA-91F4-707DAB2B3E89}">
      <dsp:nvSpPr>
        <dsp:cNvPr id="0" name=""/>
        <dsp:cNvSpPr/>
      </dsp:nvSpPr>
      <dsp:spPr>
        <a:xfrm rot="5400000">
          <a:off x="1398592" y="642155"/>
          <a:ext cx="2014645" cy="158621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D5C23-6FE5-44C5-BF8D-A6439F80403A}">
      <dsp:nvSpPr>
        <dsp:cNvPr id="0" name=""/>
        <dsp:cNvSpPr/>
      </dsp:nvSpPr>
      <dsp:spPr>
        <a:xfrm>
          <a:off x="3566876" y="854905"/>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FF735D"/>
            </a:solidFill>
          </a:endParaRPr>
        </a:p>
      </dsp:txBody>
      <dsp:txXfrm>
        <a:off x="3566876" y="854905"/>
        <a:ext cx="1465551" cy="854905"/>
      </dsp:txXfrm>
    </dsp:sp>
    <dsp:sp modelId="{55037737-E5C5-460B-B98E-9E38D0B29665}">
      <dsp:nvSpPr>
        <dsp:cNvPr id="0" name=""/>
        <dsp:cNvSpPr/>
      </dsp:nvSpPr>
      <dsp:spPr>
        <a:xfrm>
          <a:off x="3200488" y="1282357"/>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337EB9-476C-460B-9BAF-A685ECE1E099}">
      <dsp:nvSpPr>
        <dsp:cNvPr id="0" name=""/>
        <dsp:cNvSpPr/>
      </dsp:nvSpPr>
      <dsp:spPr>
        <a:xfrm rot="5400000">
          <a:off x="1831028" y="1483724"/>
          <a:ext cx="1569899" cy="116609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0D60D4-7D44-40B6-9FDF-4C3B868D11CA}">
      <dsp:nvSpPr>
        <dsp:cNvPr id="0" name=""/>
        <dsp:cNvSpPr/>
      </dsp:nvSpPr>
      <dsp:spPr>
        <a:xfrm>
          <a:off x="3566876" y="170981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19929B"/>
            </a:solidFill>
          </a:endParaRPr>
        </a:p>
      </dsp:txBody>
      <dsp:txXfrm>
        <a:off x="3566876" y="1709810"/>
        <a:ext cx="1465551" cy="854905"/>
      </dsp:txXfrm>
    </dsp:sp>
    <dsp:sp modelId="{3B2BAE00-552C-47D9-B2C6-B93F32F01538}">
      <dsp:nvSpPr>
        <dsp:cNvPr id="0" name=""/>
        <dsp:cNvSpPr/>
      </dsp:nvSpPr>
      <dsp:spPr>
        <a:xfrm>
          <a:off x="3200488" y="213726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220A07-1326-4832-898B-4B3FA9275A30}">
      <dsp:nvSpPr>
        <dsp:cNvPr id="0" name=""/>
        <dsp:cNvSpPr/>
      </dsp:nvSpPr>
      <dsp:spPr>
        <a:xfrm rot="5400000">
          <a:off x="2288289" y="2374174"/>
          <a:ext cx="1121635" cy="74596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CRSC</a:t>
          </a:r>
        </a:p>
      </dsp:txBody>
      <dsp:txXfrm>
        <a:off x="3354" y="209629"/>
        <a:ext cx="1525206" cy="254130"/>
      </dsp:txXfrm>
    </dsp:sp>
    <dsp:sp modelId="{D6EA1DF2-482C-4027-9E5D-CA9458555329}">
      <dsp:nvSpPr>
        <dsp:cNvPr id="0" name=""/>
        <dsp:cNvSpPr/>
      </dsp:nvSpPr>
      <dsp:spPr>
        <a:xfrm>
          <a:off x="315746"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t>Report Capstone course appropriate to CTE Pathway </a:t>
          </a:r>
        </a:p>
        <a:p>
          <a:pPr marL="57150" lvl="1" indent="-57150" algn="l" defTabSz="355600">
            <a:lnSpc>
              <a:spcPct val="90000"/>
            </a:lnSpc>
            <a:spcBef>
              <a:spcPct val="0"/>
            </a:spcBef>
            <a:spcAft>
              <a:spcPct val="15000"/>
            </a:spcAft>
            <a:buChar char="•"/>
          </a:pPr>
          <a:r>
            <a:rPr lang="en-US" sz="800" kern="1200" dirty="0"/>
            <a:t>State course 7000-8999</a:t>
          </a:r>
        </a:p>
      </dsp:txBody>
      <dsp:txXfrm>
        <a:off x="353151" y="501164"/>
        <a:ext cx="1450396" cy="1202290"/>
      </dsp:txXfrm>
    </dsp:sp>
    <dsp:sp modelId="{3B91A8BE-9150-4386-8F21-BE9E25D1D1B1}">
      <dsp:nvSpPr>
        <dsp:cNvPr id="0" name=""/>
        <dsp:cNvSpPr/>
      </dsp:nvSpPr>
      <dsp:spPr>
        <a:xfrm>
          <a:off x="175977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59776" y="222774"/>
        <a:ext cx="376257" cy="227840"/>
      </dsp:txXfrm>
    </dsp:sp>
    <dsp:sp modelId="{F82F45FD-6501-4864-A4BD-FE11190FF2B7}">
      <dsp:nvSpPr>
        <dsp:cNvPr id="0" name=""/>
        <dsp:cNvSpPr/>
      </dsp:nvSpPr>
      <dsp:spPr>
        <a:xfrm>
          <a:off x="245342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SCSC</a:t>
          </a:r>
        </a:p>
      </dsp:txBody>
      <dsp:txXfrm>
        <a:off x="2453423" y="209629"/>
        <a:ext cx="1525206" cy="254130"/>
      </dsp:txXfrm>
    </dsp:sp>
    <dsp:sp modelId="{D01D7483-B604-4F44-B40F-6940DF0A0C9F}">
      <dsp:nvSpPr>
        <dsp:cNvPr id="0" name=""/>
        <dsp:cNvSpPr/>
      </dsp:nvSpPr>
      <dsp:spPr>
        <a:xfrm>
          <a:off x="276581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SCSC associated to the CTE course</a:t>
          </a:r>
        </a:p>
      </dsp:txBody>
      <dsp:txXfrm>
        <a:off x="2803220" y="501164"/>
        <a:ext cx="1450396" cy="1202290"/>
      </dsp:txXfrm>
    </dsp:sp>
    <dsp:sp modelId="{88AF5CF6-751D-47C9-AD0A-C122192B99C5}">
      <dsp:nvSpPr>
        <dsp:cNvPr id="0" name=""/>
        <dsp:cNvSpPr/>
      </dsp:nvSpPr>
      <dsp:spPr>
        <a:xfrm>
          <a:off x="420984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09846" y="222774"/>
        <a:ext cx="376257" cy="227840"/>
      </dsp:txXfrm>
    </dsp:sp>
    <dsp:sp modelId="{5309D178-C81F-46B8-BB6F-D7172384DCB7}">
      <dsp:nvSpPr>
        <dsp:cNvPr id="0" name=""/>
        <dsp:cNvSpPr/>
      </dsp:nvSpPr>
      <dsp:spPr>
        <a:xfrm>
          <a:off x="490349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SCTE</a:t>
          </a:r>
        </a:p>
      </dsp:txBody>
      <dsp:txXfrm>
        <a:off x="4903493" y="209629"/>
        <a:ext cx="1525206" cy="254130"/>
      </dsp:txXfrm>
    </dsp:sp>
    <dsp:sp modelId="{9CADED0D-6B1F-4BFB-9C22-93FFFC5BA083}">
      <dsp:nvSpPr>
        <dsp:cNvPr id="0" name=""/>
        <dsp:cNvSpPr/>
      </dsp:nvSpPr>
      <dsp:spPr>
        <a:xfrm>
          <a:off x="521588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SCTE </a:t>
          </a:r>
        </a:p>
        <a:p>
          <a:pPr marL="57150" lvl="1" indent="-57150" algn="l" defTabSz="355600">
            <a:lnSpc>
              <a:spcPct val="90000"/>
            </a:lnSpc>
            <a:spcBef>
              <a:spcPct val="0"/>
            </a:spcBef>
            <a:spcAft>
              <a:spcPct val="15000"/>
            </a:spcAft>
            <a:buChar char="•"/>
          </a:pPr>
          <a:r>
            <a:rPr lang="en-US" sz="800" kern="1200" dirty="0"/>
            <a:t>Report CTE Pathway Code</a:t>
          </a:r>
        </a:p>
        <a:p>
          <a:pPr marL="57150" lvl="1" indent="-57150" algn="l" defTabSz="355600">
            <a:lnSpc>
              <a:spcPct val="90000"/>
            </a:lnSpc>
            <a:spcBef>
              <a:spcPct val="0"/>
            </a:spcBef>
            <a:spcAft>
              <a:spcPct val="15000"/>
            </a:spcAft>
            <a:buChar char="•"/>
          </a:pPr>
          <a:r>
            <a:rPr lang="en-US" sz="800" kern="1200" dirty="0"/>
            <a:t>CTE Pathway Completion Academic Year ID </a:t>
          </a:r>
          <a:r>
            <a:rPr lang="en-US" sz="800" b="1" kern="1200" dirty="0"/>
            <a:t>must be populated </a:t>
          </a:r>
        </a:p>
        <a:p>
          <a:pPr marL="57150" lvl="1" indent="-57150" algn="l" defTabSz="355600">
            <a:lnSpc>
              <a:spcPct val="90000"/>
            </a:lnSpc>
            <a:spcBef>
              <a:spcPct val="0"/>
            </a:spcBef>
            <a:spcAft>
              <a:spcPct val="15000"/>
            </a:spcAft>
            <a:buChar char="•"/>
          </a:pPr>
          <a:r>
            <a:rPr lang="en-US" sz="800" kern="1200" dirty="0"/>
            <a:t>CTE Pathway Completion Academic Year ID must be current year.</a:t>
          </a:r>
          <a:endParaRPr lang="en-US" sz="800" b="1" kern="1200" dirty="0"/>
        </a:p>
        <a:p>
          <a:pPr marL="57150" lvl="1" indent="-57150" algn="l" defTabSz="355600">
            <a:lnSpc>
              <a:spcPct val="90000"/>
            </a:lnSpc>
            <a:spcBef>
              <a:spcPct val="0"/>
            </a:spcBef>
            <a:spcAft>
              <a:spcPct val="15000"/>
            </a:spcAft>
            <a:buChar char="•"/>
          </a:pPr>
          <a:endParaRPr lang="en-US" sz="800" b="1" kern="1200" dirty="0"/>
        </a:p>
      </dsp:txBody>
      <dsp:txXfrm>
        <a:off x="5253290" y="501164"/>
        <a:ext cx="1450396" cy="12022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CRSC</a:t>
          </a:r>
        </a:p>
      </dsp:txBody>
      <dsp:txXfrm>
        <a:off x="3354" y="89208"/>
        <a:ext cx="1525206" cy="316800"/>
      </dsp:txXfrm>
    </dsp:sp>
    <dsp:sp modelId="{D6EA1DF2-482C-4027-9E5D-CA9458555329}">
      <dsp:nvSpPr>
        <dsp:cNvPr id="0" name=""/>
        <dsp:cNvSpPr/>
      </dsp:nvSpPr>
      <dsp:spPr>
        <a:xfrm>
          <a:off x="315746"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Report CTE course </a:t>
          </a:r>
        </a:p>
        <a:p>
          <a:pPr marL="57150" lvl="1" indent="-57150" algn="l" defTabSz="488950">
            <a:lnSpc>
              <a:spcPct val="90000"/>
            </a:lnSpc>
            <a:spcBef>
              <a:spcPct val="0"/>
            </a:spcBef>
            <a:spcAft>
              <a:spcPct val="15000"/>
            </a:spcAft>
            <a:buChar char="•"/>
          </a:pPr>
          <a:r>
            <a:rPr lang="en-US" sz="1100" kern="1200" dirty="0"/>
            <a:t>State course 7000-8999</a:t>
          </a:r>
        </a:p>
      </dsp:txBody>
      <dsp:txXfrm>
        <a:off x="336043" y="426304"/>
        <a:ext cx="1484612" cy="652406"/>
      </dsp:txXfrm>
    </dsp:sp>
    <dsp:sp modelId="{3B91A8BE-9150-4386-8F21-BE9E25D1D1B1}">
      <dsp:nvSpPr>
        <dsp:cNvPr id="0" name=""/>
        <dsp:cNvSpPr/>
      </dsp:nvSpPr>
      <dsp:spPr>
        <a:xfrm>
          <a:off x="175977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59776" y="133687"/>
        <a:ext cx="376257" cy="227840"/>
      </dsp:txXfrm>
    </dsp:sp>
    <dsp:sp modelId="{F82F45FD-6501-4864-A4BD-FE11190FF2B7}">
      <dsp:nvSpPr>
        <dsp:cNvPr id="0" name=""/>
        <dsp:cNvSpPr/>
      </dsp:nvSpPr>
      <dsp:spPr>
        <a:xfrm>
          <a:off x="245342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SCSC</a:t>
          </a:r>
        </a:p>
      </dsp:txBody>
      <dsp:txXfrm>
        <a:off x="2453423" y="89208"/>
        <a:ext cx="1525206" cy="316800"/>
      </dsp:txXfrm>
    </dsp:sp>
    <dsp:sp modelId="{D01D7483-B604-4F44-B40F-6940DF0A0C9F}">
      <dsp:nvSpPr>
        <dsp:cNvPr id="0" name=""/>
        <dsp:cNvSpPr/>
      </dsp:nvSpPr>
      <dsp:spPr>
        <a:xfrm>
          <a:off x="276581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Submit SCSC associated to the CTE course</a:t>
          </a:r>
        </a:p>
      </dsp:txBody>
      <dsp:txXfrm>
        <a:off x="2786112" y="426304"/>
        <a:ext cx="1484612" cy="652406"/>
      </dsp:txXfrm>
    </dsp:sp>
    <dsp:sp modelId="{88AF5CF6-751D-47C9-AD0A-C122192B99C5}">
      <dsp:nvSpPr>
        <dsp:cNvPr id="0" name=""/>
        <dsp:cNvSpPr/>
      </dsp:nvSpPr>
      <dsp:spPr>
        <a:xfrm>
          <a:off x="420984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209846" y="133687"/>
        <a:ext cx="376257" cy="227840"/>
      </dsp:txXfrm>
    </dsp:sp>
    <dsp:sp modelId="{5309D178-C81F-46B8-BB6F-D7172384DCB7}">
      <dsp:nvSpPr>
        <dsp:cNvPr id="0" name=""/>
        <dsp:cNvSpPr/>
      </dsp:nvSpPr>
      <dsp:spPr>
        <a:xfrm>
          <a:off x="490349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SCTE</a:t>
          </a:r>
        </a:p>
      </dsp:txBody>
      <dsp:txXfrm>
        <a:off x="4903493" y="89208"/>
        <a:ext cx="1525206" cy="316800"/>
      </dsp:txXfrm>
    </dsp:sp>
    <dsp:sp modelId="{9CADED0D-6B1F-4BFB-9C22-93FFFC5BA083}">
      <dsp:nvSpPr>
        <dsp:cNvPr id="0" name=""/>
        <dsp:cNvSpPr/>
      </dsp:nvSpPr>
      <dsp:spPr>
        <a:xfrm>
          <a:off x="521588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Do not submit SCTE</a:t>
          </a:r>
        </a:p>
      </dsp:txBody>
      <dsp:txXfrm>
        <a:off x="5236182" y="426304"/>
        <a:ext cx="1484612" cy="652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0893" y="261904"/>
          <a:ext cx="3567824" cy="3567824"/>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Review Reports</a:t>
          </a:r>
        </a:p>
      </dsp:txBody>
      <dsp:txXfrm>
        <a:off x="3174813" y="1001378"/>
        <a:ext cx="1316697" cy="976904"/>
      </dsp:txXfrm>
    </dsp:sp>
    <dsp:sp modelId="{2045D5C5-D12D-4063-8A66-D6AD310C93C6}">
      <dsp:nvSpPr>
        <dsp:cNvPr id="0" name=""/>
        <dsp:cNvSpPr/>
      </dsp:nvSpPr>
      <dsp:spPr>
        <a:xfrm>
          <a:off x="1280893" y="381681"/>
          <a:ext cx="3567824" cy="3567824"/>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Approval </a:t>
          </a:r>
        </a:p>
      </dsp:txBody>
      <dsp:txXfrm>
        <a:off x="3174813" y="2233127"/>
        <a:ext cx="1316697" cy="976904"/>
      </dsp:txXfrm>
    </dsp:sp>
    <dsp:sp modelId="{14FF2F2B-5018-4041-8C50-533FF37B8F17}">
      <dsp:nvSpPr>
        <dsp:cNvPr id="0" name=""/>
        <dsp:cNvSpPr/>
      </dsp:nvSpPr>
      <dsp:spPr>
        <a:xfrm>
          <a:off x="1161116" y="381681"/>
          <a:ext cx="3567824" cy="3567824"/>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Submission Process</a:t>
          </a:r>
        </a:p>
      </dsp:txBody>
      <dsp:txXfrm>
        <a:off x="1518323" y="2233127"/>
        <a:ext cx="1316697" cy="976904"/>
      </dsp:txXfrm>
    </dsp:sp>
    <dsp:sp modelId="{09982EA1-75A1-4663-864D-5779B64EDA59}">
      <dsp:nvSpPr>
        <dsp:cNvPr id="0" name=""/>
        <dsp:cNvSpPr/>
      </dsp:nvSpPr>
      <dsp:spPr>
        <a:xfrm>
          <a:off x="1161116" y="261904"/>
          <a:ext cx="3567824" cy="3567824"/>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CERT Error Correction</a:t>
          </a:r>
        </a:p>
      </dsp:txBody>
      <dsp:txXfrm>
        <a:off x="1518323" y="1001378"/>
        <a:ext cx="1316697" cy="976904"/>
      </dsp:txXfrm>
    </dsp:sp>
    <dsp:sp modelId="{1510B7AF-AD9D-4FFF-BB2C-41BB064C808A}">
      <dsp:nvSpPr>
        <dsp:cNvPr id="0" name=""/>
        <dsp:cNvSpPr/>
      </dsp:nvSpPr>
      <dsp:spPr>
        <a:xfrm>
          <a:off x="1060028" y="41038"/>
          <a:ext cx="4009555" cy="4009555"/>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60028" y="160815"/>
          <a:ext cx="4009555" cy="4009555"/>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1118CE-A17D-40F1-835A-67701E41030A}">
      <dsp:nvSpPr>
        <dsp:cNvPr id="0" name=""/>
        <dsp:cNvSpPr/>
      </dsp:nvSpPr>
      <dsp:spPr>
        <a:xfrm>
          <a:off x="940251" y="160815"/>
          <a:ext cx="4009555" cy="4009555"/>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378CEE-F397-47BE-AAD2-C74775C87835}">
      <dsp:nvSpPr>
        <dsp:cNvPr id="0" name=""/>
        <dsp:cNvSpPr/>
      </dsp:nvSpPr>
      <dsp:spPr>
        <a:xfrm>
          <a:off x="940251" y="41038"/>
          <a:ext cx="4009555" cy="4009555"/>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1BE09-81FB-49F6-9D67-EA38F96F400B}"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9FB0-8998-4C19-8441-28F802CE273F}" type="slidenum">
              <a:rPr lang="en-US" smtClean="0"/>
              <a:t>‹#›</a:t>
            </a:fld>
            <a:endParaRPr lang="en-US"/>
          </a:p>
        </p:txBody>
      </p:sp>
    </p:spTree>
    <p:extLst>
      <p:ext uri="{BB962C8B-B14F-4D97-AF65-F5344CB8AC3E}">
        <p14:creationId xmlns:p14="http://schemas.microsoft.com/office/powerpoint/2010/main" val="40862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ca.gov/ci/ct/sf/documents/ctescrpposter.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tc.ca.gov/credentials/req-teaching" TargetMode="External"/><Relationship Id="rId5" Type="http://schemas.openxmlformats.org/officeDocument/2006/relationships/hyperlink" Target="https://www.ctc.ca.gov/docs/default-source/leaflets/cl888.pdf?sfvrsn=88065bf8_18" TargetMode="External"/><Relationship Id="rId4" Type="http://schemas.openxmlformats.org/officeDocument/2006/relationships/hyperlink" Target="https://www.cde.ca.gov/ci/ct/sf/ctemcstandards.as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 of Year 1 Reporting and Certification Training with CSIS supporting CALPADS.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self and trainers.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session, we’ll provide an overview of the EOY 1 data collection and the data requirements for EOY 1. We’ll discuss common certification errors, and provide guidance on the reports review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Before we move into the finer details of EOY 1 reporting through various file types, let’s take do a quick 10,000 foot overview of the EOY 1 submission and see the big picture process at play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Your local Student Information System (SIS) stores your day-to-day school data, including information on student enrollment, demographics, CTE, SWD, Credentialed Staff demographics and courses, and student course enrollments.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This data is submitted to CALPADS as well as other statewide systems like the Testing Operations Management System (TOMS) and the California Department of Social Services (CDSS).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Data is pulled directly from CALPADS for publishing on Data Quest and the California School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California State and the CDE are in turn compelled to report specific data groups to the federal government, and all requirements are listed in the Federal System bubble on the slide. These are requirements throughout all data submissions throughout the year, not just EOY 1, but are quite relevant in EOY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Federal reporting includes migrant student information, course completion and Carnegie units earned, Carl Perkins CTE participant and completer info, SWD, Every Student Succeeds Act (ESSA), and Workforce Innovation Opportunity Act (WIOA) data.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10</a:t>
            </a:fld>
            <a:endParaRPr lang="en-US"/>
          </a:p>
        </p:txBody>
      </p:sp>
    </p:spTree>
    <p:extLst>
      <p:ext uri="{BB962C8B-B14F-4D97-AF65-F5344CB8AC3E}">
        <p14:creationId xmlns:p14="http://schemas.microsoft.com/office/powerpoint/2010/main" val="319269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6699"/>
                </a:solidFill>
                <a:effectLst/>
                <a:latin typeface="Arial" panose="020B0604020202020204" pitchFamily="34" charset="0"/>
              </a:rPr>
              <a:t>We mentioned the California School Dashboard as part of the state systems reporting. In the California School Dashboard, there are various indicators which measures school performance. The College/Career indicator is particularly relevant to EOY 1. The CCI indicator shows how well LEAs and school are preparing students for likely success after graduation. There are two measures to consider with this indicator: college readiness and career readiness. </a:t>
            </a:r>
          </a:p>
          <a:p>
            <a:pPr algn="l"/>
            <a:endParaRPr lang="en-US" sz="1200" b="0" i="0" dirty="0">
              <a:solidFill>
                <a:srgbClr val="0066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6699"/>
                </a:solidFill>
                <a:effectLst/>
                <a:latin typeface="Arial" panose="020B0604020202020204" pitchFamily="34" charset="0"/>
              </a:rPr>
              <a:t>This slide contains the CCI Measures for College readiness. Displayed are the criteria to determine whether the relevant data you submit to CDE indicates College Prepared, Approaching Prepared, or Not Prepared. Only graduates can be classified as “Prepared” or “Approaching Prepared”. For LEAs to demonstrate success on this measure, high school graduates must meet at least one of the criteria in the “Prepared” or “Approaching Prepared” levels. </a:t>
            </a: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criteria outlined in red represent data that is pulled directly from CALPADS. Particular to EOY 1, College Credit Courses and UC/CSU a-g requirements are provided in CRSC and SCSC files; CTE Pathway completion is provided in the SCTE file.</a:t>
            </a:r>
          </a:p>
          <a:p>
            <a:pPr algn="l"/>
            <a:endParaRPr lang="en-US" sz="1200" b="0" i="0" dirty="0">
              <a:solidFill>
                <a:srgbClr val="006699"/>
              </a:solidFill>
              <a:effectLst/>
              <a:latin typeface="Arial" panose="020B0604020202020204" pitchFamily="34" charset="0"/>
            </a:endParaRPr>
          </a:p>
          <a:p>
            <a:pPr algn="l"/>
            <a:r>
              <a:rPr lang="en-US" sz="1200" b="0" i="0" dirty="0">
                <a:solidFill>
                  <a:srgbClr val="006699"/>
                </a:solidFill>
                <a:effectLst/>
                <a:latin typeface="Arial" panose="020B0604020202020204" pitchFamily="34" charset="0"/>
              </a:rPr>
              <a:t>The criteria outside of the red outline come from non-CALPADS sources like CAASPP, AP/IB Exams, Summative assessments, and so on.  </a:t>
            </a:r>
            <a:endParaRPr lang="en-US" dirty="0"/>
          </a:p>
          <a:p>
            <a:pPr algn="l">
              <a:buFont typeface="Arial" panose="020B0604020202020204" pitchFamily="34" charset="0"/>
              <a:buNone/>
            </a:pPr>
            <a:endParaRPr lang="en-US" dirty="0"/>
          </a:p>
          <a:p>
            <a:pPr algn="l">
              <a:buFont typeface="Arial" panose="020B0604020202020204" pitchFamily="34" charset="0"/>
              <a:buNone/>
            </a:pPr>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4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dirty="0">
                <a:solidFill>
                  <a:srgbClr val="006699"/>
                </a:solidFill>
                <a:effectLst/>
                <a:latin typeface="Arial" panose="020B0604020202020204" pitchFamily="34" charset="0"/>
              </a:rPr>
              <a:t>This slide contains the CCI Measures for Career readiness. Displayed are the criteria to determine whether the relevant data you submit to CDE indicates Career Prepared, Approaching Prepared, or Not Prepared. Only graduates can be classified as “Prepared” or “Approaching Prepared”. For LEAs to demonstrate success on this measure, high school graduates must meet at least one of the criteria in the “Prepared” or “Approaching Prepared” levels. </a:t>
            </a:r>
          </a:p>
          <a:p>
            <a:pPr algn="l"/>
            <a:endParaRPr lang="en-US" sz="1200" b="0" i="0" dirty="0">
              <a:solidFill>
                <a:srgbClr val="0066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6699"/>
                </a:solidFill>
                <a:effectLst/>
                <a:latin typeface="Arial" panose="020B0604020202020204" pitchFamily="34" charset="0"/>
              </a:rPr>
              <a:t>The criteria outlined in red represent data that is pulled directly from CALPADS. Particular to EOY 1, Leadership/Military Science courses and CTE courses are reported in CRSC and SCSC records, and Transitional Classroom and Work-Based Learning Experience is reported in WBLR records.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Leadership and Military Science includes State Course Codes 9373 (Leadership/Military science) and 9374 (Junior Reserve Officers Training Corps (JROTC))</a:t>
            </a:r>
            <a:r>
              <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0" i="0" dirty="0">
                <a:solidFill>
                  <a:srgbClr val="006699"/>
                </a:solidFill>
                <a:effectLst/>
                <a:latin typeface="Arial" panose="020B0604020202020204" pitchFamily="34" charset="0"/>
              </a:rPr>
              <a:t>It is important to be aware of the data elements you submit to CALPADS in EOY 1 that will be relevant to the CCI on the CA School Dashboard. </a:t>
            </a:r>
            <a:endParaRPr lang="en-US" sz="1200" b="0" i="0" u="sng" dirty="0">
              <a:solidFill>
                <a:srgbClr val="0000FF"/>
              </a:solidFill>
              <a:effectLst/>
              <a:latin typeface="Helvetica Neue"/>
            </a:endParaRPr>
          </a:p>
          <a:p>
            <a:pPr algn="l">
              <a:buFont typeface="Arial" panose="020B0604020202020204" pitchFamily="34" charset="0"/>
              <a:buNone/>
            </a:pPr>
            <a:endParaRPr lang="en-US" sz="1200" b="0" i="0" u="sng" dirty="0">
              <a:solidFill>
                <a:srgbClr val="0000FF"/>
              </a:solidFill>
              <a:effectLst/>
              <a:latin typeface="Helvetica Neue"/>
            </a:endParaRPr>
          </a:p>
          <a:p>
            <a:pPr algn="l">
              <a:buFont typeface="Arial" panose="020B0604020202020204" pitchFamily="34" charset="0"/>
              <a:buNone/>
            </a:pPr>
            <a:r>
              <a:rPr lang="en-US" sz="1200" b="0" i="0" u="sng" dirty="0">
                <a:solidFill>
                  <a:srgbClr val="0000FF"/>
                </a:solidFill>
                <a:effectLst/>
                <a:latin typeface="Helvetica Neue"/>
              </a:rPr>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0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Clarification on College Credit Courses</a:t>
            </a:r>
            <a:r>
              <a:rPr lang="en-US" sz="1200" dirty="0"/>
              <a:t>:</a:t>
            </a:r>
            <a:r>
              <a:rPr lang="en-US" sz="1200" dirty="0">
                <a:solidFill>
                  <a:srgbClr val="000000"/>
                </a:solidFill>
              </a:rPr>
              <a:t> S</a:t>
            </a:r>
            <a:r>
              <a:rPr lang="en-US" sz="1200" b="0" i="0" dirty="0">
                <a:solidFill>
                  <a:srgbClr val="000000"/>
                </a:solidFill>
                <a:effectLst/>
                <a:latin typeface="Arial" panose="020B0604020202020204" pitchFamily="34" charset="0"/>
              </a:rPr>
              <a:t>ome LEAs are submitting college courses that students took and completed </a:t>
            </a:r>
            <a:r>
              <a:rPr lang="en-US" sz="1200" b="0" i="1" dirty="0">
                <a:solidFill>
                  <a:srgbClr val="000000"/>
                </a:solidFill>
                <a:effectLst/>
                <a:latin typeface="Arial" panose="020B0604020202020204" pitchFamily="34" charset="0"/>
              </a:rPr>
              <a:t>independently</a:t>
            </a:r>
            <a:r>
              <a:rPr lang="en-US" sz="1200" b="0" i="0" dirty="0">
                <a:solidFill>
                  <a:srgbClr val="000000"/>
                </a:solidFill>
                <a:effectLst/>
                <a:latin typeface="Arial" panose="020B0604020202020204" pitchFamily="34" charset="0"/>
              </a:rPr>
              <a:t>, and which have no association or oversight by the school. Since the CCI is a measure of the </a:t>
            </a:r>
            <a:r>
              <a:rPr lang="en-US" sz="1200" b="0" i="1" dirty="0">
                <a:solidFill>
                  <a:srgbClr val="000000"/>
                </a:solidFill>
                <a:effectLst/>
                <a:latin typeface="Arial" panose="020B0604020202020204" pitchFamily="34" charset="0"/>
              </a:rPr>
              <a:t>school’s</a:t>
            </a:r>
            <a:r>
              <a:rPr lang="en-US" sz="1200" b="0" i="0" dirty="0">
                <a:solidFill>
                  <a:srgbClr val="000000"/>
                </a:solidFill>
                <a:effectLst/>
                <a:latin typeface="Arial" panose="020B0604020202020204" pitchFamily="34" charset="0"/>
              </a:rPr>
              <a:t> effectiveness in preparing students for college or career, the CDE clarifies in the technical guide that the completion of such courses will not contribute to a school’s CCI.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rial" panose="020B0604020202020204" pitchFamily="34" charset="0"/>
            </a:endParaRPr>
          </a:p>
          <a:p>
            <a:pPr>
              <a:lnSpc>
                <a:spcPct val="100000"/>
              </a:lnSpc>
            </a:pPr>
            <a:r>
              <a:rPr lang="en-US" sz="2000" b="1" u="sng" dirty="0"/>
              <a:t>Clarification on CTE Pathway Criteria</a:t>
            </a:r>
            <a:r>
              <a:rPr lang="en-US" sz="2000" dirty="0"/>
              <a:t>: To be considered “prepared” on the CCI using the CTE Pathway criteria, students must c</a:t>
            </a:r>
            <a:r>
              <a:rPr lang="en-US" sz="2000" b="0" dirty="0">
                <a:solidFill>
                  <a:srgbClr val="000000"/>
                </a:solidFill>
                <a:effectLst/>
                <a:latin typeface="Arial" panose="020B0604020202020204" pitchFamily="34" charset="0"/>
              </a:rPr>
              <a:t>omplete, the capstone course </a:t>
            </a:r>
            <a:r>
              <a:rPr lang="en-US" sz="2000" dirty="0">
                <a:solidFill>
                  <a:srgbClr val="000000"/>
                </a:solidFill>
              </a:rPr>
              <a:t>of the Pathway, </a:t>
            </a:r>
            <a:r>
              <a:rPr lang="en-US" sz="2000" b="0" dirty="0">
                <a:solidFill>
                  <a:srgbClr val="000000"/>
                </a:solidFill>
                <a:effectLst/>
                <a:latin typeface="Arial" panose="020B0604020202020204" pitchFamily="34" charset="0"/>
              </a:rPr>
              <a:t>with a grade of C- or better AND: </a:t>
            </a:r>
          </a:p>
          <a:p>
            <a:pPr lvl="1" fontAlgn="base"/>
            <a:r>
              <a:rPr lang="en-US" sz="2000" b="0" dirty="0">
                <a:solidFill>
                  <a:srgbClr val="000000"/>
                </a:solidFill>
                <a:effectLst/>
                <a:latin typeface="Arial" panose="020B0604020202020204" pitchFamily="34" charset="0"/>
              </a:rPr>
              <a:t>Score Level 3 or higher in one Smarter Balanced Summative Assessments subject area (ELA or math) and Level 2 or higher in the other, OR </a:t>
            </a:r>
          </a:p>
          <a:p>
            <a:pPr lvl="1" fontAlgn="base"/>
            <a:r>
              <a:rPr lang="en-US" sz="2000" b="0" dirty="0">
                <a:solidFill>
                  <a:srgbClr val="000000"/>
                </a:solidFill>
                <a:effectLst/>
                <a:latin typeface="Arial" panose="020B0604020202020204" pitchFamily="34" charset="0"/>
              </a:rPr>
              <a:t>Complete one semester/two quarters/two-trimesters of College Credit Courses with a grade of C- or better in academic/CTE subjects where college credits are awarded for each course. </a:t>
            </a:r>
            <a:endParaRPr lang="en-US" sz="2000" dirty="0">
              <a:solidFill>
                <a:srgbClr val="000000"/>
              </a:solidFill>
            </a:endParaRPr>
          </a:p>
          <a:p>
            <a:pPr>
              <a:lnSpc>
                <a:spcPct val="100000"/>
              </a:lnSpc>
            </a:pPr>
            <a:r>
              <a:rPr lang="en-US" sz="2000" b="0" i="0" dirty="0">
                <a:solidFill>
                  <a:srgbClr val="000000"/>
                </a:solidFill>
                <a:effectLst/>
                <a:latin typeface="Arial" panose="020B0604020202020204" pitchFamily="34" charset="0"/>
              </a:rPr>
              <a:t>For the CTE Pathway criteria, students </a:t>
            </a:r>
            <a:r>
              <a:rPr lang="en-US" sz="2000" b="0" i="1" dirty="0">
                <a:solidFill>
                  <a:srgbClr val="000000"/>
                </a:solidFill>
                <a:effectLst/>
                <a:latin typeface="Arial" panose="020B0604020202020204" pitchFamily="34" charset="0"/>
              </a:rPr>
              <a:t>cannot</a:t>
            </a:r>
            <a:r>
              <a:rPr lang="en-US" sz="2000" b="0" i="0" dirty="0">
                <a:solidFill>
                  <a:srgbClr val="000000"/>
                </a:solidFill>
                <a:effectLst/>
                <a:latin typeface="Arial" panose="020B0604020202020204" pitchFamily="34" charset="0"/>
              </a:rPr>
              <a:t> receive college credit for any of the courses within the completed CTE Pathway. Students must complete the </a:t>
            </a:r>
            <a:r>
              <a:rPr lang="en-US" sz="2000" i="1" dirty="0">
                <a:solidFill>
                  <a:srgbClr val="000000"/>
                </a:solidFill>
              </a:rPr>
              <a:t>c</a:t>
            </a:r>
            <a:r>
              <a:rPr lang="en-US" sz="2000" b="0" i="1" dirty="0">
                <a:solidFill>
                  <a:srgbClr val="000000"/>
                </a:solidFill>
                <a:effectLst/>
                <a:latin typeface="Arial" panose="020B0604020202020204" pitchFamily="34" charset="0"/>
              </a:rPr>
              <a:t>ollege </a:t>
            </a:r>
            <a:r>
              <a:rPr lang="en-US" sz="2000" i="1" dirty="0">
                <a:solidFill>
                  <a:srgbClr val="000000"/>
                </a:solidFill>
              </a:rPr>
              <a:t>c</a:t>
            </a:r>
            <a:r>
              <a:rPr lang="en-US" sz="2000" b="0" i="1" dirty="0">
                <a:solidFill>
                  <a:srgbClr val="000000"/>
                </a:solidFill>
                <a:effectLst/>
                <a:latin typeface="Arial" panose="020B0604020202020204" pitchFamily="34" charset="0"/>
              </a:rPr>
              <a:t>redit </a:t>
            </a:r>
            <a:r>
              <a:rPr lang="en-US" sz="2000" i="1" dirty="0">
                <a:solidFill>
                  <a:srgbClr val="000000"/>
                </a:solidFill>
              </a:rPr>
              <a:t>c</a:t>
            </a:r>
            <a:r>
              <a:rPr lang="en-US" sz="2000" b="0" i="1" dirty="0">
                <a:solidFill>
                  <a:srgbClr val="000000"/>
                </a:solidFill>
                <a:effectLst/>
                <a:latin typeface="Arial" panose="020B0604020202020204" pitchFamily="34" charset="0"/>
              </a:rPr>
              <a:t>ourses outside of the CTE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13</a:t>
            </a:fld>
            <a:endParaRPr lang="en-US"/>
          </a:p>
        </p:txBody>
      </p:sp>
    </p:spTree>
    <p:extLst>
      <p:ext uri="{BB962C8B-B14F-4D97-AF65-F5344CB8AC3E}">
        <p14:creationId xmlns:p14="http://schemas.microsoft.com/office/powerpoint/2010/main" val="422295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To successfully report your student data in CALPADS, LEAs need the proper User account roles assigned. The roles needed to populate data and view reports in EOY 1 are contained on the lefthand side of this slide. [They are: student search, SENR Edit and View, SCTE Edit and View, CRSC Edit and View, SCSC Edit and View, SDEM Edit and View, WBLR Edit and View, and WBLR Extract permissions. To view EOY 1 reports, users will need EOY 1 Reports permissions.]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CALPADS User Manual </a:t>
            </a:r>
            <a:r>
              <a:rPr lang="en-US" b="0" i="0" dirty="0">
                <a:solidFill>
                  <a:srgbClr val="39424D"/>
                </a:solidFill>
                <a:effectLst/>
                <a:latin typeface="Lato" panose="020F0502020204030203" pitchFamily="34" charset="0"/>
              </a:rPr>
              <a:t>contains all essential information for CALPADS users to make full use of the system. It includes a description of the system functions and capabilities, contingencies and alternate modes of operation, and step-by-step procedures for system access and use. It also serves as a gateway to additional state compliance resources, submission and report analysis tools.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9424D"/>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9424D"/>
                </a:solidFill>
                <a:effectLst/>
                <a:latin typeface="Lato" panose="020F0502020204030203" pitchFamily="34" charset="0"/>
              </a:rPr>
              <a:t>The CALPADS Code Sets </a:t>
            </a:r>
            <a:r>
              <a:rPr lang="en-US" dirty="0"/>
              <a:t>contains the current code values in CALPADS for fields with the coded value data elements.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CALPADS File Specifications or CFS provides data submission requirements at the individual field or file specification level, as well as information on CALPADS file processing methods.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Error List </a:t>
            </a:r>
            <a:r>
              <a:rPr lang="en-US" b="0" i="0" dirty="0">
                <a:solidFill>
                  <a:srgbClr val="39424D"/>
                </a:solidFill>
                <a:effectLst/>
                <a:latin typeface="Lato" panose="020F0502020204030203" pitchFamily="34" charset="0"/>
              </a:rPr>
              <a:t>contains descriptions and suggested resolutions for each error generated when submitting data to CALPADS.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CALPADS Data Guide </a:t>
            </a:r>
            <a:r>
              <a:rPr lang="en-US" b="0" i="0" dirty="0">
                <a:solidFill>
                  <a:srgbClr val="000000"/>
                </a:solidFill>
                <a:effectLst/>
                <a:latin typeface="Helvetica Neue"/>
              </a:rPr>
              <a:t>provides general guidance for local educational agencies (LEAs) regarding the collection and submission of data for CALPADS. The data guide is currently a bit outdated, and users may be better suited turning to the User Manual.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Neue"/>
              </a:rPr>
              <a:t>The Valid Code Combinations document </a:t>
            </a:r>
            <a:r>
              <a:rPr lang="en-US" dirty="0"/>
              <a:t>lists codes that can only be used in specific combinations with other fields/elements, as enforced by validation errors.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Retired Code Mapping Guide provides a list of state curse codes that were retired from CALPADS during a codes transition in the 2018-19 school year, and their new associated course codes.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0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a:p>
            <a:endParaRPr lang="en-US" dirty="0">
              <a:latin typeface="+mn-lt"/>
            </a:endParaRPr>
          </a:p>
          <a:p>
            <a:r>
              <a:rPr lang="en-US" dirty="0">
                <a:latin typeface="+mn-lt"/>
              </a:rPr>
              <a:t>Developing referential knowledge of CALPADS documentation will increase your capacity as a data coordinator allowing you to resolve problems and answer questions independent of support. So, lets look at the EOY 1 resources.</a:t>
            </a:r>
          </a:p>
          <a:p>
            <a:endParaRPr lang="en-US" dirty="0">
              <a:latin typeface="+mn-lt"/>
            </a:endParaRPr>
          </a:p>
          <a:p>
            <a:pPr marL="171450" indent="-171450">
              <a:buFont typeface="Arial" panose="020B0604020202020204" pitchFamily="34" charset="0"/>
              <a:buChar char="•"/>
            </a:pPr>
            <a:r>
              <a:rPr lang="en-US" dirty="0">
                <a:latin typeface="+mn-lt"/>
              </a:rPr>
              <a:t>CALPADS User Manual: https://documentation.calpads.org/</a:t>
            </a:r>
          </a:p>
          <a:p>
            <a:pPr marL="171450" indent="-171450">
              <a:buFont typeface="Arial" panose="020B0604020202020204" pitchFamily="34" charset="0"/>
              <a:buChar char="•"/>
            </a:pPr>
            <a:r>
              <a:rPr lang="en-US" dirty="0">
                <a:latin typeface="+mn-lt"/>
              </a:rPr>
              <a:t>CALPADS System Documentation Page: https://www.cde.ca.gov/ds/sp/cl/systemdocs.asp</a:t>
            </a:r>
          </a:p>
          <a:p>
            <a:pPr marL="171450" indent="-171450">
              <a:buFont typeface="Arial" panose="020B0604020202020204" pitchFamily="34" charset="0"/>
              <a:buChar char="•"/>
            </a:pPr>
            <a:r>
              <a:rPr lang="en-US" dirty="0">
                <a:latin typeface="+mn-lt"/>
              </a:rPr>
              <a:t>CALPADS Communications: https://www.cde.ca.gov/ds/sp/cl/communications.asp</a:t>
            </a:r>
          </a:p>
          <a:p>
            <a:pPr marL="628650" lvl="1" indent="-171450">
              <a:buFont typeface="Arial" panose="020B0604020202020204" pitchFamily="34" charset="0"/>
              <a:buChar char="•"/>
            </a:pPr>
            <a:r>
              <a:rPr lang="en-US" sz="1200" baseline="0" dirty="0">
                <a:latin typeface="+mn-lt"/>
                <a:cs typeface="Arial" panose="020B0604020202020204" pitchFamily="34" charset="0"/>
              </a:rPr>
              <a:t>https://www.cde.ca.gov/ds/sp/cl/calpadsupdflash184.asp</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CA School Dashboard Handbook (</a:t>
            </a:r>
            <a:r>
              <a:rPr lang="en-US" sz="1200" kern="1200" dirty="0">
                <a:solidFill>
                  <a:schemeClr val="tx1"/>
                </a:solidFill>
                <a:latin typeface="+mn-lt"/>
                <a:ea typeface="+mn-ea"/>
                <a:cs typeface="+mn-cs"/>
              </a:rPr>
              <a:t>https://www.cde.ca.gov/ta/ac/cm/documents/caldashhandbook21.pdf)</a:t>
            </a:r>
            <a:r>
              <a:rPr lang="en-US" dirty="0">
                <a:latin typeface="+mn-lt"/>
              </a:rPr>
              <a:t>: https://www.cde.ca.gov/ta/ac/cm/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 Dept of ED. Work–based learning tool kit: https://cte.ed.gov/wbltoolkit/collecting.html.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6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EOY 1 from a big picture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75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file types required for EOY 1 all use replacement processing where any record in the CALPADS ODS with the same operational keys are replaced on upload. The one exception is the Staff Demographic file, which uses the more flexible effective date processing 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SENR records must be updated in EOY 1, and should be updated prior to uploading WBLR records. CALPADS will pull data on the state seal of biliteracy, golden state seal, and A-G completion from the SENR record.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SDEM file is used to submit demographic data about credentialed staff members who were actively employed at any time during the current academic year. An update of the SDEM file is typically submitted to include those teachers of record who were not active during the fall 2 reporting period.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 CRSC file is used to submit course completion data, including State course codes and course attributes,  for all departmentalized courses that students completed during the academic year.</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 SCSC file format is used to submit student course section data, including credits, grades, </a:t>
            </a:r>
            <a:r>
              <a:rPr lang="en-US" sz="1200" kern="1200" dirty="0" err="1">
                <a:solidFill>
                  <a:schemeClr val="tx1"/>
                </a:solidFill>
                <a:effectLst/>
                <a:latin typeface="Arial" panose="020B0604020202020204" pitchFamily="34" charset="0"/>
                <a:ea typeface="+mn-ea"/>
                <a:cs typeface="Arial" panose="020B0604020202020204" pitchFamily="34" charset="0"/>
              </a:rPr>
              <a:t>Cargenie</a:t>
            </a:r>
            <a:r>
              <a:rPr lang="en-US" sz="1200" kern="1200" dirty="0">
                <a:solidFill>
                  <a:schemeClr val="tx1"/>
                </a:solidFill>
                <a:effectLst/>
                <a:latin typeface="Arial" panose="020B0604020202020204" pitchFamily="34" charset="0"/>
                <a:ea typeface="+mn-ea"/>
                <a:cs typeface="Arial" panose="020B0604020202020204" pitchFamily="34" charset="0"/>
              </a:rPr>
              <a:t> units, CTE, and a-g requirements,  for departmentalized course sections that students completed during the academic year, and for which they received a grade.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SCTE file format is used to submit career technical education (CTE) information about a student. Specifically, students are identified as CTE pathway completers if they completed a CTE pathway within the current academic year.</a:t>
            </a:r>
            <a:r>
              <a:rPr lang="en-US" sz="1200" b="0" i="0" kern="1200" dirty="0">
                <a:solidFill>
                  <a:schemeClr val="tx1"/>
                </a:solidFill>
                <a:effectLst/>
                <a:latin typeface="Arial" panose="020B0604020202020204" pitchFamily="34" charset="0"/>
                <a:ea typeface="+mn-ea"/>
                <a:cs typeface="Arial" panose="020B0604020202020204" pitchFamily="34" charset="0"/>
              </a:rPr>
              <a:t> The high Quality CTE Indicator is used to designate High Quality CTE</a:t>
            </a:r>
            <a:r>
              <a:rPr lang="en-US" sz="1200" b="0" i="0" kern="1200" baseline="0" dirty="0">
                <a:solidFill>
                  <a:schemeClr val="tx1"/>
                </a:solidFill>
                <a:effectLst/>
                <a:latin typeface="Arial" panose="020B0604020202020204" pitchFamily="34" charset="0"/>
                <a:ea typeface="+mn-ea"/>
                <a:cs typeface="Arial" panose="020B0604020202020204" pitchFamily="34" charset="0"/>
              </a:rPr>
              <a:t> courses </a:t>
            </a:r>
            <a:r>
              <a:rPr lang="en-US" sz="1200" b="0" i="0" kern="1200" dirty="0">
                <a:solidFill>
                  <a:schemeClr val="tx1"/>
                </a:solidFill>
                <a:effectLst/>
                <a:latin typeface="Arial" panose="020B0604020202020204" pitchFamily="34" charset="0"/>
                <a:ea typeface="+mn-ea"/>
                <a:cs typeface="Arial" panose="020B0604020202020204" pitchFamily="34" charset="0"/>
              </a:rPr>
              <a:t>only.  These staff are credentialed to teach career tech ed.</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The WBLR file is used </a:t>
            </a:r>
            <a:r>
              <a:rPr lang="en-US" sz="1200" b="0" i="0" dirty="0">
                <a:solidFill>
                  <a:srgbClr val="000000"/>
                </a:solidFill>
                <a:effectLst/>
                <a:latin typeface="Arial" panose="020B0604020202020204" pitchFamily="34" charset="0"/>
                <a:cs typeface="Arial" panose="020B0604020202020204" pitchFamily="34" charset="0"/>
              </a:rPr>
              <a:t>to submit work-based learning data that will provide additional opportunities for students to demonstrate their preparedness for college/career through the College/Career Indicator (CCI) on the California School Dashboard. </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Reminders:</a:t>
            </a:r>
          </a:p>
          <a:p>
            <a:endParaRPr lang="en-US" sz="1200" baseline="0" dirty="0">
              <a:latin typeface="Arial" panose="020B0604020202020204" pitchFamily="34" charset="0"/>
              <a:cs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Course completion for End of Year 1 is not compared to Course enrollment from Fall 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Course completion is only required for departmentalized classes in grades 9-12 and optional </a:t>
            </a:r>
            <a:r>
              <a:rPr lang="en-US" sz="1200">
                <a:latin typeface="Arial" panose="020B0604020202020204" pitchFamily="34" charset="0"/>
                <a:cs typeface="Arial" panose="020B0604020202020204" pitchFamily="34" charset="0"/>
              </a:rPr>
              <a:t>for grades 7-8</a:t>
            </a:r>
            <a:endParaRPr lang="en-US" sz="1200" dirty="0">
              <a:latin typeface="Arial" panose="020B0604020202020204" pitchFamily="34" charset="0"/>
              <a:cs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CTE Completers are determined using the SCTE file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SEIDs submitted in Course Section Completion (CRSC) records are checked to make sure a corresponding Staff Demographic (SDEM) record exists in CALPADS (unless SEID is 9999999999)</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Do not submit the SASS file. Staff Assignment data is not required for EOY and submitting a file may wipe out previously submitted data</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p>
          <a:p>
            <a:r>
              <a:rPr lang="en-US" dirty="0"/>
              <a:t>Staff Involved: </a:t>
            </a:r>
          </a:p>
          <a:p>
            <a:pPr marL="171450" indent="-171450">
              <a:buFont typeface="Arial" panose="020B0604020202020204" pitchFamily="34" charset="0"/>
              <a:buChar char="•"/>
            </a:pPr>
            <a:r>
              <a:rPr lang="en-US" dirty="0"/>
              <a:t>Site Staff</a:t>
            </a:r>
          </a:p>
          <a:p>
            <a:pPr marL="171450" indent="-171450">
              <a:buFont typeface="Arial" panose="020B0604020202020204" pitchFamily="34" charset="0"/>
              <a:buChar char="•"/>
            </a:pPr>
            <a:r>
              <a:rPr lang="en-US" dirty="0"/>
              <a:t>Program Staff</a:t>
            </a:r>
          </a:p>
          <a:p>
            <a:pPr marL="171450" indent="-171450">
              <a:buFont typeface="Arial" panose="020B0604020202020204" pitchFamily="34" charset="0"/>
              <a:buChar char="•"/>
            </a:pPr>
            <a:r>
              <a:rPr lang="en-US" dirty="0"/>
              <a:t>CTE Staff</a:t>
            </a:r>
          </a:p>
          <a:p>
            <a:pPr marL="171450" indent="-171450">
              <a:buFont typeface="Arial" panose="020B0604020202020204" pitchFamily="34" charset="0"/>
              <a:buChar char="•"/>
            </a:pPr>
            <a:r>
              <a:rPr lang="en-US" dirty="0"/>
              <a:t>Site Administrators</a:t>
            </a:r>
          </a:p>
          <a:p>
            <a:pPr marL="171450" indent="-171450">
              <a:buFont typeface="Arial" panose="020B0604020202020204" pitchFamily="34" charset="0"/>
              <a:buChar char="•"/>
            </a:pPr>
            <a:r>
              <a:rPr lang="en-US" dirty="0"/>
              <a:t>Student System Support Staff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8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recommended sequencing to the files you submit to CALPADS in EOY 1, based on the relationships between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SDEM, CRSC, SCSC, SCTE and WBLR are required for EOY 1. In EOY 1, you will want to ensure that the SENR and SDEM records are up to date in CALPADS before submitting any of the other file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SENR records will need to be updated to reflect student data at the end of the school year.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SDEM records will need to be updated so that all teachers instructing students are reported during the academic year. If you make it a practice to keep SDEM records at your LEA current in CALPADS on an ongoing basis throughout the school year, this will be a quick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Once the staff demographic submission is complete the CRSC should be submitted and posted. The SEID from the SDEM ties the teacher to the Course 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After the courses have been posted in CALPADS the SCSC file can be submitted and posted. The SCSC records are tied to individual course sections by a shared course section ID.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SCTE file is submitted to identify completers of specific pathways. The Course pathway code ties SCTE records to CRSC records to validate that CTE students received the correct pathway curriculum.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Finally, the WBLR file may be submitted independently of other EOY 1 file types. However, an enrollment record for the School of Attendance during the Academic Year reported must exist for the student.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a:solidFill>
                  <a:schemeClr val="tx1"/>
                </a:solidFill>
                <a:effectLst/>
                <a:latin typeface="+mn-lt"/>
                <a:ea typeface="Calibri" panose="020F0502020204030204" pitchFamily="34" charset="0"/>
                <a:cs typeface="Arial" panose="020B0604020202020204" pitchFamily="34" charset="0"/>
              </a:rPr>
              <a:t>Remember for specifications refer to the CALPADS CFS, https://www.cde.ca.gov/ds/sp/cl/documents/cfsv124-20210301.docx.</a:t>
            </a:r>
          </a:p>
          <a:p>
            <a:pPr marL="0" marR="0">
              <a:spcBef>
                <a:spcPts val="0"/>
              </a:spcBef>
              <a:spcAft>
                <a:spcPts val="0"/>
              </a:spcAft>
            </a:pPr>
            <a:endParaRPr lang="en-US" sz="1200" b="1"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b="1" dirty="0">
                <a:effectLst/>
                <a:latin typeface="+mn-lt"/>
                <a:ea typeface="Calibri" panose="020F0502020204030204" pitchFamily="34" charset="0"/>
                <a:cs typeface="Arial" panose="020B0604020202020204" pitchFamily="34" charset="0"/>
              </a:rPr>
              <a:t>These tables identify which schools and grade levels will be expected or required to report which EOY 1 files. </a:t>
            </a:r>
          </a:p>
          <a:p>
            <a:pPr marL="0" marR="0">
              <a:spcBef>
                <a:spcPts val="0"/>
              </a:spcBef>
              <a:spcAft>
                <a:spcPts val="0"/>
              </a:spcAft>
            </a:pPr>
            <a:r>
              <a:rPr lang="en-US" sz="1200" b="1" dirty="0">
                <a:effectLst/>
                <a:latin typeface="+mn-lt"/>
                <a:ea typeface="Calibri" panose="020F0502020204030204" pitchFamily="34" charset="0"/>
                <a:cs typeface="Arial" panose="020B0604020202020204" pitchFamily="34" charset="0"/>
              </a:rPr>
              <a:t>Table Value Legend:</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Y = Required: Schools are expected to submit data and will receive validation errors if data are not submitted.</a:t>
            </a:r>
            <a:br>
              <a:rPr lang="en-US" sz="1200" dirty="0">
                <a:effectLst/>
                <a:latin typeface="+mn-lt"/>
                <a:ea typeface="Calibri" panose="020F0502020204030204" pitchFamily="34" charset="0"/>
                <a:cs typeface="Arial" panose="020B0604020202020204" pitchFamily="34" charset="0"/>
              </a:rPr>
            </a:br>
            <a:r>
              <a:rPr lang="en-US" sz="1200" dirty="0">
                <a:effectLst/>
                <a:latin typeface="+mn-lt"/>
                <a:ea typeface="Calibri" panose="020F0502020204030204" pitchFamily="34" charset="0"/>
                <a:cs typeface="Arial" panose="020B0604020202020204" pitchFamily="34" charset="0"/>
              </a:rPr>
              <a:t>N = No: Schools should NOT submit data.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P = Permitted: Schools are permitted, but not expected to submit data</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Cover Traditional Schools/NPS schools, Elem/Middle/Secondary grade level distinctions. </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mn-lt"/>
                <a:ea typeface="Calibri" panose="020F0502020204030204" pitchFamily="34" charset="0"/>
                <a:cs typeface="Arial" panose="020B0604020202020204" pitchFamily="34" charset="0"/>
              </a:rPr>
              <a:t>[However, if SSIDs are obtained for students enrolled within those schools, then the data required to maintain those SSIDs must be submitted and will receive validation errors if data are not submitted. Additionally, for “P” schools, certification validations will only be processed if data is submitted.]</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19</a:t>
            </a:fld>
            <a:endParaRPr lang="en-US"/>
          </a:p>
        </p:txBody>
      </p:sp>
    </p:spTree>
    <p:extLst>
      <p:ext uri="{BB962C8B-B14F-4D97-AF65-F5344CB8AC3E}">
        <p14:creationId xmlns:p14="http://schemas.microsoft.com/office/powerpoint/2010/main" val="10476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a:defRPr/>
            </a:pPr>
            <a:r>
              <a:rPr lang="en-US" b="0" i="0" u="none" strike="noStrike" dirty="0">
                <a:solidFill>
                  <a:srgbClr val="212121"/>
                </a:solidFill>
                <a:effectLst/>
                <a:latin typeface="Aptos"/>
              </a:rPr>
              <a:t>- This slide reflects the CALPADS course catalog.</a:t>
            </a:r>
            <a:r>
              <a:rPr lang="en-US" dirty="0">
                <a:solidFill>
                  <a:srgbClr val="212121"/>
                </a:solidFill>
                <a:latin typeface="Aptos"/>
              </a:rPr>
              <a:t> </a:t>
            </a:r>
            <a:r>
              <a:rPr lang="en-US" b="0" i="0" u="none" strike="noStrike" dirty="0">
                <a:solidFill>
                  <a:srgbClr val="212121"/>
                </a:solidFill>
                <a:effectLst/>
                <a:latin typeface="Aptos"/>
              </a:rPr>
              <a:t> In the top we have the various Subject Areas and their respective Programs shown below each one. </a:t>
            </a:r>
            <a:r>
              <a:rPr lang="en-US" b="1" dirty="0"/>
              <a:t>The first three skill areas contain programs that are the prerequisite for the Data Collection programs and the EOY-4 Reporting &amp; Certification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important reporting reminders. </a:t>
            </a:r>
          </a:p>
          <a:p>
            <a:endParaRPr lang="en-US" dirty="0"/>
          </a:p>
          <a:p>
            <a:r>
              <a:rPr lang="en-US" dirty="0"/>
              <a:t>Do not report EOY 1 data for grades TK-8 in self-contained classes. Grades 7-8 in departmentalized courses can but are not required to be reported. If you do not report departmentalized courses in grades 7-8, you may receive a CERT099 – </a:t>
            </a:r>
            <a:r>
              <a:rPr lang="en-US" i="1" dirty="0"/>
              <a:t>No Student Course Section Data for a Primarily Enrolled Student</a:t>
            </a:r>
            <a:r>
              <a:rPr lang="en-US" i="0" dirty="0"/>
              <a:t> error. You should ignore this error if you opted not to report. </a:t>
            </a:r>
          </a:p>
          <a:p>
            <a:endParaRPr lang="en-US" i="0" dirty="0"/>
          </a:p>
          <a:p>
            <a:r>
              <a:rPr lang="en-US" i="0" dirty="0"/>
              <a:t>You must report EOY 1 data for grades 9-12 in departmentalized courses. This includes SDEM, CRSC, SCSC, and WBLR records. This also includes SCTE record if your LEA has CTE Pathway Completers in grades 9-12. </a:t>
            </a:r>
          </a:p>
          <a:p>
            <a:endParaRPr lang="en-US" i="0" dirty="0"/>
          </a:p>
          <a:p>
            <a:r>
              <a:rPr lang="en-US" i="0" dirty="0"/>
              <a:t>Pause for questions before moving into file types</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20</a:t>
            </a:fld>
            <a:endParaRPr lang="en-US"/>
          </a:p>
        </p:txBody>
      </p:sp>
    </p:spTree>
    <p:extLst>
      <p:ext uri="{BB962C8B-B14F-4D97-AF65-F5344CB8AC3E}">
        <p14:creationId xmlns:p14="http://schemas.microsoft.com/office/powerpoint/2010/main" val="6032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discussing individual file types collected in EOY 1, beginning with course section and student course section completion records.</a:t>
            </a:r>
          </a:p>
          <a:p>
            <a:endParaRPr lang="en-US" dirty="0"/>
          </a:p>
          <a:p>
            <a:r>
              <a:rPr lang="en-US" dirty="0"/>
              <a:t>LEAs must submit information on courses that student have completed during the year in CRSC and SCSC records. </a:t>
            </a:r>
          </a:p>
          <a:p>
            <a:endParaRPr lang="en-US" dirty="0"/>
          </a:p>
          <a:p>
            <a:pPr marL="54769" indent="0" fontAlgn="base">
              <a:lnSpc>
                <a:spcPct val="90000"/>
              </a:lnSpc>
              <a:spcBef>
                <a:spcPct val="0"/>
              </a:spcBef>
              <a:spcAft>
                <a:spcPts val="300"/>
              </a:spcAft>
              <a:buFont typeface="Arial" panose="020B0604020202020204" pitchFamily="34" charset="0"/>
              <a:buNone/>
            </a:pPr>
            <a:r>
              <a:rPr lang="en-US" dirty="0"/>
              <a:t>Most course completion data </a:t>
            </a:r>
            <a:r>
              <a:rPr lang="en-US" sz="1200" dirty="0"/>
              <a:t>is only required  for students in departmentalized classroom settings in grades 9–12 attending traditional schools. </a:t>
            </a:r>
          </a:p>
          <a:p>
            <a:pPr marL="54769" indent="0" fontAlgn="base">
              <a:lnSpc>
                <a:spcPct val="90000"/>
              </a:lnSpc>
              <a:spcBef>
                <a:spcPct val="0"/>
              </a:spcBef>
              <a:spcAft>
                <a:spcPts val="300"/>
              </a:spcAft>
              <a:buFont typeface="Arial" panose="020B0604020202020204" pitchFamily="34" charset="0"/>
              <a:buNone/>
            </a:pPr>
            <a:r>
              <a:rPr lang="en-US" sz="1200" dirty="0"/>
              <a:t>Grades, credits attempted, and credits earned are all required for grade levels 9–12.</a:t>
            </a:r>
          </a:p>
          <a:p>
            <a:pPr marL="54769" indent="0" fontAlgn="base">
              <a:lnSpc>
                <a:spcPct val="90000"/>
              </a:lnSpc>
              <a:spcBef>
                <a:spcPct val="0"/>
              </a:spcBef>
              <a:spcAft>
                <a:spcPts val="300"/>
              </a:spcAft>
              <a:buFont typeface="Arial" panose="020B0604020202020204" pitchFamily="34" charset="0"/>
              <a:buNone/>
            </a:pPr>
            <a:r>
              <a:rPr lang="en-US" sz="1200" dirty="0"/>
              <a:t>Only grades are required for grade levels 7–8 should you decide to report them since it is optional.</a:t>
            </a:r>
          </a:p>
          <a:p>
            <a:pPr marL="54769" indent="0" fontAlgn="base">
              <a:lnSpc>
                <a:spcPct val="90000"/>
              </a:lnSpc>
              <a:spcBef>
                <a:spcPct val="0"/>
              </a:spcBef>
              <a:spcAft>
                <a:spcPts val="300"/>
              </a:spcAft>
              <a:buFont typeface="Arial" panose="020B0604020202020204" pitchFamily="34" charset="0"/>
              <a:buNone/>
            </a:pPr>
            <a:r>
              <a:rPr lang="en-US" sz="1200" dirty="0"/>
              <a:t>You must submit student course completion data for all official grading periods for the entirety of the school year.</a:t>
            </a:r>
          </a:p>
          <a:p>
            <a:pPr marL="54769" indent="0" fontAlgn="base">
              <a:lnSpc>
                <a:spcPct val="90000"/>
              </a:lnSpc>
              <a:spcBef>
                <a:spcPct val="0"/>
              </a:spcBef>
              <a:spcAft>
                <a:spcPts val="300"/>
              </a:spcAft>
              <a:buFont typeface="Arial" panose="020B0604020202020204" pitchFamily="34" charset="0"/>
              <a:buNone/>
            </a:pPr>
            <a:r>
              <a:rPr lang="en-US" sz="1200" dirty="0"/>
              <a:t>By submitting course completion data for students in departmentalized courses in grades 9 – 12, LEAs identify CTE participants. </a:t>
            </a:r>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4834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contain key fields or attributes in CRSC records. There are 4 key attributes to be mindful of when populating data and reviewing EOY 1 aggregate reports in CALPADS. They are: Course Content, High Quality CTE Courses, CTE Attributes, and College Courses. </a:t>
            </a:r>
          </a:p>
          <a:p>
            <a:endParaRPr lang="en-US" dirty="0"/>
          </a:p>
          <a:p>
            <a:r>
              <a:rPr lang="en-US" b="1" dirty="0"/>
              <a:t>Course Content</a:t>
            </a:r>
            <a:r>
              <a:rPr lang="en-US" dirty="0"/>
              <a:t>: State Course Codes identify CTE course completions, college course completion, and military science course completion.</a:t>
            </a:r>
          </a:p>
          <a:p>
            <a:pPr marL="0" indent="0">
              <a:buFont typeface="Arial" panose="020B0604020202020204" pitchFamily="34" charset="0"/>
              <a:buNone/>
            </a:pPr>
            <a:endParaRPr lang="en-US" dirty="0">
              <a:ea typeface="Tahoma"/>
              <a:cs typeface="Tahoma"/>
            </a:endParaRPr>
          </a:p>
          <a:p>
            <a:pPr marL="0" indent="0">
              <a:buFont typeface="Arial" panose="020B0604020202020204" pitchFamily="34" charset="0"/>
              <a:buNone/>
            </a:pPr>
            <a:r>
              <a:rPr lang="en-US" b="1" dirty="0">
                <a:ea typeface="Tahoma"/>
                <a:cs typeface="Tahoma"/>
              </a:rPr>
              <a:t>College Courses</a:t>
            </a:r>
            <a:r>
              <a:rPr lang="en-US" dirty="0">
                <a:ea typeface="Tahoma"/>
                <a:cs typeface="Tahoma"/>
              </a:rPr>
              <a:t>: There are a subset of college courses that are identified through specific state course codes designating college level courses. College level courses can also be identified based on the Non-Standard Instructional Level of 23 (college credit only) and 24 (dual enrollment). If you are reporting a college credit CTE course, you would populate the state course code for the appropriate CTE course, and populate the Non-Standard Instructional Level as either 23 or 24. </a:t>
            </a:r>
          </a:p>
          <a:p>
            <a:pPr marL="0" indent="0">
              <a:buFont typeface="Arial" panose="020B0604020202020204" pitchFamily="34" charset="0"/>
              <a:buNone/>
            </a:pPr>
            <a:endParaRPr lang="en-US" dirty="0">
              <a:ea typeface="Tahoma"/>
              <a:cs typeface="Tahoma"/>
            </a:endParaRPr>
          </a:p>
          <a:p>
            <a:pPr marL="0" indent="0">
              <a:buFont typeface="Arial" panose="020B0604020202020204" pitchFamily="34" charset="0"/>
              <a:buNone/>
            </a:pPr>
            <a:r>
              <a:rPr lang="en-US" b="1" dirty="0">
                <a:ea typeface="Tahoma"/>
                <a:cs typeface="Tahoma"/>
              </a:rPr>
              <a:t>HQ CTE Courses</a:t>
            </a:r>
            <a:r>
              <a:rPr lang="en-US" dirty="0">
                <a:ea typeface="Tahoma"/>
                <a:cs typeface="Tahoma"/>
              </a:rPr>
              <a:t>: Courses developed with CTE Pathway Standards. </a:t>
            </a:r>
            <a:r>
              <a:rPr lang="en-US" dirty="0"/>
              <a:t>These standards are designed to develop high-quality curriculum and instruction that help ensure that students are career and college ready. The standards offer clear guidelines for course content development and expectations for student achievement. These standards are not exclusive to a career pathway, a CTE program of study, a particular discipline, or level of education. High Quality CTE courses must be taught by a credentialed CTE teacher. </a:t>
            </a:r>
          </a:p>
          <a:p>
            <a:pPr marL="0" indent="0">
              <a:buFont typeface="Arial" panose="020B0604020202020204" pitchFamily="34" charset="0"/>
              <a:buNone/>
            </a:pPr>
            <a:endParaRPr lang="en-US" dirty="0"/>
          </a:p>
          <a:p>
            <a:r>
              <a:rPr lang="en-US" dirty="0"/>
              <a:t>[High quality CTE courses and pathways are developed based on the framework of 12 CTE Model Curriculum Standards and the Common Core State Standards: </a:t>
            </a:r>
            <a:r>
              <a:rPr lang="en-US" dirty="0">
                <a:hlinkClick r:id="rId3"/>
              </a:rPr>
              <a:t>https://www.cde.ca.gov/ci/ct/sf/documents/ctescrpposter.pdf</a:t>
            </a:r>
            <a:r>
              <a:rPr lang="en-US" dirty="0"/>
              <a:t>]</a:t>
            </a:r>
          </a:p>
          <a:p>
            <a:endParaRPr lang="en-US" dirty="0"/>
          </a:p>
          <a:p>
            <a:r>
              <a:rPr lang="en-US" b="1" dirty="0"/>
              <a:t>CTE Attributes</a:t>
            </a:r>
            <a:r>
              <a:rPr lang="en-US" dirty="0"/>
              <a:t>: Students reported to a CTE capstone course who are pathway completers will also be identified as a completer in your four-year Adjusted Cohort Graduation Rate (ACGR), and will be included in calculations for the CCI on the CA School Dashboard. </a:t>
            </a:r>
          </a:p>
          <a:p>
            <a:endParaRPr lang="en-US" dirty="0"/>
          </a:p>
          <a:p>
            <a:endParaRPr lang="en-US" dirty="0"/>
          </a:p>
          <a:p>
            <a:r>
              <a:rPr lang="en-US" sz="12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For more CTE information visit: </a:t>
            </a:r>
            <a:endParaRPr lang="en-US" sz="1200" kern="1200" dirty="0">
              <a:solidFill>
                <a:schemeClr val="tx1"/>
              </a:solidFill>
              <a:latin typeface="+mn-lt"/>
              <a:ea typeface="+mn-ea"/>
              <a:cs typeface="+mn-cs"/>
            </a:endParaRPr>
          </a:p>
          <a:p>
            <a:r>
              <a:rPr lang="en-US" dirty="0">
                <a:hlinkClick r:id="rId4"/>
              </a:rPr>
              <a:t>https://www.cde.ca.gov/ci/ct/sf/ctemcstandards.asp</a:t>
            </a:r>
            <a:endParaRPr lang="en-US" dirty="0"/>
          </a:p>
          <a:p>
            <a:r>
              <a:rPr lang="en-US" dirty="0">
                <a:hlinkClick r:id="rId5"/>
              </a:rPr>
              <a:t>https://www.ctc.ca.gov/docs/default-source/leaflets/cl888.pdf?sfvrsn=88065bf8_18</a:t>
            </a:r>
            <a:endParaRPr lang="en-US" dirty="0"/>
          </a:p>
          <a:p>
            <a:r>
              <a:rPr lang="en-US" dirty="0">
                <a:hlinkClick r:id="rId6"/>
              </a:rPr>
              <a:t>https://www.ctc.ca.gov/credentials/req-teaching</a:t>
            </a:r>
            <a:endParaRPr lang="en-US" dirty="0"/>
          </a:p>
          <a:p>
            <a:endParaRPr lang="en-US" dirty="0"/>
          </a:p>
          <a:p>
            <a:endParaRPr lang="en-US" dirty="0"/>
          </a:p>
          <a:p>
            <a:r>
              <a:rPr lang="en-US" dirty="0"/>
              <a:t>There are quite a few nuances to consider when submitting CRSC records for College, CTE, and AP/IB courses, so let’s go over those nuances now</a:t>
            </a:r>
          </a:p>
          <a:p>
            <a:pPr marL="0" indent="0">
              <a:buFont typeface="Arial" panose="020B0604020202020204" pitchFamily="34" charset="0"/>
              <a:buNone/>
            </a:pPr>
            <a:endParaRPr lang="en-US" dirty="0">
              <a:ea typeface="Tahoma"/>
              <a:cs typeface="Tahoma"/>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22</a:t>
            </a:fld>
            <a:endParaRPr lang="en-US"/>
          </a:p>
        </p:txBody>
      </p:sp>
    </p:spTree>
    <p:extLst>
      <p:ext uri="{BB962C8B-B14F-4D97-AF65-F5344CB8AC3E}">
        <p14:creationId xmlns:p14="http://schemas.microsoft.com/office/powerpoint/2010/main" val="3567951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dig a bit deeper into those college courses.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LEAs should report college courses that students complete with a C- or better, or passing, as it is one of the factors used in determining whether students are prepared for college/career on the CCI. LEAs should indicate in the course section record that courses are college level by using the appropriate CALPADS Course Code.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college credit CTE courses, use the </a:t>
            </a:r>
            <a:r>
              <a:rPr lang="en-US" sz="1200" i="1" kern="1200" dirty="0">
                <a:solidFill>
                  <a:schemeClr val="tx1"/>
                </a:solidFill>
                <a:effectLst/>
                <a:latin typeface="+mn-lt"/>
                <a:ea typeface="+mn-ea"/>
                <a:cs typeface="+mn-cs"/>
              </a:rPr>
              <a:t>Course Section Instructional Level Code</a:t>
            </a:r>
            <a:r>
              <a:rPr lang="en-US" sz="1200" kern="1200" dirty="0">
                <a:solidFill>
                  <a:schemeClr val="tx1"/>
                </a:solidFill>
                <a:effectLst/>
                <a:latin typeface="+mn-lt"/>
                <a:ea typeface="+mn-ea"/>
                <a:cs typeface="+mn-cs"/>
              </a:rPr>
              <a:t> with either code 23 – </a:t>
            </a:r>
            <a:r>
              <a:rPr lang="en-US" sz="1200" i="1" kern="1200" dirty="0">
                <a:solidFill>
                  <a:schemeClr val="tx1"/>
                </a:solidFill>
                <a:effectLst/>
                <a:latin typeface="+mn-lt"/>
                <a:ea typeface="+mn-ea"/>
                <a:cs typeface="+mn-cs"/>
              </a:rPr>
              <a:t>College Credit Only</a:t>
            </a:r>
            <a:r>
              <a:rPr lang="en-US" sz="1200" kern="1200" dirty="0">
                <a:solidFill>
                  <a:schemeClr val="tx1"/>
                </a:solidFill>
                <a:effectLst/>
                <a:latin typeface="+mn-lt"/>
                <a:ea typeface="+mn-ea"/>
                <a:cs typeface="+mn-cs"/>
              </a:rPr>
              <a:t>, or code 24 – </a:t>
            </a:r>
            <a:r>
              <a:rPr lang="en-US" sz="1200" i="1" kern="1200" dirty="0">
                <a:solidFill>
                  <a:schemeClr val="tx1"/>
                </a:solidFill>
                <a:effectLst/>
                <a:latin typeface="+mn-lt"/>
                <a:ea typeface="+mn-ea"/>
                <a:cs typeface="+mn-cs"/>
              </a:rPr>
              <a:t>Dual Credit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LEAs should only report a course as “Dual Enrollment” or “College Credit Only” if the student earns college credit upon completion. The student may earn high school credit in addition, but the student must also earn college credit.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LEAs do not have SEIDs and staff information for college teachers, LEAs should submit “9999999999” as the SEIDs for the teachers in the Course Section record</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23</a:t>
            </a:fld>
            <a:endParaRPr lang="en-US"/>
          </a:p>
        </p:txBody>
      </p:sp>
    </p:spTree>
    <p:extLst>
      <p:ext uri="{BB962C8B-B14F-4D97-AF65-F5344CB8AC3E}">
        <p14:creationId xmlns:p14="http://schemas.microsoft.com/office/powerpoint/2010/main" val="332234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CCI looks at state course codes in the 9000 series or range, indicating college level courses, and courses in the 7000 – 8999 series or range, indicating CTE courses. The CCI looks in particular at CTE courses using Nonstandard Instructional Levels of 23 or 24, as this indicates a course is both CTE and college level or credit.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24</a:t>
            </a:fld>
            <a:endParaRPr lang="en-US"/>
          </a:p>
        </p:txBody>
      </p:sp>
    </p:spTree>
    <p:extLst>
      <p:ext uri="{BB962C8B-B14F-4D97-AF65-F5344CB8AC3E}">
        <p14:creationId xmlns:p14="http://schemas.microsoft.com/office/powerpoint/2010/main" val="3233712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about AP/IB courses.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LEAs should use designated state course code values for Advanced Placement (AP) or International Baccalaureate courses (IB).</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 courses should have the appropriate state course code selected and aligned with a specific content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sz="1200" dirty="0">
                <a:solidFill>
                  <a:schemeClr val="tx1"/>
                </a:solidFill>
              </a:rPr>
              <a:t>IB courses must be reported with the appropriate state course code, unless they are Middle school IB courses. For Middle School IB courses, use the course instructional level field to indicate IB.</a:t>
            </a:r>
          </a:p>
        </p:txBody>
      </p:sp>
      <p:sp>
        <p:nvSpPr>
          <p:cNvPr id="4" name="Slide Number Placeholder 3"/>
          <p:cNvSpPr>
            <a:spLocks noGrp="1"/>
          </p:cNvSpPr>
          <p:nvPr>
            <p:ph type="sldNum" sz="quarter" idx="5"/>
          </p:nvPr>
        </p:nvSpPr>
        <p:spPr/>
        <p:txBody>
          <a:bodyPr/>
          <a:lstStyle/>
          <a:p>
            <a:fld id="{DDD59FB0-8998-4C19-8441-28F802CE273F}" type="slidenum">
              <a:rPr lang="en-US" smtClean="0"/>
              <a:t>25</a:t>
            </a:fld>
            <a:endParaRPr lang="en-US"/>
          </a:p>
        </p:txBody>
      </p:sp>
    </p:spTree>
    <p:extLst>
      <p:ext uri="{BB962C8B-B14F-4D97-AF65-F5344CB8AC3E}">
        <p14:creationId xmlns:p14="http://schemas.microsoft.com/office/powerpoint/2010/main" val="404935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Let’s look now at CRSC records for courses which are both AP/IB and CTE.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Course completion data determines the LEAs’ CTE participant counts using the state course codes in the 7000 and 8000 series.  All students completing CTE courses will be counted as “CTE participants” for federal Perkins reporting purposes. LEAs do not have to submit any additional data for CTE participant counts. CTE courses require the following fields to be populated: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CRS-State Course Code - State Course Codes in the 7000 and 8000 series are CTE courses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CRS-CTE Postsecondary Articulated Course Indicator - element is used to collect information on whether or not a CTE course has been articulated with a postsecondary institution.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CTE Course Section Provider Code - element indicates whether a given CTE course section is provided by: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Regional Occupational Center (ROC) or Program.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District.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High Quality CTE Course Indicator - indicates whether the course section is being taught by a CTE credentialed teacher.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talk about the field highlighted in blue on the left hand side. </a:t>
            </a:r>
          </a:p>
          <a:p>
            <a:r>
              <a:rPr lang="en-US" sz="1200" kern="1200" dirty="0">
                <a:solidFill>
                  <a:schemeClr val="tx1"/>
                </a:solidFill>
                <a:effectLst/>
                <a:latin typeface="+mn-lt"/>
                <a:ea typeface="+mn-ea"/>
                <a:cs typeface="+mn-cs"/>
              </a:rPr>
              <a:t>Previously, LEAs were forced to choose between populating either the CTE State Course Code or the AP or IB Course Code in CRSC records. In current times, LEAs are able to identify a course as both CTE and AP/IB. The AP/IB Course Code Cross Reference field is what allows this, as it allows the LEA to populate the State Course Code field with a CTE course code in the 7000 and 8000 series, while providing a cross-reference code to an AP or IB course. The AP/IB Cross Reference Code is a four-digit code which references AP/IB courses that an LEA has mapped to a CTE State Course Code because that course is part of a CTE pathway.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concludes our discussion of the CRSC file, or the course section file tied to teachers via a SEID, and the reporting nuances in CRSC records. We will be moving into SCSC records on the next slide, so before we do are there any questions about CRSC records?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26</a:t>
            </a:fld>
            <a:endParaRPr lang="en-US"/>
          </a:p>
        </p:txBody>
      </p:sp>
    </p:spTree>
    <p:extLst>
      <p:ext uri="{BB962C8B-B14F-4D97-AF65-F5344CB8AC3E}">
        <p14:creationId xmlns:p14="http://schemas.microsoft.com/office/powerpoint/2010/main" val="2299246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slides contain key fields or attributes in SCSC records. There are 4 key attributes to be mindful of when populating SCSC records and reviewing associated EOY 1 aggregate reports in CALPADS. They are: Grades, Credits, Carnegie Units, and UC/CSU Admission Requirements Codes. </a:t>
            </a:r>
          </a:p>
          <a:p>
            <a:endParaRPr lang="en-US" sz="1100" b="1" dirty="0">
              <a:latin typeface="+mn-lt"/>
            </a:endParaRPr>
          </a:p>
          <a:p>
            <a:r>
              <a:rPr lang="en-US" sz="1100" b="1" dirty="0">
                <a:latin typeface="+mn-lt"/>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Should be populate with the final grade a student received after completing a specific Course Section and are only required for departmentalized courses for students in grades 7-12. </a:t>
            </a:r>
            <a:r>
              <a:rPr lang="en-US" sz="1100" dirty="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Arial" panose="020B0604020202020204" pitchFamily="34" charset="0"/>
              </a:rPr>
              <a:t>Required for grades 9-12. LEAs may submit course completion data either after the completion of an official grading period in which credits are awarded, or at the end of the year when students have completed all courses for the school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rgbClr val="000000"/>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Carnegie Units:</a:t>
            </a:r>
            <a:endParaRPr lang="en-US" sz="1100" kern="1200" dirty="0">
              <a:solidFill>
                <a:schemeClr val="tx1"/>
              </a:solidFill>
              <a:effectLst/>
              <a:latin typeface="+mn-lt"/>
              <a:ea typeface="+mn-ea"/>
              <a:cs typeface="+mn-cs"/>
            </a:endParaRPr>
          </a:p>
          <a:p>
            <a:pPr marL="0" indent="0">
              <a:buFont typeface="Arial" panose="020B0604020202020204" pitchFamily="34" charset="0"/>
              <a:buNone/>
            </a:pPr>
            <a:r>
              <a:rPr lang="en-US" sz="1100" dirty="0">
                <a:latin typeface="+mn-lt"/>
                <a:ea typeface="Tahoma"/>
                <a:cs typeface="Tahoma"/>
              </a:rPr>
              <a:t>In addition to Credits earned, student progress and achievement will be derived from SCSC records via the Carnegie unit. The Carnegie unit:</a:t>
            </a:r>
          </a:p>
          <a:p>
            <a:pPr marL="171450" indent="-171450">
              <a:buFont typeface="Arial" panose="020B0604020202020204" pitchFamily="34" charset="0"/>
              <a:buChar char="•"/>
            </a:pPr>
            <a:r>
              <a:rPr lang="en-US" sz="1100" dirty="0">
                <a:latin typeface="+mn-lt"/>
              </a:rPr>
              <a:t>Is granted to a student completing approximately 120 hours of class in one subject over the course of one year. A total of 120 hours in one subject—meeting 4 or 5 times a week for 40 to 60 minutes, for 36 to 40 weeks each year—earns the student one “Carnegie unit” of high school credit.</a:t>
            </a:r>
            <a:endParaRPr lang="en-US" sz="1100" dirty="0">
              <a:latin typeface="+mn-lt"/>
              <a:ea typeface="Tahoma"/>
              <a:cs typeface="Tahoma"/>
            </a:endParaRPr>
          </a:p>
          <a:p>
            <a:pPr marL="171450" indent="-171450">
              <a:buFont typeface="Arial" panose="020B0604020202020204" pitchFamily="34" charset="0"/>
              <a:buChar char="•"/>
            </a:pPr>
            <a:r>
              <a:rPr lang="en-US" sz="1100" dirty="0">
                <a:latin typeface="+mn-lt"/>
              </a:rPr>
              <a:t>Two semester courses equal one yearlong course. A yearlong course constitutes one Carnegie unit. Semester courses constitute one-half of a Carnegie unit. Most school districts award ten local units for each Carnegie unit and five local units for a semester course. </a:t>
            </a:r>
          </a:p>
          <a:p>
            <a:pPr marL="171450" indent="-171450">
              <a:buFont typeface="Arial" panose="020B0604020202020204" pitchFamily="34" charset="0"/>
              <a:buChar char="•"/>
            </a:pPr>
            <a:endParaRPr lang="en-US" sz="1100" dirty="0">
              <a:latin typeface="+mn-lt"/>
              <a:ea typeface="Tahoma"/>
              <a:cs typeface="Tahoma"/>
            </a:endParaRPr>
          </a:p>
          <a:p>
            <a:r>
              <a:rPr lang="en-US" sz="1100" b="1" dirty="0">
                <a:latin typeface="+mn-lt"/>
              </a:rPr>
              <a:t>UC/CSU Admission Requirements Code:</a:t>
            </a:r>
          </a:p>
          <a:p>
            <a:r>
              <a:rPr lang="en-US" sz="1100" b="0" dirty="0">
                <a:latin typeface="+mn-lt"/>
              </a:rPr>
              <a:t>Represents University of California or California State University College Admission Course Requirement that a high school course has been determined to meet. Possible code values describe subject areas:</a:t>
            </a:r>
            <a:endParaRPr lang="en-US" sz="1100" b="1" dirty="0">
              <a:latin typeface="+mn-lt"/>
            </a:endParaRPr>
          </a:p>
          <a:p>
            <a:pPr marL="285750" indent="-285750">
              <a:buFont typeface="Arial" panose="020B0604020202020204" pitchFamily="34" charset="0"/>
              <a:buChar char="•"/>
            </a:pPr>
            <a:r>
              <a:rPr lang="en-US" sz="1100" b="0" i="0" u="none" strike="noStrike" dirty="0">
                <a:solidFill>
                  <a:srgbClr val="000000"/>
                </a:solidFill>
                <a:effectLst/>
                <a:latin typeface="+mn-lt"/>
              </a:rPr>
              <a:t>A- History/Social Science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B - English</a:t>
            </a:r>
            <a:r>
              <a:rPr lang="en-US" sz="1100" dirty="0">
                <a:latin typeface="+mn-lt"/>
              </a:rPr>
              <a:t> </a:t>
            </a:r>
            <a:r>
              <a:rPr lang="en-US" sz="1100" b="0" i="0" u="none" strike="noStrike" dirty="0">
                <a:solidFill>
                  <a:srgbClr val="000000"/>
                </a:solidFill>
                <a:effectLst/>
                <a:latin typeface="+mn-lt"/>
              </a:rPr>
              <a:t>Mathematics</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C- Laboratory Science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D - Language other than English (i.e., foreign languages and American Sign Language)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F - Visual and Performing Arts</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GA - History/Social Science </a:t>
            </a:r>
          </a:p>
          <a:p>
            <a:pPr marL="285750" indent="-285750">
              <a:buFont typeface="Arial" panose="020B0604020202020204" pitchFamily="34" charset="0"/>
              <a:buChar char="•"/>
            </a:pPr>
            <a:r>
              <a:rPr lang="en-US" sz="1100" b="0" i="0" u="none" strike="noStrike" dirty="0">
                <a:solidFill>
                  <a:srgbClr val="000000"/>
                </a:solidFill>
                <a:effectLst/>
                <a:latin typeface="+mn-lt"/>
              </a:rPr>
              <a:t>GB - Elective</a:t>
            </a:r>
            <a:r>
              <a:rPr lang="en-US" sz="1100" dirty="0">
                <a:latin typeface="+mn-lt"/>
              </a:rPr>
              <a:t> </a:t>
            </a:r>
            <a:r>
              <a:rPr lang="en-US" sz="1100" b="0" i="0" u="none" strike="noStrike" dirty="0">
                <a:solidFill>
                  <a:srgbClr val="000000"/>
                </a:solidFill>
                <a:effectLst/>
                <a:latin typeface="+mn-lt"/>
              </a:rPr>
              <a:t>English </a:t>
            </a:r>
          </a:p>
          <a:p>
            <a:pPr marL="285750" indent="-285750">
              <a:buFont typeface="Arial" panose="020B0604020202020204" pitchFamily="34" charset="0"/>
              <a:buChar char="•"/>
            </a:pPr>
            <a:r>
              <a:rPr lang="en-US" sz="1100" b="0" i="0" u="none" strike="noStrike" dirty="0">
                <a:solidFill>
                  <a:srgbClr val="000000"/>
                </a:solidFill>
                <a:effectLst/>
                <a:latin typeface="+mn-lt"/>
              </a:rPr>
              <a:t>GC - Elective</a:t>
            </a:r>
            <a:r>
              <a:rPr lang="en-US" sz="1100" dirty="0">
                <a:latin typeface="+mn-lt"/>
              </a:rPr>
              <a:t> </a:t>
            </a:r>
            <a:r>
              <a:rPr lang="en-US" sz="1100" b="0" i="0" u="none" strike="noStrike" dirty="0">
                <a:solidFill>
                  <a:srgbClr val="000000"/>
                </a:solidFill>
                <a:effectLst/>
                <a:latin typeface="+mn-lt"/>
              </a:rPr>
              <a:t>Mathematics </a:t>
            </a:r>
          </a:p>
          <a:p>
            <a:pPr marL="285750" indent="-285750">
              <a:buFont typeface="Arial" panose="020B0604020202020204" pitchFamily="34" charset="0"/>
              <a:buChar char="•"/>
            </a:pPr>
            <a:r>
              <a:rPr lang="en-US" sz="1100" b="0" i="0" u="none" strike="noStrike" dirty="0">
                <a:solidFill>
                  <a:srgbClr val="000000"/>
                </a:solidFill>
                <a:effectLst/>
                <a:latin typeface="+mn-lt"/>
              </a:rPr>
              <a:t>GD - Elective</a:t>
            </a:r>
            <a:r>
              <a:rPr lang="en-US" sz="1100" dirty="0">
                <a:latin typeface="+mn-lt"/>
              </a:rPr>
              <a:t> </a:t>
            </a:r>
            <a:r>
              <a:rPr lang="en-US" sz="1100" b="0" i="0" u="none" strike="noStrike" dirty="0">
                <a:solidFill>
                  <a:srgbClr val="000000"/>
                </a:solidFill>
                <a:effectLst/>
                <a:latin typeface="+mn-lt"/>
              </a:rPr>
              <a:t>Laboratory Science</a:t>
            </a:r>
          </a:p>
          <a:p>
            <a:pPr marL="285750" indent="-285750">
              <a:buFont typeface="Arial" panose="020B0604020202020204" pitchFamily="34" charset="0"/>
              <a:buChar char="•"/>
            </a:pPr>
            <a:r>
              <a:rPr lang="en-US" sz="1100" b="0" i="0" u="none" strike="noStrike" dirty="0">
                <a:solidFill>
                  <a:srgbClr val="000000"/>
                </a:solidFill>
                <a:effectLst/>
                <a:latin typeface="+mn-lt"/>
              </a:rPr>
              <a:t>GE -  Elective</a:t>
            </a:r>
            <a:r>
              <a:rPr lang="en-US" sz="1100" dirty="0">
                <a:latin typeface="+mn-lt"/>
              </a:rPr>
              <a:t> </a:t>
            </a:r>
            <a:r>
              <a:rPr lang="en-US" sz="1100" b="0" i="0" u="none" strike="noStrike" dirty="0">
                <a:solidFill>
                  <a:srgbClr val="000000"/>
                </a:solidFill>
                <a:effectLst/>
                <a:latin typeface="+mn-lt"/>
              </a:rPr>
              <a:t>Foreign Language </a:t>
            </a:r>
          </a:p>
          <a:p>
            <a:pPr marL="285750" indent="-285750">
              <a:buFont typeface="Arial" panose="020B0604020202020204" pitchFamily="34" charset="0"/>
              <a:buChar char="•"/>
            </a:pPr>
            <a:r>
              <a:rPr lang="en-US" sz="1100" b="0" i="0" u="none" strike="noStrike" dirty="0">
                <a:solidFill>
                  <a:srgbClr val="000000"/>
                </a:solidFill>
                <a:effectLst/>
                <a:latin typeface="+mn-lt"/>
              </a:rPr>
              <a:t>GF - Elective</a:t>
            </a:r>
            <a:r>
              <a:rPr lang="en-US" sz="1100" dirty="0">
                <a:latin typeface="+mn-lt"/>
              </a:rPr>
              <a:t> </a:t>
            </a:r>
            <a:r>
              <a:rPr lang="en-US" sz="1100" b="0" i="0" u="none" strike="noStrike" dirty="0">
                <a:solidFill>
                  <a:srgbClr val="000000"/>
                </a:solidFill>
                <a:effectLst/>
                <a:latin typeface="+mn-lt"/>
              </a:rPr>
              <a:t>Visual and Performing Arts Elective</a:t>
            </a:r>
            <a:r>
              <a:rPr lang="en-US" sz="1100" dirty="0">
                <a:latin typeface="+mn-lt"/>
              </a:rPr>
              <a:t> </a:t>
            </a:r>
          </a:p>
          <a:p>
            <a:pPr marL="285750" indent="-285750">
              <a:buFont typeface="Arial" panose="020B0604020202020204" pitchFamily="34" charset="0"/>
              <a:buChar char="•"/>
            </a:pPr>
            <a:r>
              <a:rPr lang="en-US" sz="1100" b="0" i="0" u="none" strike="noStrike" dirty="0">
                <a:solidFill>
                  <a:srgbClr val="000000"/>
                </a:solidFill>
                <a:effectLst/>
                <a:latin typeface="+mn-lt"/>
              </a:rPr>
              <a:t>GO - Other Elective</a:t>
            </a:r>
            <a:r>
              <a:rPr lang="en-US" sz="1100" dirty="0">
                <a:latin typeface="+mn-lt"/>
              </a:rPr>
              <a:t> </a:t>
            </a:r>
          </a:p>
          <a:p>
            <a:pPr marL="0" indent="0">
              <a:buFont typeface="Arial" panose="020B0604020202020204" pitchFamily="34" charset="0"/>
              <a:buNone/>
            </a:pPr>
            <a:r>
              <a:rPr lang="en-US" sz="1100" b="0" dirty="0">
                <a:latin typeface="+mn-lt"/>
              </a:rPr>
              <a:t>This is not a required field, but should be populated for courses that have been approved by UC/CSU </a:t>
            </a:r>
            <a:r>
              <a:rPr lang="en-US" sz="1100" b="0" dirty="0" err="1">
                <a:latin typeface="+mn-lt"/>
              </a:rPr>
              <a:t>institutuions</a:t>
            </a:r>
            <a:r>
              <a:rPr lang="en-US" sz="1100" b="0" dirty="0">
                <a:latin typeface="+mn-lt"/>
              </a:rPr>
              <a:t>. This field is only </a:t>
            </a:r>
            <a:r>
              <a:rPr lang="en-US" sz="1100" b="0" dirty="0" err="1">
                <a:latin typeface="+mn-lt"/>
              </a:rPr>
              <a:t>applicatble</a:t>
            </a:r>
            <a:r>
              <a:rPr lang="en-US" sz="1100" b="0" dirty="0">
                <a:latin typeface="+mn-lt"/>
              </a:rPr>
              <a:t> for departmentalized courses in grades 9-12. </a:t>
            </a:r>
          </a:p>
        </p:txBody>
      </p:sp>
      <p:sp>
        <p:nvSpPr>
          <p:cNvPr id="4" name="Slide Number Placeholder 3"/>
          <p:cNvSpPr>
            <a:spLocks noGrp="1"/>
          </p:cNvSpPr>
          <p:nvPr>
            <p:ph type="sldNum" sz="quarter" idx="5"/>
          </p:nvPr>
        </p:nvSpPr>
        <p:spPr/>
        <p:txBody>
          <a:bodyPr/>
          <a:lstStyle/>
          <a:p>
            <a:fld id="{DDD59FB0-8998-4C19-8441-28F802CE273F}" type="slidenum">
              <a:rPr lang="en-US" smtClean="0"/>
              <a:t>27</a:t>
            </a:fld>
            <a:endParaRPr lang="en-US"/>
          </a:p>
        </p:txBody>
      </p:sp>
    </p:spTree>
    <p:extLst>
      <p:ext uri="{BB962C8B-B14F-4D97-AF65-F5344CB8AC3E}">
        <p14:creationId xmlns:p14="http://schemas.microsoft.com/office/powerpoint/2010/main" val="3380693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Include all Student Course Section records for students enrolled at any time during the current academic year who completed a course and received a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following fields are required in the SCSC:</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Academic Term Code - represents an Academic Term. An Academic Term is the period of time into which the education institution divides the academic year for the purpose of instruction.</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Student Credits Attempted – are a count of the credits attempted for a specific Course Section in grades 9-12.</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Student Credits Earned – are a count of the credits earned after a student completes a specific Course Section in grades 9-12.</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Student Course Final Grade – is the final grade a student received after completing a specific Course Section for grades 9-12.</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following field is not required in the SCSC: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Marking Period Code - represents the period in which a course mark or grade is given to a student for a particular course.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UC/CSU Admission Requirement Code is not required. This code represents the category of University of California or California State University College Admission Course requirement that a high school course has been determined to meet.</a:t>
            </a:r>
          </a:p>
          <a:p>
            <a:pPr marL="0" indent="0">
              <a:buFont typeface="Arial" panose="020B0604020202020204" pitchFamily="34" charset="0"/>
              <a:buNone/>
            </a:pPr>
            <a:endParaRPr lang="en-US" sz="1100" kern="1200" dirty="0">
              <a:solidFill>
                <a:schemeClr val="tx1"/>
              </a:solidFill>
              <a:effectLst/>
              <a:latin typeface="+mn-lt"/>
              <a:ea typeface="+mn-ea"/>
              <a:cs typeface="+mn-cs"/>
            </a:endParaRPr>
          </a:p>
          <a:p>
            <a:pPr marL="0" indent="0">
              <a:buFont typeface="Arial" panose="020B0604020202020204" pitchFamily="34" charset="0"/>
              <a:buNone/>
            </a:pPr>
            <a:r>
              <a:rPr lang="en-US" sz="1100" kern="1200" dirty="0">
                <a:solidFill>
                  <a:schemeClr val="tx1"/>
                </a:solidFill>
                <a:effectLst/>
                <a:latin typeface="+mn-lt"/>
                <a:ea typeface="+mn-ea"/>
                <a:cs typeface="+mn-cs"/>
              </a:rPr>
              <a:t>Finally, the Carnegie Units Earned is not required, but should be populated for student who have completed approximately 120 hours of class in one subject over the course of 1 year. The Carnegie unit equation for a typical LEA is explained on this slide. </a:t>
            </a:r>
          </a:p>
          <a:p>
            <a:pPr marL="0" indent="0">
              <a:buFont typeface="Arial" panose="020B0604020202020204" pitchFamily="34" charset="0"/>
              <a:buNone/>
            </a:pPr>
            <a:endParaRPr lang="en-US" sz="1100" kern="1200" dirty="0">
              <a:solidFill>
                <a:schemeClr val="tx1"/>
              </a:solidFill>
              <a:effectLst/>
              <a:latin typeface="+mn-lt"/>
              <a:ea typeface="+mn-ea"/>
              <a:cs typeface="+mn-cs"/>
            </a:endParaRPr>
          </a:p>
          <a:p>
            <a:pPr marL="0" indent="0">
              <a:buFont typeface="Arial" panose="020B0604020202020204" pitchFamily="34" charset="0"/>
              <a:buNone/>
            </a:pPr>
            <a:endParaRPr lang="en-US" sz="1100" kern="1200" dirty="0">
              <a:solidFill>
                <a:schemeClr val="tx1"/>
              </a:solidFill>
              <a:effectLst/>
              <a:latin typeface="+mn-lt"/>
              <a:ea typeface="+mn-ea"/>
              <a:cs typeface="+mn-cs"/>
            </a:endParaRPr>
          </a:p>
          <a:p>
            <a:pPr marL="0" indent="0">
              <a:buFont typeface="Arial" panose="020B0604020202020204" pitchFamily="34" charset="0"/>
              <a:buNone/>
            </a:pPr>
            <a:r>
              <a:rPr lang="en-US" sz="1100" kern="1200" dirty="0">
                <a:solidFill>
                  <a:schemeClr val="tx1"/>
                </a:solidFill>
                <a:effectLst/>
                <a:latin typeface="+mn-lt"/>
                <a:ea typeface="+mn-ea"/>
                <a:cs typeface="+mn-cs"/>
              </a:rPr>
              <a:t>And this concludes our discussion of the SCSC file. Are there any questions before we move into discussing the SCTE file?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28</a:t>
            </a:fld>
            <a:endParaRPr lang="en-US"/>
          </a:p>
        </p:txBody>
      </p:sp>
    </p:spTree>
    <p:extLst>
      <p:ext uri="{BB962C8B-B14F-4D97-AF65-F5344CB8AC3E}">
        <p14:creationId xmlns:p14="http://schemas.microsoft.com/office/powerpoint/2010/main" val="357121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concluded our discussion of SCSC records, lets turn to discuss the SCTE or Student Career Technical Education file. </a:t>
            </a:r>
          </a:p>
          <a:p>
            <a:endParaRPr lang="en-US" dirty="0"/>
          </a:p>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If a student has completed more than one Pathway during the Reporting Year, a record is included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CTE participants who are non-completers are not included in the SCTE file, as the data collected for course sections and student course sections includes the information needed to identify them.</a:t>
            </a:r>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8769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1 Reporting  &amp; Certification is a review the submission requirements, certification process and snapshot reports involved in EOY 1. As such this training is intended for Data Coordinators, those doing the daily work of CALPADS. Administrators and data stewards are encouraged to attend as well. If you are new to CALPADS, we strongly recommend that you attend the relevant data </a:t>
            </a:r>
            <a:r>
              <a:rPr lang="en-US"/>
              <a:t>population training </a:t>
            </a:r>
            <a:r>
              <a:rPr lang="en-US" dirty="0"/>
              <a:t>sessions to learn more about field specifications and submission details for EOY 1 file types.</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SCTE file provides us with CTE Completer information, identifying students who have completed a minimum of 300 hours in a state-approved CTE pathway. The SCTE file also indicates the pathways of completers as well as a completer’s completion year. The SCTE is a relatively small file but provides key data elements for the CA School Dashboard and feeds into the postsecondary status submission.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CTE Participant:</a:t>
            </a:r>
            <a:r>
              <a:rPr lang="en-US" sz="1200" kern="1200" dirty="0">
                <a:solidFill>
                  <a:schemeClr val="tx1"/>
                </a:solidFill>
                <a:effectLst/>
                <a:latin typeface="+mn-lt"/>
                <a:ea typeface="+mn-ea"/>
                <a:cs typeface="+mn-cs"/>
              </a:rPr>
              <a:t> A CTE participant is a student who has completed the equivalent of a conventional 50-minute class taken five times per week for 180 school days, or approximately 150 hours of instruction in a state-recognized CTE pathway. The CDE counts as a participant, any student who has completed a CTE course.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CTE Non-Completer Participant: </a:t>
            </a:r>
            <a:r>
              <a:rPr lang="en-US" sz="1200" b="0" kern="1200" dirty="0">
                <a:solidFill>
                  <a:schemeClr val="tx1"/>
                </a:solidFill>
                <a:effectLst/>
                <a:latin typeface="+mn-lt"/>
                <a:ea typeface="+mn-ea"/>
                <a:cs typeface="+mn-cs"/>
              </a:rPr>
              <a:t>A s</a:t>
            </a:r>
            <a:r>
              <a:rPr kumimoji="0" lang="en-US" sz="1200" b="0" i="0" u="none" strike="noStrike" kern="1200" cap="none" spc="0" normalizeH="0" baseline="0" noProof="0" dirty="0" err="1">
                <a:ln>
                  <a:noFill/>
                </a:ln>
                <a:solidFill>
                  <a:prstClr val="black"/>
                </a:solidFill>
                <a:effectLst/>
                <a:uLnTx/>
                <a:uFillTx/>
                <a:latin typeface="Tahoma"/>
                <a:ea typeface="+mn-ea"/>
                <a:cs typeface="+mn-cs"/>
              </a:rPr>
              <a:t>tudent</a:t>
            </a:r>
            <a:r>
              <a:rPr kumimoji="0" lang="en-US" sz="1200" b="0" i="0" u="none" strike="noStrike" kern="1200" cap="none" spc="0" normalizeH="0" baseline="0" noProof="0" dirty="0">
                <a:ln>
                  <a:noFill/>
                </a:ln>
                <a:solidFill>
                  <a:prstClr val="black"/>
                </a:solidFill>
                <a:effectLst/>
                <a:uLnTx/>
                <a:uFillTx/>
                <a:latin typeface="Tahoma"/>
                <a:ea typeface="+mn-ea"/>
                <a:cs typeface="+mn-cs"/>
              </a:rPr>
              <a:t> who has completed a CTE course who may or may not be participating in a pathway but does not meet the definition of a CTE completer. CTE non-completer participation is reported and determined through the CRSC and SCSC records.</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algn="l">
              <a:buFont typeface="Arial" panose="020B0604020202020204" pitchFamily="34" charset="0"/>
              <a:buChar char="•"/>
            </a:pPr>
            <a:r>
              <a:rPr lang="en-US" sz="1200" b="1" kern="1200" dirty="0">
                <a:solidFill>
                  <a:schemeClr val="tx1"/>
                </a:solidFill>
                <a:effectLst/>
                <a:latin typeface="+mn-lt"/>
                <a:ea typeface="+mn-ea"/>
                <a:cs typeface="+mn-cs"/>
              </a:rPr>
              <a:t>CTE Completer:</a:t>
            </a:r>
            <a:r>
              <a:rPr lang="en-US" sz="1200" kern="1200" dirty="0">
                <a:solidFill>
                  <a:schemeClr val="tx1"/>
                </a:solidFill>
                <a:effectLst/>
                <a:latin typeface="+mn-lt"/>
                <a:ea typeface="+mn-ea"/>
                <a:cs typeface="+mn-cs"/>
              </a:rPr>
              <a:t> A CTE completer is identified locally and is a student who has completed </a:t>
            </a:r>
            <a:r>
              <a:rPr lang="en-US" b="0" i="0" dirty="0">
                <a:solidFill>
                  <a:srgbClr val="161F2A"/>
                </a:solidFill>
                <a:effectLst/>
                <a:latin typeface="Lato" panose="020F0502020204030203" pitchFamily="34" charset="0"/>
              </a:rPr>
              <a:t>a sequence of CTE designated courses within a pathway, and Completing a capstone course, with a grade of C minus or better.</a:t>
            </a:r>
          </a:p>
          <a:p>
            <a:pPr algn="l">
              <a:buFont typeface="Arial" panose="020B0604020202020204" pitchFamily="34" charset="0"/>
              <a:buChar char="•"/>
            </a:pPr>
            <a:endParaRPr lang="en-US" b="0" i="0" dirty="0">
              <a:solidFill>
                <a:srgbClr val="161F2A"/>
              </a:solidFill>
              <a:effectLst/>
              <a:latin typeface="Lato" panose="020F0502020204030203" pitchFamily="34" charset="0"/>
            </a:endParaRPr>
          </a:p>
          <a:p>
            <a:pPr lvl="0"/>
            <a:r>
              <a:rPr lang="en-US" sz="1200" kern="1200" dirty="0">
                <a:solidFill>
                  <a:schemeClr val="tx1"/>
                </a:solidFill>
                <a:effectLst/>
                <a:latin typeface="+mn-lt"/>
                <a:ea typeface="+mn-ea"/>
                <a:cs typeface="+mn-cs"/>
              </a:rPr>
              <a:t> The CDE counts as a completer, students the LEA has identified as a completer by populating the Field 11.14 – </a:t>
            </a:r>
            <a:r>
              <a:rPr lang="en-US" sz="1200" i="1" kern="1200" dirty="0">
                <a:solidFill>
                  <a:schemeClr val="tx1"/>
                </a:solidFill>
                <a:effectLst/>
                <a:latin typeface="+mn-lt"/>
                <a:ea typeface="+mn-ea"/>
                <a:cs typeface="+mn-cs"/>
              </a:rPr>
              <a:t>CTE Pathway Completion Academic Year ID</a:t>
            </a:r>
            <a:r>
              <a:rPr lang="en-US" sz="1200" kern="1200" dirty="0">
                <a:solidFill>
                  <a:schemeClr val="tx1"/>
                </a:solidFill>
                <a:effectLst/>
                <a:latin typeface="+mn-lt"/>
                <a:ea typeface="+mn-ea"/>
                <a:cs typeface="+mn-cs"/>
              </a:rPr>
              <a:t> on the SCTE file with the current academic year. CALPADS validates whether students who are identified as CTE pathway completers on the SCTE file, have completed the capstone course in the pathway in the students SCSC records.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visual explanation for how CTE participants and pathway completers are reported in CALPADS. Let’s begin with the CTE non-completer participants.</a:t>
            </a:r>
          </a:p>
          <a:p>
            <a:endParaRPr lang="en-US" dirty="0"/>
          </a:p>
          <a:p>
            <a:r>
              <a:rPr lang="en-US" dirty="0"/>
              <a:t>The first step in reporting your CTE non-completer participants is to report Course Section Completion (CRSC) records for CTE courses, with state course codes in the 7000 – 8999 range. The CRSC record is tied to a staff member rather than a student. </a:t>
            </a:r>
          </a:p>
          <a:p>
            <a:endParaRPr lang="en-US" dirty="0"/>
          </a:p>
          <a:p>
            <a:r>
              <a:rPr lang="en-US" dirty="0"/>
              <a:t>You must go on to submit the Student Course Section Completion (SCSC) associated to the CTE course, or the CRSC record in the first step, in order to tie the student to the CTE course. </a:t>
            </a:r>
          </a:p>
          <a:p>
            <a:endParaRPr lang="en-US" dirty="0"/>
          </a:p>
          <a:p>
            <a:r>
              <a:rPr lang="en-US" dirty="0"/>
              <a:t>If the student is a non-completer participant, </a:t>
            </a:r>
            <a:r>
              <a:rPr lang="en-US" i="1" dirty="0"/>
              <a:t>do not </a:t>
            </a:r>
            <a:r>
              <a:rPr lang="en-US" i="0" dirty="0"/>
              <a:t>submit an SCTE record for the student. This is only done for CTE Pathway completer.</a:t>
            </a:r>
          </a:p>
          <a:p>
            <a:endParaRPr lang="en-US" i="0" dirty="0"/>
          </a:p>
          <a:p>
            <a:endParaRPr lang="en-US" i="0" dirty="0"/>
          </a:p>
          <a:p>
            <a:r>
              <a:rPr lang="en-US" i="0" dirty="0"/>
              <a:t>The first step in reporting your CTE Pathway completers, is to report the </a:t>
            </a:r>
            <a:r>
              <a:rPr lang="en-US" i="1" dirty="0"/>
              <a:t>Capstone </a:t>
            </a:r>
            <a:r>
              <a:rPr lang="en-US" i="0" dirty="0"/>
              <a:t>course appropriate to the CTE pathway in CRSC records, with the appropriate state course code. Capstone courses are the final courses necessary to complete a CTE pathway. The CRSC record is tied to a staff member Rather than a student. </a:t>
            </a:r>
          </a:p>
          <a:p>
            <a:endParaRPr lang="en-US" i="0" dirty="0"/>
          </a:p>
          <a:p>
            <a:r>
              <a:rPr lang="en-US" i="0" dirty="0"/>
              <a:t>You must go on to submit the SCSC associated with the Capstone course, or the CRSC record from the previous step, in order to tie your student to the CTE capstone course.</a:t>
            </a:r>
          </a:p>
          <a:p>
            <a:endParaRPr lang="en-US" i="0" dirty="0"/>
          </a:p>
          <a:p>
            <a:r>
              <a:rPr lang="en-US" i="0" dirty="0"/>
              <a:t>The final step is to submit the Student Career Technical Education or SCTE record for your completer student, reporting the CTE pathway code, and pathway completion academic year ID, which must be populated and must be the current AY. </a:t>
            </a:r>
          </a:p>
          <a:p>
            <a:endParaRPr lang="en-US"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4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common problem in EOY 1 reporting is that CTE state courses codes are mapped to the wrong pathway. CTE Pathways and CTE state course codes should be mapped so that they align with the content of the curriculum.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Valid Code Combinations document is vital when mapping your CTE courses, and the Course Group Master Combos tab in particular when mapping CTE state course codes to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Couse Group Master Combinations tab, you are able to map Course Group State codes to CTE Pathway codes. This tab will also help you to determine whether a course is a concentrator course or a capstone course. In each CTE pathway there are state course codes for introduction, concentrator, and capstone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screenshot on this slide for the Course Group Master Combos tab (upper right), the Agriculture CTE industry section includes CTE Pathway 100, which contain State Course Code  7110 – Introduction to Agricultural Business, State Course Code 7111 – Intermediate Agricultural Business (Concentrator), and 7112 – Advanced Agricultural Business (Capstone).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reporting a student completing a pathway, they must complete a capstone this AY, and this must be reflected in SCSC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Yu are also able to identify CTE Pathways by Industry sector in the CTE Pathway – CTE Industry sector tab, and identify CTE sub-pathways by pathway, in the CTE Pathway – CTE Sub-pathway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33</a:t>
            </a:fld>
            <a:endParaRPr lang="en-US"/>
          </a:p>
        </p:txBody>
      </p:sp>
    </p:spTree>
    <p:extLst>
      <p:ext uri="{BB962C8B-B14F-4D97-AF65-F5344CB8AC3E}">
        <p14:creationId xmlns:p14="http://schemas.microsoft.com/office/powerpoint/2010/main" val="216165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where in SCSC and SCTE records you populate or input CTE completer data that we used the valid code combinations document to map. </a:t>
            </a:r>
          </a:p>
          <a:p>
            <a:endParaRPr lang="en-US" dirty="0"/>
          </a:p>
          <a:p>
            <a:r>
              <a:rPr lang="en-US" dirty="0"/>
              <a:t>In the SCSC record for your CTE completer student, you want to ensure that you use a CRS State Course Code that represents the capstone course for the CTE pathway. In the example on screen, this is Course Group State Code 7212 – Advanced Graphic Design (Capstone). This is designated as a capstone course in the Valid Code Combinations document, both by the inclusion of (Capstone) in the course group state name, and by the “Yes” in the “CTE Capstone Course Indicator” field. </a:t>
            </a:r>
          </a:p>
          <a:p>
            <a:endParaRPr lang="en-US" dirty="0"/>
          </a:p>
          <a:p>
            <a:r>
              <a:rPr lang="en-US" dirty="0"/>
              <a:t>Once the SCSC record has been posted, you will go on to submit the SCTE record. In the SCTE record, you will want to ensure that you populate the correct CTE pathway code, also found in the Valid Code Combinations document, and populated with “111 – Design, Visual, and Media Arts” in the example on screen. You then want to populated the CTE Pathway Completion Year, which must be AY2023-2024 for this AY’s CTE completers.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34</a:t>
            </a:fld>
            <a:endParaRPr lang="en-US"/>
          </a:p>
        </p:txBody>
      </p:sp>
    </p:spTree>
    <p:extLst>
      <p:ext uri="{BB962C8B-B14F-4D97-AF65-F5344CB8AC3E}">
        <p14:creationId xmlns:p14="http://schemas.microsoft.com/office/powerpoint/2010/main" val="383010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fields or data elements that CALPADS uses to determine CTE non-completer participants. </a:t>
            </a:r>
          </a:p>
          <a:p>
            <a:endParaRPr lang="en-US" dirty="0"/>
          </a:p>
          <a:p>
            <a:r>
              <a:rPr lang="en-US" dirty="0"/>
              <a:t>SCSC records for non-completer participants must use a CRS State Course Code that identifies the course as a CTE Introduction or Concentrator course. This must be a code that designates a non-capstone CTE course. </a:t>
            </a:r>
          </a:p>
          <a:p>
            <a:endParaRPr lang="en-US" dirty="0"/>
          </a:p>
          <a:p>
            <a:r>
              <a:rPr lang="en-US" dirty="0"/>
              <a:t>This concludes our discussion of CTE reporting. </a:t>
            </a:r>
          </a:p>
        </p:txBody>
      </p:sp>
      <p:sp>
        <p:nvSpPr>
          <p:cNvPr id="4" name="Slide Number Placeholder 3"/>
          <p:cNvSpPr>
            <a:spLocks noGrp="1"/>
          </p:cNvSpPr>
          <p:nvPr>
            <p:ph type="sldNum" sz="quarter" idx="5"/>
          </p:nvPr>
        </p:nvSpPr>
        <p:spPr/>
        <p:txBody>
          <a:bodyPr/>
          <a:lstStyle/>
          <a:p>
            <a:fld id="{DDD59FB0-8998-4C19-8441-28F802CE273F}" type="slidenum">
              <a:rPr lang="en-US" smtClean="0"/>
              <a:t>35</a:t>
            </a:fld>
            <a:endParaRPr lang="en-US"/>
          </a:p>
        </p:txBody>
      </p:sp>
    </p:spTree>
    <p:extLst>
      <p:ext uri="{BB962C8B-B14F-4D97-AF65-F5344CB8AC3E}">
        <p14:creationId xmlns:p14="http://schemas.microsoft.com/office/powerpoint/2010/main" val="366949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into our discussion of the Work-Based Learning or WBLR file type. </a:t>
            </a:r>
            <a:r>
              <a:rPr kumimoji="0" lang="en-US" sz="1200" b="0" i="0" u="none" strike="noStrike" kern="1200" cap="none" spc="0" normalizeH="0" baseline="0" noProof="0" dirty="0">
                <a:ln>
                  <a:noFill/>
                </a:ln>
                <a:solidFill>
                  <a:prstClr val="black"/>
                </a:solidFill>
                <a:effectLst/>
                <a:uLnTx/>
                <a:uFillTx/>
                <a:latin typeface="Tahoma"/>
                <a:ea typeface="+mn-ea"/>
                <a:cs typeface="+mn-cs"/>
              </a:rPr>
              <a:t>LEAs must submit work-based learning records in EOY 1 for students in </a:t>
            </a:r>
            <a:r>
              <a:rPr lang="en-US" sz="1200" dirty="0">
                <a:effectLst/>
                <a:latin typeface="Arial" panose="020B0604020202020204" pitchFamily="34" charset="0"/>
                <a:ea typeface="Calibri" panose="020F0502020204030204" pitchFamily="34" charset="0"/>
              </a:rPr>
              <a:t>grades 9-12,</a:t>
            </a:r>
            <a:r>
              <a:rPr kumimoji="0" lang="en-US" sz="1200" b="0" i="0" u="none" strike="noStrike" kern="1200" cap="none" spc="0" normalizeH="0" baseline="0" noProof="0" dirty="0">
                <a:ln>
                  <a:noFill/>
                </a:ln>
                <a:solidFill>
                  <a:prstClr val="black"/>
                </a:solidFill>
                <a:effectLst/>
                <a:uLnTx/>
                <a:uFillTx/>
                <a:latin typeface="Tahoma"/>
                <a:ea typeface="+mn-ea"/>
                <a:cs typeface="+mn-cs"/>
              </a:rPr>
              <a:t> to measure their preparedness for college or career. This data feeds directly into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 These are very specific and defined in the CALPADS Code Sets document, and we will cover the twelve program codes in a couple of slides.</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2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200" dirty="0">
                <a:effectLst/>
                <a:latin typeface="Arial" panose="020B0604020202020204" pitchFamily="34" charset="0"/>
                <a:ea typeface="Calibri" panose="020F0502020204030204" pitchFamily="34" charset="0"/>
              </a:rPr>
              <a:t>uses the Replacement processing method using the Operational Keys of Academic Year and School of Attendance and is used for batch processing.</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4549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 must submit Work Based Learning or WBLR records to CALPADS for all students in grades 9-12 who participate in an internship or other work-based learning program while enrolled at the LEA. </a:t>
            </a:r>
          </a:p>
          <a:p>
            <a:endParaRPr lang="en-US" dirty="0"/>
          </a:p>
          <a:p>
            <a:r>
              <a:rPr lang="en-US" dirty="0"/>
              <a:t>This includes completion of any work-based learning for students enrolled at the LEA at any time during the reporting year. Work-based learning data is found in the local SIS and gathered by a team of CTE, SPED, and CALPADS coordinators. Though you will commonly find work-based learning data within CTE and Special Education, it is not exclusive to these two areas, and students can be in work-based learning programs with any measure of curriculum throughout your schools. Because of this, it is important to have a process in place for identifying and reporting work-based learning programs.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 Admins will need to assign the</a:t>
            </a:r>
            <a:r>
              <a:rPr lang="en-US" sz="1200" b="1" dirty="0"/>
              <a:t> WBLR Edit, View, and Extract </a:t>
            </a:r>
            <a:r>
              <a:rPr lang="en-US" sz="1200" dirty="0"/>
              <a:t>roles to their account and other user accounts working with the WBLR file. SELPAs will need to request the state to add the </a:t>
            </a:r>
            <a:r>
              <a:rPr lang="en-US" sz="1200" b="1" dirty="0"/>
              <a:t>WBLR Extract </a:t>
            </a:r>
            <a:r>
              <a:rPr lang="en-US" sz="1200" dirty="0"/>
              <a:t>role to their account.  </a:t>
            </a:r>
          </a:p>
          <a:p>
            <a:endParaRPr lang="en-US" dirty="0"/>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Flash 184: https://www.cde.ca.gov/ds/sp/cl/calpadsupdflash184.asp</a:t>
            </a:r>
          </a:p>
          <a:p>
            <a:r>
              <a:rPr lang="en-US" dirty="0"/>
              <a:t>CALPADS Flash 229: https://www.cde.ca.gov/ds/sp/cl/calpadsupdflash229.asp</a:t>
            </a:r>
            <a:br>
              <a:rPr lang="en-US" dirty="0"/>
            </a:br>
            <a:endParaRPr lang="en-US" dirty="0"/>
          </a:p>
          <a:p>
            <a:r>
              <a:rPr lang="en-US" dirty="0"/>
              <a:t>CSIS WBLR Data Population: https://www.youtube.com/playlist?list=PLsnFpLOXpp4KDvoW_Hg8BenKP53bv3MGl</a:t>
            </a:r>
          </a:p>
          <a:p>
            <a:endParaRPr lang="en-US" dirty="0"/>
          </a:p>
          <a:p>
            <a:r>
              <a:rPr lang="en-US" dirty="0"/>
              <a:t>CALPADS User Manual: https://documentation.calpads.org/OnlineMaintenance/StudentDataMaintenance/StudentDetailsWBLR/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3300"/>
                </a:solidFill>
                <a:effectLst/>
                <a:latin typeface="Arial" panose="020B0604020202020204" pitchFamily="34" charset="0"/>
              </a:rPr>
              <a:t>Work-Based Learning Measures for the CCI: </a:t>
            </a:r>
          </a:p>
          <a:p>
            <a:r>
              <a:rPr lang="en-US" dirty="0"/>
              <a:t>https://www.cde.ca.gov/ta/ac/cm/workbasedcci.asp#newmeasures</a:t>
            </a:r>
          </a:p>
          <a:p>
            <a:endParaRPr lang="en-US" dirty="0"/>
          </a:p>
          <a:p>
            <a:endParaRPr lang="en-US" dirty="0"/>
          </a:p>
          <a:p>
            <a:endParaRPr lang="en-US" dirty="0"/>
          </a:p>
          <a:p>
            <a:r>
              <a:rPr lang="en-US" dirty="0"/>
              <a:t>References:</a:t>
            </a:r>
          </a:p>
          <a:p>
            <a:endParaRPr lang="en-US" dirty="0"/>
          </a:p>
          <a:p>
            <a:endParaRPr lang="en-US" dirty="0"/>
          </a:p>
          <a:p>
            <a:r>
              <a:rPr lang="en-US" dirty="0"/>
              <a:t>CSIS WBLR Data Population: https://www.youtube.com/playlist?list=PLsnFpLOXpp4KDvoW_Hg8BenKP53bv3MGl</a:t>
            </a:r>
          </a:p>
          <a:p>
            <a:endParaRPr lang="en-US" dirty="0"/>
          </a:p>
          <a:p>
            <a:endParaRPr lang="en-US" dirty="0"/>
          </a:p>
          <a:p>
            <a:r>
              <a:rPr lang="en-US" dirty="0"/>
              <a:t>CALPADS User Manual: https://documentation.calpads.org/OnlineMaintenance/StudentDataMaintenance/StudentDetailsWBLR/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62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WBLR field 21.09,</a:t>
            </a:r>
            <a:r>
              <a:rPr lang="en-US" dirty="0"/>
              <a:t> </a:t>
            </a:r>
            <a:r>
              <a:rPr lang="en-US" sz="1200" b="1" i="0" u="none" strike="noStrike" dirty="0">
                <a:solidFill>
                  <a:srgbClr val="000000"/>
                </a:solidFill>
                <a:effectLst/>
                <a:latin typeface="Arial" panose="020B0604020202020204" pitchFamily="34" charset="0"/>
              </a:rPr>
              <a:t>Work-Based Learning Type Code</a:t>
            </a:r>
            <a:r>
              <a:rPr lang="en-US" b="1" dirty="0"/>
              <a:t> </a:t>
            </a:r>
            <a:r>
              <a:rPr lang="en-US" sz="1200" b="0" i="0" u="none" strike="noStrike" dirty="0">
                <a:solidFill>
                  <a:srgbClr val="000000"/>
                </a:solidFill>
                <a:effectLst/>
                <a:latin typeface="Arial" panose="020B0604020202020204" pitchFamily="34" charset="0"/>
              </a:rPr>
              <a:t>is</a:t>
            </a:r>
            <a:r>
              <a:rPr lang="en-US" dirty="0"/>
              <a:t> </a:t>
            </a:r>
            <a:r>
              <a:rPr lang="en-US" sz="1200" b="0" i="0" u="none" strike="noStrike" dirty="0">
                <a:solidFill>
                  <a:srgbClr val="000000"/>
                </a:solidFill>
                <a:effectLst/>
                <a:latin typeface="Arial" panose="020B0604020202020204" pitchFamily="34" charset="0"/>
              </a:rPr>
              <a:t>a coded value representing the work-based learning that a student has completed during the academic year, in any grades 9 - 12. </a:t>
            </a:r>
            <a:r>
              <a:rPr lang="en-US" dirty="0"/>
              <a:t> The codes are defined in the</a:t>
            </a:r>
            <a:r>
              <a:rPr lang="en-US" sz="1200" b="0" i="0" u="none" strike="noStrike" dirty="0">
                <a:solidFill>
                  <a:srgbClr val="000000"/>
                </a:solidFill>
                <a:effectLst/>
                <a:latin typeface="Arial" panose="020B0604020202020204" pitchFamily="34" charset="0"/>
              </a:rPr>
              <a:t> CALPADS Code Sets, and represent: Internships, student-led enterprise, virtual or simulated work-based learning, registered and non-registered pre-apprenticeship programs, job corps, the Workforce Innovation and Opportunity Act, </a:t>
            </a:r>
            <a:r>
              <a:rPr lang="en-US" sz="1200" b="0" i="0" u="none" strike="noStrike" dirty="0" err="1">
                <a:solidFill>
                  <a:srgbClr val="000000"/>
                </a:solidFill>
                <a:effectLst/>
                <a:latin typeface="Arial" panose="020B0604020202020204" pitchFamily="34" charset="0"/>
              </a:rPr>
              <a:t>YouthBuild</a:t>
            </a:r>
            <a:r>
              <a:rPr lang="en-US" sz="1200" b="0" i="0" u="none" strike="noStrike" dirty="0">
                <a:solidFill>
                  <a:srgbClr val="000000"/>
                </a:solidFill>
                <a:effectLst/>
                <a:latin typeface="Arial" panose="020B0604020202020204" pitchFamily="34" charset="0"/>
              </a:rPr>
              <a:t>, CA Conservation Corps, Transitional work-based experience, and transition classroom-based work exploration.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 LEAs should report the work-based learning in the year it was completed. A single student may have more than one work-based learning activity reported for the academic year. Report summer work-based learning for grades 9-11, however do not include summer internships that occur after the student has graduated. The Work-Based learning Code will dictate that other fields be populated.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Work-based learning Type Code 30 – </a:t>
            </a:r>
            <a:r>
              <a:rPr lang="en-US" sz="1200" b="0" i="1" u="none" strike="noStrike" dirty="0">
                <a:solidFill>
                  <a:srgbClr val="000000"/>
                </a:solidFill>
                <a:effectLst/>
                <a:latin typeface="Arial" panose="020B0604020202020204" pitchFamily="34" charset="0"/>
              </a:rPr>
              <a:t>Non-Registered Pre-Apprenticeship Program </a:t>
            </a:r>
            <a:r>
              <a:rPr lang="en-US" sz="1200" b="0" i="0" u="none" strike="noStrike" dirty="0">
                <a:solidFill>
                  <a:srgbClr val="000000"/>
                </a:solidFill>
                <a:effectLst/>
                <a:latin typeface="Arial" panose="020B0604020202020204" pitchFamily="34" charset="0"/>
              </a:rPr>
              <a:t>is planned to be retired in AY2024-2025. </a:t>
            </a:r>
            <a:br>
              <a:rPr lang="en-US" sz="1200" b="0" i="0" u="none" strike="noStrike" dirty="0">
                <a:solidFill>
                  <a:srgbClr val="000000"/>
                </a:solidFill>
                <a:effectLst/>
                <a:latin typeface="Arial" panose="020B060402020202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38</a:t>
            </a:fld>
            <a:endParaRPr lang="en-US"/>
          </a:p>
        </p:txBody>
      </p:sp>
    </p:spTree>
    <p:extLst>
      <p:ext uri="{BB962C8B-B14F-4D97-AF65-F5344CB8AC3E}">
        <p14:creationId xmlns:p14="http://schemas.microsoft.com/office/powerpoint/2010/main" val="3130562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WBLR file features student</a:t>
            </a:r>
            <a:r>
              <a:rPr lang="en-US" baseline="0" dirty="0"/>
              <a:t> demographic and enrollment data for identification and verification, but there are seven fields of data specific to work-based learning.</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Work-Based Learning Type Code - A coded value representing the work-based learning that the student completed during the academic year, in any grades 9 - 12. </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 ID - A unique identifier for an internship work-based learning activity. </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Work-based Learning Hours – External - The count of hours that the student spent outside of school in a work-based learning activity in the academic year being reported.  This field is only populated for WBLR types 10 – Internship, 15 – Student Led Enterprise, and 20 – Virtual or simulated work-based learning. While the hours are outside of classroom, the work-based learning activity is tied to the Internship, Student-Led Enterprise, or Simulated Work-Based Learning. </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State Course Code</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Embedded Work-based Learning - The State Course Code that the student completed in which the Student-Led Enterprise or Simulated Work-Based Learning was embedded. </a:t>
            </a:r>
            <a:r>
              <a:rPr lang="en-US" sz="1200" b="1" i="0" u="none" strike="noStrike" kern="1200" dirty="0">
                <a:solidFill>
                  <a:schemeClr val="tx1"/>
                </a:solidFill>
                <a:effectLst/>
                <a:latin typeface="+mn-lt"/>
                <a:ea typeface="+mn-ea"/>
                <a:cs typeface="+mn-cs"/>
              </a:rPr>
              <a:t>This will be required for Work-Based Learning Type 10 – Internship in 2024-2025. </a:t>
            </a:r>
            <a:endParaRPr lang="en-US" sz="1200" b="0" i="0" u="none" strike="noStrike" kern="1200" dirty="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Employer Performance Evaluation Code - A coded value representing the student’s performance in the internship as evaluated by their employment supervisor. </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Certificated Supervisor Indicator - An indication of whether the internship was part of a program supervised by a certificated staff member of the school, district, or county. A “Y” would indicate that the internship was part of a program supervised by a certificated staff member of the school, district, or county. An “N” would indicate that it was not.</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Internship</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LEA Sponsored Indicator - An indication of whether the school, district, or county played a direct role in securing the internship for the student. A “Y” would indicate that the school, district, or county played a direct role in securing the internship. An “N” would indicate it did not. </a:t>
            </a:r>
          </a:p>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39</a:t>
            </a:fld>
            <a:endParaRPr lang="en-US"/>
          </a:p>
        </p:txBody>
      </p:sp>
    </p:spTree>
    <p:extLst>
      <p:ext uri="{BB962C8B-B14F-4D97-AF65-F5344CB8AC3E}">
        <p14:creationId xmlns:p14="http://schemas.microsoft.com/office/powerpoint/2010/main" val="21030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r>
              <a:rPr lang="en-US" baseline="0" dirty="0"/>
              <a:t>By the end of this session, participants will be able to: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Identify</a:t>
            </a:r>
            <a:r>
              <a:rPr lang="en-US" sz="1200" dirty="0"/>
              <a:t> key data and stakeholders in preparation of the</a:t>
            </a:r>
            <a:r>
              <a:rPr lang="en-US" sz="1200" kern="0" dirty="0"/>
              <a:t> EOY 1 submission (Data Leadership &amp; Coalition Building)</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Perform</a:t>
            </a:r>
            <a:r>
              <a:rPr lang="en-US" dirty="0"/>
              <a:t> the EOY 1 submission process based on an internal schedule considering staff availability and competing priorities. (Project Management)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t>Resolve</a:t>
            </a:r>
            <a:r>
              <a:rPr lang="en-US" sz="1200" kern="0" dirty="0"/>
              <a:t> certification errors using </a:t>
            </a:r>
            <a:r>
              <a:rPr lang="en-US" sz="1200" dirty="0"/>
              <a:t>analytical mindfulness and review reports for completeness and reasonability. </a:t>
            </a:r>
            <a:r>
              <a:rPr lang="en-US" sz="1200" kern="0" dirty="0"/>
              <a:t>(Critical Thinking)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Analyze</a:t>
            </a:r>
            <a:r>
              <a:rPr lang="en-US" baseline="0" dirty="0"/>
              <a:t> </a:t>
            </a:r>
            <a:r>
              <a:rPr lang="en-US" sz="1200" dirty="0"/>
              <a:t>certification reports to assess the flow of data across the ecosystem and evaluate how well data is leverage in informed decision making (Data Leadership &amp; 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This and further information on WBLR changes contained in Flash #265 here: https://www.cde.ca.gov/ds/sp/cl/calpadsupdflash265.asp</a:t>
            </a:r>
          </a:p>
          <a:p>
            <a:endParaRPr lang="en-US" b="0" i="0" dirty="0">
              <a:solidFill>
                <a:srgbClr val="000000"/>
              </a:solidFill>
              <a:effectLst/>
              <a:latin typeface="Helvetica Neue"/>
            </a:endParaRPr>
          </a:p>
          <a:p>
            <a:r>
              <a:rPr lang="en-US" b="0" i="0" dirty="0">
                <a:solidFill>
                  <a:srgbClr val="000000"/>
                </a:solidFill>
                <a:effectLst/>
                <a:latin typeface="Helvetica Neue"/>
              </a:rPr>
              <a:t>Employer Performance Evaluation Code</a:t>
            </a:r>
          </a:p>
          <a:p>
            <a:endParaRPr lang="en-US" b="0" i="0" dirty="0">
              <a:solidFill>
                <a:srgbClr val="000000"/>
              </a:solidFill>
              <a:effectLst/>
              <a:latin typeface="Helvetica Neue"/>
            </a:endParaRPr>
          </a:p>
          <a:p>
            <a:r>
              <a:rPr lang="en-US" b="0" i="0" dirty="0">
                <a:solidFill>
                  <a:srgbClr val="000000"/>
                </a:solidFill>
                <a:effectLst/>
                <a:latin typeface="Helvetica Neue"/>
              </a:rPr>
              <a:t>LEAs populate Field 21.13 − </a:t>
            </a:r>
            <a:r>
              <a:rPr lang="en-US" b="0" i="1" dirty="0">
                <a:solidFill>
                  <a:srgbClr val="000000"/>
                </a:solidFill>
                <a:effectLst/>
                <a:latin typeface="Helvetica Neue"/>
              </a:rPr>
              <a:t>Internship-Employer Performance Evaluation Code</a:t>
            </a:r>
            <a:r>
              <a:rPr lang="en-US" b="0" i="0" dirty="0">
                <a:solidFill>
                  <a:srgbClr val="000000"/>
                </a:solidFill>
                <a:effectLst/>
                <a:latin typeface="Helvetica Neue"/>
              </a:rPr>
              <a:t> on the WBLR file with codes from the "Internship Employer Performance Evaluation" code set. Previously, there were four codes in this code set, including: 1- </a:t>
            </a:r>
            <a:r>
              <a:rPr lang="en-US" b="0" i="1" dirty="0">
                <a:solidFill>
                  <a:srgbClr val="000000"/>
                </a:solidFill>
                <a:effectLst/>
                <a:latin typeface="Helvetica Neue"/>
              </a:rPr>
              <a:t>Does Not Meet Expectations</a:t>
            </a:r>
            <a:r>
              <a:rPr lang="en-US" b="0" i="0" dirty="0">
                <a:solidFill>
                  <a:srgbClr val="000000"/>
                </a:solidFill>
                <a:effectLst/>
                <a:latin typeface="Helvetica Neue"/>
              </a:rPr>
              <a:t>, 2 – </a:t>
            </a:r>
            <a:r>
              <a:rPr lang="en-US" b="0" i="1" dirty="0">
                <a:solidFill>
                  <a:srgbClr val="000000"/>
                </a:solidFill>
                <a:effectLst/>
                <a:latin typeface="Helvetica Neue"/>
              </a:rPr>
              <a:t>Partially Meets Expectations</a:t>
            </a:r>
            <a:r>
              <a:rPr lang="en-US" b="0" i="0" dirty="0">
                <a:solidFill>
                  <a:srgbClr val="000000"/>
                </a:solidFill>
                <a:effectLst/>
                <a:latin typeface="Helvetica Neue"/>
              </a:rPr>
              <a:t>, 3 – </a:t>
            </a:r>
            <a:r>
              <a:rPr lang="en-US" b="0" i="1" dirty="0">
                <a:solidFill>
                  <a:srgbClr val="000000"/>
                </a:solidFill>
                <a:effectLst/>
                <a:latin typeface="Helvetica Neue"/>
              </a:rPr>
              <a:t>Meets Expectations</a:t>
            </a:r>
            <a:r>
              <a:rPr lang="en-US" b="0" i="0" dirty="0">
                <a:solidFill>
                  <a:srgbClr val="000000"/>
                </a:solidFill>
                <a:effectLst/>
                <a:latin typeface="Helvetica Neue"/>
              </a:rPr>
              <a:t>, and 4 – </a:t>
            </a:r>
            <a:r>
              <a:rPr lang="en-US" b="0" i="1" dirty="0">
                <a:solidFill>
                  <a:srgbClr val="000000"/>
                </a:solidFill>
                <a:effectLst/>
                <a:latin typeface="Helvetica Neue"/>
              </a:rPr>
              <a:t>Above Expectations</a:t>
            </a:r>
            <a:r>
              <a:rPr lang="en-US" b="0" i="0" dirty="0">
                <a:solidFill>
                  <a:srgbClr val="000000"/>
                </a:solidFill>
                <a:effectLst/>
                <a:latin typeface="Helvetica Neue"/>
              </a:rPr>
              <a:t>. A fifth code, "Not Provided by Employer," has been added in 2023-24, and is defined as “The student did not receive a rating because the employer: (1) failed to provide an evaluation, or (2) did not evaluation the student’s performance on the internship.”</a:t>
            </a:r>
          </a:p>
          <a:p>
            <a:endParaRPr lang="en-US" b="0" i="0" dirty="0">
              <a:solidFill>
                <a:srgbClr val="000000"/>
              </a:solidFill>
              <a:effectLst/>
              <a:latin typeface="Helvetica Neue"/>
            </a:endParaRPr>
          </a:p>
          <a:p>
            <a:r>
              <a:rPr lang="en-US" b="0" i="0" dirty="0">
                <a:solidFill>
                  <a:srgbClr val="000000"/>
                </a:solidFill>
                <a:effectLst/>
                <a:latin typeface="Helvetica Neue"/>
              </a:rPr>
              <a:t>Work-Based Learning Type Code </a:t>
            </a:r>
          </a:p>
          <a:p>
            <a:endParaRPr lang="en-US" b="0" i="0" dirty="0">
              <a:solidFill>
                <a:srgbClr val="000000"/>
              </a:solidFill>
              <a:effectLst/>
              <a:latin typeface="Helvetica Neue"/>
            </a:endParaRPr>
          </a:p>
          <a:p>
            <a:r>
              <a:rPr lang="en-US" b="0" i="0" dirty="0">
                <a:solidFill>
                  <a:srgbClr val="000000"/>
                </a:solidFill>
                <a:effectLst/>
                <a:latin typeface="Helvetica Neue"/>
              </a:rPr>
              <a:t>The State Board of Education (SBE) removed the Work-Based Learning Type Code 30 - </a:t>
            </a:r>
            <a:r>
              <a:rPr lang="en-US" b="0" i="1" dirty="0">
                <a:solidFill>
                  <a:srgbClr val="000000"/>
                </a:solidFill>
                <a:effectLst/>
                <a:latin typeface="Helvetica Neue"/>
              </a:rPr>
              <a:t>Non-registered Pre-Apprenticeships</a:t>
            </a:r>
            <a:r>
              <a:rPr lang="en-US" b="0" i="0" dirty="0">
                <a:solidFill>
                  <a:srgbClr val="000000"/>
                </a:solidFill>
                <a:effectLst/>
                <a:latin typeface="Helvetica Neue"/>
              </a:rPr>
              <a:t> from use in the College/Career Indicator at their September 2023 meeting. Therefore, the Work-Based Learning Type Code 30 - </a:t>
            </a:r>
            <a:r>
              <a:rPr lang="en-US" b="0" i="1" dirty="0">
                <a:solidFill>
                  <a:srgbClr val="000000"/>
                </a:solidFill>
                <a:effectLst/>
                <a:latin typeface="Helvetica Neue"/>
              </a:rPr>
              <a:t>Non-Registered Pre-Apprenticeship Program</a:t>
            </a:r>
            <a:r>
              <a:rPr lang="en-US" b="0" i="0" dirty="0">
                <a:solidFill>
                  <a:srgbClr val="000000"/>
                </a:solidFill>
                <a:effectLst/>
                <a:latin typeface="Helvetica Neue"/>
              </a:rPr>
              <a:t> is being retired beginning in 2024−25. LEAs may continue to submit this Work-Based Learning Type in 2023−24, but it will not be used. Beginning in 2024−25, if this code is included in the WBLR file, the file will fail upon input.</a:t>
            </a: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692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now completed our discussion of the file types involved in EOY 1. This slide contains the EOY 1 checklist, which shows the priority of the data that will need to be populated and reported prior to looking at certification errors and reviewing reports. </a:t>
            </a:r>
          </a:p>
          <a:p>
            <a:endParaRPr lang="en-US" dirty="0"/>
          </a:p>
          <a:p>
            <a:r>
              <a:rPr lang="en-US" dirty="0"/>
              <a:t>You will want to be familiar with reportable state course codes, which can be found in the CALPADS Code Sets and Valid Code </a:t>
            </a:r>
            <a:r>
              <a:rPr lang="en-US" dirty="0" err="1"/>
              <a:t>Cominations</a:t>
            </a:r>
            <a:r>
              <a:rPr lang="en-US" dirty="0"/>
              <a:t> documents. These will be populated CRSC, SCSC, and SCTE records and must be mapped. </a:t>
            </a:r>
          </a:p>
          <a:p>
            <a:endParaRPr lang="en-US" dirty="0"/>
          </a:p>
          <a:p>
            <a:r>
              <a:rPr lang="en-US" dirty="0"/>
              <a:t>The </a:t>
            </a:r>
            <a:r>
              <a:rPr lang="en-US" b="1" dirty="0"/>
              <a:t>content subcategory code </a:t>
            </a:r>
            <a:r>
              <a:rPr lang="en-US" dirty="0"/>
              <a:t>is located in Course Section files and provides information about the specific mode or subcategory of the Course Content Area that is being taught. So, for example, if the Course Content Area is Foreign Language, the Content Sub-Category would be a specific language like Spanish, French, or Latin. If the Course Content Area is Visual Arts, the content subcategory would be the specific visual art, whether drawing, ceramics, painting, etc. </a:t>
            </a:r>
          </a:p>
          <a:p>
            <a:endParaRPr lang="en-US" dirty="0"/>
          </a:p>
          <a:p>
            <a:r>
              <a:rPr lang="en-US" dirty="0"/>
              <a:t>The </a:t>
            </a:r>
            <a:r>
              <a:rPr lang="en-US" b="1" dirty="0"/>
              <a:t>standards grade level range </a:t>
            </a:r>
            <a:r>
              <a:rPr lang="en-US" dirty="0"/>
              <a:t>is an indication of whether the course is taught to elementary grades K-4, Middle grades 5-8, Secondary grades 9-12, or not application. </a:t>
            </a:r>
          </a:p>
          <a:p>
            <a:endParaRPr lang="en-US" dirty="0"/>
          </a:p>
          <a:p>
            <a:r>
              <a:rPr lang="en-US" dirty="0"/>
              <a:t>The </a:t>
            </a:r>
            <a:r>
              <a:rPr lang="en-US" b="1" dirty="0"/>
              <a:t>content standards alignment code </a:t>
            </a:r>
            <a:r>
              <a:rPr lang="en-US" dirty="0"/>
              <a:t>is a coded value representing the currency or recency of the standards that were used to develop the content of a course.</a:t>
            </a:r>
          </a:p>
          <a:p>
            <a:endParaRPr lang="en-US" dirty="0"/>
          </a:p>
          <a:p>
            <a:r>
              <a:rPr lang="en-US" dirty="0"/>
              <a:t>The </a:t>
            </a:r>
            <a:r>
              <a:rPr lang="en-US" b="1" dirty="0"/>
              <a:t>middle school core setting </a:t>
            </a:r>
            <a:r>
              <a:rPr lang="en-US" dirty="0"/>
              <a:t>is an indication of whether or not a course in grades five through eight is being taught as part of a middle school core setting. For example, a two-period block of math and science in grades five through eight could be considered a middle school core setting.  </a:t>
            </a:r>
          </a:p>
          <a:p>
            <a:endParaRPr lang="en-US" dirty="0"/>
          </a:p>
          <a:p>
            <a:r>
              <a:rPr lang="en-US" dirty="0"/>
              <a:t>The </a:t>
            </a:r>
            <a:r>
              <a:rPr lang="en-US" b="1" dirty="0"/>
              <a:t>AP/IB Course Code Cross reference </a:t>
            </a:r>
            <a:r>
              <a:rPr lang="en-US" dirty="0"/>
              <a:t>is the four-digit cross reference to the actual AP or IB State Course Code for AP or IB courses that a local educational agency has mapped to a Career Technical Education (CTE) State Course Code (7000-8999) because that course is part of a CTE pathway. This is only necessary if applicable to a course or courses at your LEA. </a:t>
            </a:r>
          </a:p>
          <a:p>
            <a:endParaRPr lang="en-US" dirty="0"/>
          </a:p>
          <a:p>
            <a:r>
              <a:rPr lang="en-US" dirty="0"/>
              <a:t>After you have ensured that all required fields for courses are populated and up to date, you will want to move on to step 3 and ensure that your Student Information System vendor has translated credits earned into Carnegie Units. This may not be as relevant as when Carnegie units were first introduced. </a:t>
            </a:r>
          </a:p>
          <a:p>
            <a:endParaRPr lang="en-US" dirty="0"/>
          </a:p>
          <a:p>
            <a:r>
              <a:rPr lang="en-US" dirty="0"/>
              <a:t>You will then want to ensure that all of your College Career Indicator or CCI data is reported in the local SIS. This includes CTE completer data, student Leadership or Military Science course completions, students who have received the state Seal of Biliteracy or Golden State Seal, students who have completed college credit courses, and work-base learning types for grades 9-12 who participated in </a:t>
            </a:r>
            <a:r>
              <a:rPr lang="en-US" dirty="0" err="1"/>
              <a:t>wblr</a:t>
            </a:r>
            <a:r>
              <a:rPr lang="en-US" dirty="0"/>
              <a:t> programs. All of this data informs the CCI on CA School Dashboard. </a:t>
            </a:r>
          </a:p>
          <a:p>
            <a:endParaRPr lang="en-US" dirty="0"/>
          </a:p>
          <a:p>
            <a:r>
              <a:rPr lang="en-US" dirty="0"/>
              <a:t>In the WBLR file, Type 10 programs, or internship programs, must have the following populated: Internship ID, Work based Learning Hours – External, Employer Performance Evaluation Codes, LEA Sponsored Indicator, and Certificated Supervisor indicator. </a:t>
            </a:r>
          </a:p>
          <a:p>
            <a:endParaRPr lang="en-US" dirty="0"/>
          </a:p>
          <a:p>
            <a:r>
              <a:rPr lang="en-US" dirty="0"/>
              <a:t>WBLR Type 15 or Student Led Enterprise and WBLR Type 20 or virtual/simulated work-based learning programs reported in the WBLR file must have work-based learning hours – external, and the state course code – embedded work-based learning fields populated.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41</a:t>
            </a:fld>
            <a:endParaRPr lang="en-US"/>
          </a:p>
        </p:txBody>
      </p:sp>
    </p:spTree>
    <p:extLst>
      <p:ext uri="{BB962C8B-B14F-4D97-AF65-F5344CB8AC3E}">
        <p14:creationId xmlns:p14="http://schemas.microsoft.com/office/powerpoint/2010/main" val="4188672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move on to discuss certification by providing an overview of the certification process and guidance towards error resolution generally.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24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1 has a streamlined certification process involving 4 steps.</a:t>
            </a:r>
          </a:p>
          <a:p>
            <a:endParaRPr lang="en-US" dirty="0"/>
          </a:p>
          <a:p>
            <a:pPr marL="228600" indent="-228600">
              <a:buFont typeface="+mj-lt"/>
              <a:buAutoNum type="arabicPeriod"/>
            </a:pPr>
            <a:r>
              <a:rPr lang="en-US" dirty="0"/>
              <a:t>LEA submission process, where you will submit the different file types involved in EOY 1. During this step, you should: </a:t>
            </a:r>
          </a:p>
          <a:p>
            <a:pPr marL="228600" indent="-228600">
              <a:buFont typeface="+mj-lt"/>
              <a:buAutoNum type="arabicPeriod"/>
            </a:pPr>
            <a:endParaRPr lang="en-US" dirty="0"/>
          </a:p>
          <a:p>
            <a:pPr marL="285750" indent="-285750">
              <a:buFont typeface="Arial" panose="020B0604020202020204" pitchFamily="34" charset="0"/>
              <a:buChar char="•"/>
            </a:pPr>
            <a:r>
              <a:rPr lang="en-US" sz="1200" dirty="0">
                <a:solidFill>
                  <a:schemeClr val="tx1">
                    <a:lumMod val="75000"/>
                    <a:lumOff val="25000"/>
                  </a:schemeClr>
                </a:solidFill>
              </a:rPr>
              <a:t>Be aware of replacement type processing and</a:t>
            </a:r>
          </a:p>
          <a:p>
            <a:pPr marL="285750" indent="-285750">
              <a:buFont typeface="Arial" panose="020B0604020202020204" pitchFamily="34" charset="0"/>
              <a:buChar char="•"/>
            </a:pPr>
            <a:r>
              <a:rPr lang="en-US" sz="1200" dirty="0">
                <a:solidFill>
                  <a:schemeClr val="tx1">
                    <a:lumMod val="75000"/>
                    <a:lumOff val="25000"/>
                  </a:schemeClr>
                </a:solidFill>
              </a:rPr>
              <a:t>Be aware of the recommended order of file submission.</a:t>
            </a:r>
          </a:p>
          <a:p>
            <a:pPr marL="285750" indent="-285750">
              <a:buFont typeface="Arial" panose="020B0604020202020204" pitchFamily="34" charset="0"/>
              <a:buChar char="•"/>
            </a:pPr>
            <a:r>
              <a:rPr lang="en-US" sz="1200" dirty="0">
                <a:solidFill>
                  <a:schemeClr val="tx1">
                    <a:lumMod val="75000"/>
                    <a:lumOff val="25000"/>
                  </a:schemeClr>
                </a:solidFill>
              </a:rPr>
              <a:t>If you are proactive, you may begin submitting SDEM, CRSC files and available SCSC records now. </a:t>
            </a:r>
            <a:br>
              <a:rPr lang="en-US" sz="1200" dirty="0">
                <a:solidFill>
                  <a:schemeClr val="tx1">
                    <a:lumMod val="75000"/>
                    <a:lumOff val="25000"/>
                  </a:schemeClr>
                </a:solidFill>
              </a:rPr>
            </a:br>
            <a:endParaRPr lang="en-US" sz="1200" dirty="0">
              <a:solidFill>
                <a:schemeClr val="tx1">
                  <a:lumMod val="75000"/>
                  <a:lumOff val="25000"/>
                </a:schemeClr>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dirty="0"/>
              <a:t>After the submission is complete the LEA will resolve certification errors including anomalies. During this step, you should: </a:t>
            </a:r>
          </a:p>
          <a:p>
            <a:pPr marL="285750" indent="-285750">
              <a:buFont typeface="Arial" panose="020B0604020202020204" pitchFamily="34" charset="0"/>
              <a:buChar char="•"/>
            </a:pPr>
            <a:r>
              <a:rPr lang="en-US" sz="1200" dirty="0">
                <a:solidFill>
                  <a:schemeClr val="tx1">
                    <a:lumMod val="75000"/>
                    <a:lumOff val="25000"/>
                  </a:schemeClr>
                </a:solidFill>
              </a:rPr>
              <a:t>Refer to the downloadable CALPADS Error List to determine suggest error resolutions</a:t>
            </a:r>
          </a:p>
          <a:p>
            <a:pPr marL="0" indent="0">
              <a:buFont typeface="Arial" panose="020B0604020202020204" pitchFamily="34" charset="0"/>
              <a:buNone/>
            </a:pPr>
            <a:endParaRPr lang="en-US" dirty="0"/>
          </a:p>
          <a:p>
            <a:pPr marL="228600" indent="-228600">
              <a:buFont typeface="+mj-lt"/>
              <a:buAutoNum type="arabicPeriod" startAt="3"/>
            </a:pPr>
            <a:r>
              <a:rPr lang="en-US" dirty="0"/>
              <a:t>Once all certification errors are resolved the LEA will disseminate reports for review. During this step, you will:</a:t>
            </a:r>
          </a:p>
          <a:p>
            <a:pPr marL="285750" indent="-285750">
              <a:buFont typeface="Arial" panose="020B0604020202020204" pitchFamily="34" charset="0"/>
              <a:buChar char="•"/>
            </a:pPr>
            <a:r>
              <a:rPr lang="en-US" sz="12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200" dirty="0">
                <a:solidFill>
                  <a:schemeClr val="tx1">
                    <a:lumMod val="75000"/>
                    <a:lumOff val="25000"/>
                  </a:schemeClr>
                </a:solidFill>
              </a:rPr>
              <a:t>Utilize report mapping guide to check for data inclusion and column count source</a:t>
            </a:r>
          </a:p>
          <a:p>
            <a:pPr marL="0" indent="0">
              <a:buFont typeface="+mj-lt"/>
              <a:buNone/>
            </a:pPr>
            <a:endParaRPr lang="en-US" dirty="0"/>
          </a:p>
          <a:p>
            <a:pPr marL="228600" indent="-228600">
              <a:buFont typeface="+mj-lt"/>
              <a:buAutoNum type="arabicPeriod" startAt="4"/>
            </a:pPr>
            <a:r>
              <a:rPr lang="en-US" dirty="0"/>
              <a:t>After the reports have been reviewed the LEA can LEA approve and certify. During this step, you will:</a:t>
            </a:r>
          </a:p>
          <a:p>
            <a:pPr marL="285750" indent="-285750">
              <a:buFont typeface="Arial" panose="020B0604020202020204" pitchFamily="34" charset="0"/>
              <a:buChar char="•"/>
            </a:pPr>
            <a:r>
              <a:rPr lang="en-US" sz="12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200" dirty="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200" dirty="0">
                <a:solidFill>
                  <a:schemeClr val="tx1">
                    <a:lumMod val="75000"/>
                    <a:lumOff val="25000"/>
                  </a:schemeClr>
                </a:solidFill>
              </a:rPr>
              <a:t>Check box to activate approval button</a:t>
            </a:r>
          </a:p>
          <a:p>
            <a:pPr marL="228600" indent="-228600">
              <a:buFont typeface="+mj-lt"/>
              <a:buAutoNum type="arabicPeriod" startAt="4"/>
            </a:pPr>
            <a:endParaRPr lang="en-US" dirty="0"/>
          </a:p>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fld id="{DDD59FB0-8998-4C19-8441-28F802CE273F}" type="slidenum">
              <a:rPr lang="en-US" smtClean="0"/>
              <a:t>43</a:t>
            </a:fld>
            <a:endParaRPr lang="en-US"/>
          </a:p>
        </p:txBody>
      </p:sp>
    </p:spTree>
    <p:extLst>
      <p:ext uri="{BB962C8B-B14F-4D97-AF65-F5344CB8AC3E}">
        <p14:creationId xmlns:p14="http://schemas.microsoft.com/office/powerpoint/2010/main" val="388470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CERT123 error triggers when a student with a SCTE Completer record has not completed at least one capstone course associated with the CTE pathway in the SCTE record, as indicated in the CALPADS Valid Combinations - Course Group Master Combos.</a:t>
            </a:r>
          </a:p>
          <a:p>
            <a:endParaRPr lang="en-US" dirty="0"/>
          </a:p>
          <a:p>
            <a:r>
              <a:rPr lang="en-US" dirty="0"/>
              <a:t>[too confusing:] Things to check in the submission: Ensure you have submitted at least one SCSC record with a Course Section ID for the student that is mapped to a CRS-State Course Code in a CRSC record that can then be mapped to the CTE Pathway specified for the student in the SCTE file and the SCSC record must have a Capstone Course Indicator = Yes.  </a:t>
            </a:r>
          </a:p>
          <a:p>
            <a:endParaRPr lang="en-US" dirty="0"/>
          </a:p>
          <a:p>
            <a:r>
              <a:rPr lang="en-US" dirty="0"/>
              <a:t>Suggested Resolution: If the student did not complete a course for the academic year in the CTE Pathway specified in the SCTE file, then remove the student's record from the SCTE file.  If the student is a completer in that CTE Pathway, ensure you have submitted at least one SCSC record with a Course Section ID for the student that is mapped  to a CRS-State Course Code in a CRSC record that can then be mapped to the same CTE Pathway specified for the student in the SCTE file. Verify that the course completed maps to a state course code whose Capstone Course Indicator (in Course Group Master Combos) = Yes.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4212384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43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End</a:t>
            </a:r>
            <a:r>
              <a:rPr lang="en-US" sz="1200" baseline="0" dirty="0"/>
              <a:t> of Year 1 there are 5 aggregate reports, shown in green on this slide. They are:</a:t>
            </a:r>
          </a:p>
          <a:p>
            <a:pPr marL="171450" indent="-171450">
              <a:buFont typeface="Arial" panose="020B0604020202020204" pitchFamily="34" charset="0"/>
              <a:buChar char="•"/>
            </a:pPr>
            <a:r>
              <a:rPr lang="en-US" sz="1200" baseline="0" dirty="0"/>
              <a:t>Report 3. 9 – </a:t>
            </a:r>
            <a:r>
              <a:rPr lang="en-US" sz="1200" i="1" baseline="0" dirty="0"/>
              <a:t>Course Sections Completed – Count by Content Area for Departmentalized Courses</a:t>
            </a:r>
          </a:p>
          <a:p>
            <a:pPr marL="171450" indent="-171450">
              <a:buFont typeface="Arial" panose="020B0604020202020204" pitchFamily="34" charset="0"/>
              <a:buChar char="•"/>
            </a:pPr>
            <a:r>
              <a:rPr lang="en-US" sz="1200" i="1" baseline="0" dirty="0"/>
              <a:t>Report 3.14 – Career Technical Education Non-Completer Participants – Count</a:t>
            </a:r>
          </a:p>
          <a:p>
            <a:pPr marL="171450" indent="-171450">
              <a:buFont typeface="Arial" panose="020B0604020202020204" pitchFamily="34" charset="0"/>
              <a:buChar char="•"/>
            </a:pPr>
            <a:r>
              <a:rPr lang="en-US" sz="1200" i="1" baseline="0" dirty="0"/>
              <a:t>Report 3.16 – Education Options Course Completion – Student Count</a:t>
            </a:r>
          </a:p>
          <a:p>
            <a:pPr marL="171450" indent="-171450">
              <a:buFont typeface="Arial" panose="020B0604020202020204" pitchFamily="34" charset="0"/>
              <a:buChar char="•"/>
            </a:pPr>
            <a:r>
              <a:rPr lang="en-US" sz="1200" i="1" baseline="0" dirty="0"/>
              <a:t>Report 3.19 – Career technical education completers – count by pathway</a:t>
            </a:r>
          </a:p>
          <a:p>
            <a:pPr marL="171450" indent="-171450">
              <a:buFont typeface="Arial" panose="020B0604020202020204" pitchFamily="34" charset="0"/>
              <a:buChar char="•"/>
            </a:pPr>
            <a:r>
              <a:rPr lang="en-US" sz="1200" i="1" baseline="0" dirty="0"/>
              <a:t>Report 18.1 – Work Based Learning - Count</a:t>
            </a:r>
            <a:endParaRPr lang="en-US" sz="1200" baseline="0" dirty="0"/>
          </a:p>
          <a:p>
            <a:endParaRPr lang="en-US" dirty="0"/>
          </a:p>
          <a:p>
            <a:r>
              <a:rPr lang="en-US" sz="1200" baseline="0" dirty="0"/>
              <a:t>There are also multiple supporting reports which provide more specific counts or detailed lists of students who were counted in the aggregate reports.</a:t>
            </a:r>
          </a:p>
          <a:p>
            <a:endParaRPr lang="en-US" sz="1200" baseline="0" dirty="0"/>
          </a:p>
          <a:p>
            <a:r>
              <a:rPr lang="en-US" sz="1200" baseline="0" dirty="0"/>
              <a:t>The arrows on the slide show how the reports link to other reports, with arrows going from each aggregate report to their associated supporting reports. </a:t>
            </a:r>
          </a:p>
          <a:p>
            <a:endParaRPr lang="en-US" sz="1200" baseline="0" dirty="0"/>
          </a:p>
          <a:p>
            <a:r>
              <a:rPr lang="en-US" sz="1200" baseline="0" dirty="0"/>
              <a:t>So, e.g., Report 3.15 – </a:t>
            </a:r>
            <a:r>
              <a:rPr lang="en-US" sz="1200" i="1" baseline="0" dirty="0"/>
              <a:t>Career technical education – non-completer participants – student list</a:t>
            </a:r>
            <a:r>
              <a:rPr lang="en-US" sz="1200" i="0" baseline="0" dirty="0"/>
              <a:t>, is a supporting report which helps you to interpret report 3.14 – </a:t>
            </a:r>
            <a:r>
              <a:rPr lang="en-US" sz="1200" i="1" baseline="0" dirty="0"/>
              <a:t>Career Technical Education – Non-Completer Participants – Count and</a:t>
            </a:r>
            <a:r>
              <a:rPr lang="en-US" sz="1200" i="0" baseline="0" dirty="0"/>
              <a:t> reconcile it with your SIS.</a:t>
            </a:r>
            <a:r>
              <a:rPr lang="en-US" sz="1200" i="1" baseline="0" dirty="0"/>
              <a:t> </a:t>
            </a:r>
            <a:r>
              <a:rPr lang="en-US" sz="1200" i="0" baseline="0" dirty="0"/>
              <a:t>3.15 includes the list of students counted in report 3.14. </a:t>
            </a:r>
            <a:endParaRPr lang="en-US" sz="1200" baseline="0" dirty="0"/>
          </a:p>
          <a:p>
            <a:endParaRPr lang="en-US" sz="1200" dirty="0"/>
          </a:p>
          <a:p>
            <a:pPr defTabSz="931774">
              <a:defRPr/>
            </a:pPr>
            <a:r>
              <a:rPr lang="en-US" sz="1200" baseline="0" dirty="0"/>
              <a:t>Please review the EOY 1 Data Mapping Guides in the user manual -- </a:t>
            </a:r>
            <a:r>
              <a:rPr lang="en-US" sz="1200" dirty="0">
                <a:hlinkClick r:id="rId3"/>
              </a:rPr>
              <a:t>https://documentation.calpads.org/Reports/SnapshotODSReports/#eoy-1-report-mapping-guides</a:t>
            </a:r>
            <a:r>
              <a:rPr lang="en-US" sz="1200" baseline="0" dirty="0"/>
              <a:t>.  This resource will assist with data elements that are used in the counts for the aggregate reports.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a:p>
        </p:txBody>
      </p:sp>
    </p:spTree>
    <p:extLst>
      <p:ext uri="{BB962C8B-B14F-4D97-AF65-F5344CB8AC3E}">
        <p14:creationId xmlns:p14="http://schemas.microsoft.com/office/powerpoint/2010/main" val="2040783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Report 3.9 reports the number of departmentalized course section completion records for each Course within a Content Area. The content area is determined by the state course code.  For each course, it includes the number of students who completed at least one course section of the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a student in multiple course sections related to one local course ID is counted only once. A student with a same course section and term with multiple marking periods is counted only once.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49</a:t>
            </a:fld>
            <a:endParaRPr lang="en-US"/>
          </a:p>
        </p:txBody>
      </p:sp>
    </p:spTree>
    <p:extLst>
      <p:ext uri="{BB962C8B-B14F-4D97-AF65-F5344CB8AC3E}">
        <p14:creationId xmlns:p14="http://schemas.microsoft.com/office/powerpoint/2010/main" val="4088668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Report 3.10 reports the details of completed local course sections by State Course Code within Content Area as well as the number of students who completed each course section. This is a support report to report 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supplemental report can assist with finding your college credit and leadership miliary science courses, as well as your CTE courses. To find both sets of courses (college/leadership or military science &amp; CTE) the report should be request twice with different filters.</a:t>
            </a:r>
          </a:p>
          <a:p>
            <a:pPr marL="228600" indent="-228600">
              <a:buAutoNum type="arabicParenR"/>
            </a:pPr>
            <a:r>
              <a:rPr lang="en-US" dirty="0"/>
              <a:t>To find college credit courses and Leadership/Military Science in the 9x series select the State Course codes of 9020, 9082, 9096, 9120, 9154, 9200, 9227, 9273, 9303, 9358, 9373</a:t>
            </a:r>
          </a:p>
          <a:p>
            <a:pPr marL="228600" indent="-228600">
              <a:buAutoNum type="arabicParenR"/>
            </a:pPr>
            <a:r>
              <a:rPr lang="en-US" dirty="0"/>
              <a:t>To find the CTE courses with the Non Standard Instructional codes of 23 and 24 select the CTE Course = Y and Non Standard Instructional Level to 23 and 24</a:t>
            </a:r>
          </a:p>
          <a:p>
            <a:pPr marL="228600" indent="-228600">
              <a:buAutoNum type="arabicParenR"/>
            </a:pP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50</a:t>
            </a:fld>
            <a:endParaRPr lang="en-US"/>
          </a:p>
        </p:txBody>
      </p:sp>
    </p:spTree>
    <p:extLst>
      <p:ext uri="{BB962C8B-B14F-4D97-AF65-F5344CB8AC3E}">
        <p14:creationId xmlns:p14="http://schemas.microsoft.com/office/powerpoint/2010/main" val="230684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Reports the details of completed local course sections by State Course Code within Content Area as well as the number of students who completed each course section.</a:t>
            </a:r>
            <a:endParaRPr lang="en-US" dirty="0"/>
          </a:p>
          <a:p>
            <a:endParaRPr lang="en-US" dirty="0"/>
          </a:p>
          <a:p>
            <a:r>
              <a:rPr lang="en-US" dirty="0"/>
              <a:t>To find both sets of courses that satisfy the college credit and Leadership/Military Science the report should be request twice with different filters.</a:t>
            </a:r>
          </a:p>
          <a:p>
            <a:pPr marL="228600" indent="-228600">
              <a:buAutoNum type="arabicParenR"/>
            </a:pPr>
            <a:r>
              <a:rPr lang="en-US" dirty="0"/>
              <a:t>To find college credit courses and Leadership/Military Science in the 9x series select the State Course codes of 9020, 9082, 9096, 9120, 9154, 9200, 9227, 9273, 9303, 9358, 9373</a:t>
            </a:r>
          </a:p>
          <a:p>
            <a:pPr marL="228600" indent="-228600">
              <a:buAutoNum type="arabicParenR"/>
            </a:pPr>
            <a:endParaRPr lang="en-US" dirty="0"/>
          </a:p>
          <a:p>
            <a:pPr marL="228600" indent="-228600">
              <a:buAutoNum type="arabicParenR"/>
            </a:pPr>
            <a:r>
              <a:rPr lang="en-US" dirty="0"/>
              <a:t>To find the CTE courses with the Non Standard Instructional codes of 23 and 24 select the CTE Course = Y and Non Standard Instructional Level to 23 and 24</a:t>
            </a:r>
          </a:p>
          <a:p>
            <a:pPr marL="228600" indent="-228600">
              <a:buAutoNum type="arabicParen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EOY 1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data collected from the Course completion, CTE and work-based learning submissions.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Look at the most common certification errors.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EOY 1 Reports.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wrap up The session with reminders and resources.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Supporting Report 3.11 lists students in each completed course section by school with final completion information. This will help you to check and validate counts on report 3.9.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52</a:t>
            </a:fld>
            <a:endParaRPr lang="en-US"/>
          </a:p>
        </p:txBody>
      </p:sp>
    </p:spTree>
    <p:extLst>
      <p:ext uri="{BB962C8B-B14F-4D97-AF65-F5344CB8AC3E}">
        <p14:creationId xmlns:p14="http://schemas.microsoft.com/office/powerpoint/2010/main" val="2529701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 3.14 counts the total number of CTE Non-completer Participants by Industry Sector, CTE Course at the school level and High Quality CTE Course. School level data is also aggregated at the LEA level. The number of participants within each Core Indicator group are also counted. The report defaults to counting Perkins/CTEIG fundable students. These students are in non-capstone CTE courses flagged with a High Quality CTE Course Indicator equal to Y that require the course be part of a CTE Pathway and are taught by a CTE-credentialed teacher.</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53</a:t>
            </a:fld>
            <a:endParaRPr lang="en-US"/>
          </a:p>
        </p:txBody>
      </p:sp>
    </p:spTree>
    <p:extLst>
      <p:ext uri="{BB962C8B-B14F-4D97-AF65-F5344CB8AC3E}">
        <p14:creationId xmlns:p14="http://schemas.microsoft.com/office/powerpoint/2010/main" val="332287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Report 4.14 counts the total number of CTE </a:t>
            </a:r>
            <a:r>
              <a:rPr lang="en-US" sz="1800" dirty="0" err="1">
                <a:solidFill>
                  <a:srgbClr val="FF0000"/>
                </a:solidFill>
                <a:effectLst/>
                <a:latin typeface="Arial" panose="020B0604020202020204" pitchFamily="34" charset="0"/>
                <a:ea typeface="Times New Roman" panose="02020603050405020304" pitchFamily="18" charset="0"/>
              </a:rPr>
              <a:t>Noncompleter</a:t>
            </a:r>
            <a:r>
              <a:rPr lang="en-US" sz="1800" dirty="0">
                <a:solidFill>
                  <a:srgbClr val="FF0000"/>
                </a:solidFill>
                <a:effectLst/>
                <a:latin typeface="Arial" panose="020B0604020202020204" pitchFamily="34" charset="0"/>
                <a:ea typeface="Times New Roman" panose="02020603050405020304" pitchFamily="18" charset="0"/>
              </a:rPr>
              <a:t> Participants </a:t>
            </a:r>
            <a:r>
              <a:rPr lang="en-US" sz="1800" dirty="0">
                <a:effectLst/>
                <a:latin typeface="Arial" panose="020B0604020202020204" pitchFamily="34" charset="0"/>
                <a:ea typeface="Times New Roman" panose="02020603050405020304" pitchFamily="18" charset="0"/>
              </a:rPr>
              <a:t>by CTE Course at the school level, by gender. School level data is also aggregated at the LEA level. The number of </a:t>
            </a:r>
            <a:r>
              <a:rPr lang="en-US" sz="1800" dirty="0" err="1">
                <a:solidFill>
                  <a:srgbClr val="FF0000"/>
                </a:solidFill>
                <a:effectLst/>
                <a:latin typeface="Arial" panose="020B0604020202020204" pitchFamily="34" charset="0"/>
                <a:ea typeface="Times New Roman" panose="02020603050405020304" pitchFamily="18" charset="0"/>
              </a:rPr>
              <a:t>Noncompleter</a:t>
            </a:r>
            <a:r>
              <a:rPr lang="en-US" sz="1800" dirty="0">
                <a:solidFill>
                  <a:srgbClr val="FF0000"/>
                </a:solidFill>
                <a:effectLst/>
                <a:latin typeface="Arial" panose="020B0604020202020204" pitchFamily="34" charset="0"/>
                <a:ea typeface="Times New Roman" panose="02020603050405020304" pitchFamily="18" charset="0"/>
              </a:rPr>
              <a:t> Participants </a:t>
            </a:r>
            <a:r>
              <a:rPr lang="en-US" sz="1800" dirty="0">
                <a:effectLst/>
                <a:latin typeface="Arial" panose="020B0604020202020204" pitchFamily="34" charset="0"/>
                <a:ea typeface="Times New Roman" panose="02020603050405020304" pitchFamily="18" charset="0"/>
              </a:rPr>
              <a:t>within each Core Indicator group are also counted.</a:t>
            </a: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indicators listed on reports 3.14 and 3.15 </a:t>
            </a:r>
            <a:r>
              <a:rPr lang="en-US" baseline="0" dirty="0"/>
              <a:t>are part of a students profile. Single parents and </a:t>
            </a:r>
            <a:r>
              <a:rPr lang="en-US" sz="1200" dirty="0">
                <a:effectLst/>
              </a:rPr>
              <a:t>Individuals with Disabilities </a:t>
            </a:r>
            <a:r>
              <a:rPr lang="en-US" baseline="0" dirty="0"/>
              <a:t>come from program records, while the Economically Disadvantage sub-group is a combination of program or student demographic information.</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55</a:t>
            </a:fld>
            <a:endParaRPr lang="en-US"/>
          </a:p>
        </p:txBody>
      </p:sp>
    </p:spTree>
    <p:extLst>
      <p:ext uri="{BB962C8B-B14F-4D97-AF65-F5344CB8AC3E}">
        <p14:creationId xmlns:p14="http://schemas.microsoft.com/office/powerpoint/2010/main" val="1619147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 3.15 lists Career Technical Education (CTE) Participants and the Pathway they are pursuing, as well as completers if applicable. Report 3.15 provides the core indicators mentioned on the previous slide for these students.</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56</a:t>
            </a:fld>
            <a:endParaRPr lang="en-US"/>
          </a:p>
        </p:txBody>
      </p:sp>
    </p:spTree>
    <p:extLst>
      <p:ext uri="{BB962C8B-B14F-4D97-AF65-F5344CB8AC3E}">
        <p14:creationId xmlns:p14="http://schemas.microsoft.com/office/powerpoint/2010/main" val="494675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number of students who have completed Educational Options courses during the Report Period.</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57</a:t>
            </a:fld>
            <a:endParaRPr lang="en-US"/>
          </a:p>
        </p:txBody>
      </p:sp>
    </p:spTree>
    <p:extLst>
      <p:ext uri="{BB962C8B-B14F-4D97-AF65-F5344CB8AC3E}">
        <p14:creationId xmlns:p14="http://schemas.microsoft.com/office/powerpoint/2010/main" val="2347861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total number of CTE Completers by Pathway at the school level, by gender. School level data is also aggregated at the LEA level. In addition, the number of Completers within each Core Indicator group are counted.</a:t>
            </a:r>
          </a:p>
          <a:p>
            <a:endParaRPr lang="en-US" sz="1200" b="0" i="0" kern="1200" dirty="0">
              <a:solidFill>
                <a:schemeClr val="tx1"/>
              </a:solidFill>
              <a:effectLst/>
              <a:latin typeface="+mn-lt"/>
              <a:ea typeface="+mn-ea"/>
              <a:cs typeface="+mn-cs"/>
            </a:endParaRPr>
          </a:p>
          <a:p>
            <a:pPr marL="342900" marR="0" lvl="0" indent="-342900">
              <a:spcBef>
                <a:spcPts val="1200"/>
              </a:spcBef>
              <a:spcAft>
                <a:spcPts val="300"/>
              </a:spcAft>
              <a:buClr>
                <a:srgbClr val="0000FF"/>
              </a:buClr>
              <a:buFont typeface="Courier New" panose="02070309020205020404" pitchFamily="49" charset="0"/>
              <a:buChar char="o"/>
            </a:pPr>
            <a:r>
              <a:rPr lang="en-US" sz="1100" u="sng" dirty="0">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1143000" marR="0" lvl="2" indent="-228600">
              <a:lnSpc>
                <a:spcPct val="150000"/>
              </a:lnSpc>
              <a:spcBef>
                <a:spcPts val="0"/>
              </a:spcBef>
              <a:spcAft>
                <a:spcPts val="0"/>
              </a:spcAft>
              <a:buClr>
                <a:srgbClr val="0000FF"/>
              </a:buClr>
              <a:buFont typeface="Wingdings" panose="05000000000000000000" pitchFamily="2" charset="2"/>
              <a:buChar char=""/>
              <a:tabLst>
                <a:tab pos="4572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  	</a:t>
            </a:r>
          </a:p>
          <a:p>
            <a:pPr marL="342900" marR="0" lvl="0" indent="-342900">
              <a:lnSpc>
                <a:spcPct val="150000"/>
              </a:lnSpc>
              <a:spcBef>
                <a:spcPts val="0"/>
              </a:spcBef>
              <a:spcAft>
                <a:spcPts val="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Default Grade Level = 09-12 and US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1143000" marR="0" lvl="2" indent="-2286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Completer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0" marR="0">
              <a:spcBef>
                <a:spcPts val="600"/>
              </a:spcBef>
              <a:spcAft>
                <a:spcPts val="30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Student Data Rules, if applicable to report:</a:t>
            </a:r>
          </a:p>
          <a:p>
            <a:pPr marL="342900" marR="0" lvl="0" indent="-342900">
              <a:spcBef>
                <a:spcPts val="600"/>
              </a:spcBef>
              <a:spcAft>
                <a:spcPts val="3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a:t>
            </a: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Specific/Exception rules: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342900" marR="0" lvl="0" indent="-342900">
              <a:spcBef>
                <a:spcPts val="600"/>
              </a:spcBef>
              <a:spcAft>
                <a:spcPts val="300"/>
              </a:spcAft>
              <a:buClr>
                <a:srgbClr val="FF0000"/>
              </a:buClr>
              <a:buFont typeface="+mj-lt"/>
              <a:buAutoNum type="arabi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300"/>
              </a:spcAft>
              <a:buClr>
                <a:srgbClr val="FF0000"/>
              </a:buClr>
              <a:buFont typeface="+mj-lt"/>
              <a:buAutoNum type="arabicPeriod"/>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t>
            </a: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the same </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or different CTE Pathways (both schools hold a SCSC &amp; SCTE) for two different schools within the same LEA during the Reporting Period should be counted for each CTE Pathway (count in both schools).</a:t>
            </a:r>
          </a:p>
          <a:p>
            <a:pPr marL="342900" marR="0" lvl="0" indent="-342900">
              <a:spcBef>
                <a:spcPts val="600"/>
              </a:spcBef>
              <a:spcAft>
                <a:spcPts val="300"/>
              </a:spcAft>
              <a:buClr>
                <a:srgbClr val="FF0000"/>
              </a:buClr>
              <a:buFont typeface="+mj-lt"/>
              <a:buAutoNum type="arabi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mj-lt"/>
              <a:buAutoNum type="alphaLcPeriod"/>
            </a:pP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2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total for selected schools (LEA level) should represent an unduplicated count of students across the LEA identified as CTE Completers.</a:t>
            </a:r>
          </a:p>
          <a:p>
            <a:pPr marL="457200" marR="0">
              <a:spcBef>
                <a:spcPts val="600"/>
              </a:spcBef>
              <a:spcAft>
                <a:spcPts val="200"/>
              </a:spcAft>
            </a:pPr>
            <a:r>
              <a:rPr lang="en-US" sz="110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br>
              <a:rPr lang="en-US" sz="11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200"/>
              </a:spcAft>
              <a:buClr>
                <a:srgbClr val="0000FF"/>
              </a:buClr>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br>
              <a:rPr lang="en-US" sz="1100" strike="sngStrike"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a:t>
            </a:r>
            <a:r>
              <a:rPr lang="en-US" sz="1100" dirty="0">
                <a:effectLst/>
                <a:latin typeface="Arial" panose="020B0604020202020204" pitchFamily="34" charset="0"/>
                <a:ea typeface="Times New Roman" panose="02020603050405020304" pitchFamily="18" charset="0"/>
              </a:rPr>
              <a:t>student gender = gender specified in CTE Non-Traditional</a:t>
            </a:r>
            <a:r>
              <a:rPr lang="en-US" sz="1000" dirty="0">
                <a:effectLst/>
                <a:latin typeface="Arial" panose="020B0604020202020204" pitchFamily="34" charset="0"/>
                <a:ea typeface="Times New Roman" panose="02020603050405020304" pitchFamily="18" charset="0"/>
              </a:rPr>
              <a:t> </a:t>
            </a:r>
            <a:r>
              <a:rPr lang="en-US" sz="1100" dirty="0">
                <a:effectLst/>
                <a:latin typeface="Arial" panose="020B0604020202020204" pitchFamily="34" charset="0"/>
                <a:ea typeface="Times New Roman" panose="02020603050405020304" pitchFamily="18" charset="0"/>
              </a:rPr>
              <a:t>Gender for State Group Course Code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in each course for which a nontraditional gender has been established. </a:t>
            </a:r>
            <a:br>
              <a:rPr lang="en-US" sz="1100"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58</a:t>
            </a:fld>
            <a:endParaRPr lang="en-US"/>
          </a:p>
        </p:txBody>
      </p:sp>
    </p:spTree>
    <p:extLst>
      <p:ext uri="{BB962C8B-B14F-4D97-AF65-F5344CB8AC3E}">
        <p14:creationId xmlns:p14="http://schemas.microsoft.com/office/powerpoint/2010/main" val="2167245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list of student Completers by Pathway at the school level, by gender. School level data is also aggregated at the LEA level. In addition, the number of Completers within each Core Indicator group are counted.</a:t>
            </a:r>
          </a:p>
          <a:p>
            <a:endParaRPr lang="en-US" sz="1200" b="0" i="0" kern="1200" dirty="0">
              <a:solidFill>
                <a:schemeClr val="tx1"/>
              </a:solidFill>
              <a:effectLst/>
              <a:latin typeface="+mn-lt"/>
              <a:ea typeface="+mn-ea"/>
              <a:cs typeface="+mn-cs"/>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Times New Roman" panose="02020603050405020304" pitchFamily="18" charset="0"/>
              </a:rPr>
              <a:t>Students and Student Data to be Included:</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Enrollment:  </a:t>
            </a:r>
          </a:p>
          <a:p>
            <a:pPr marL="742950" marR="0" lvl="1" indent="-285750">
              <a:spcBef>
                <a:spcPts val="600"/>
              </a:spcBef>
              <a:spcAft>
                <a:spcPts val="300"/>
              </a:spcAft>
              <a:buFont typeface="Courier New" panose="02070309020205020404" pitchFamily="49" charset="0"/>
              <a:buChar char="o"/>
              <a:tabLst>
                <a:tab pos="4572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at a school any time during the Report Period</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Enrollment Status Code = Primary (10), Secondary (20), or Short-Term (30)</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Default Grade Level = 09-12 and US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Qualifying Data:</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Completer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Completer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CTE Course – See CALPADS Glossary: </a:t>
            </a:r>
            <a:r>
              <a:rPr lang="en-US" sz="1100" i="1" dirty="0">
                <a:effectLst/>
                <a:latin typeface="Arial" panose="020B0604020202020204" pitchFamily="34" charset="0"/>
                <a:ea typeface="Times New Roman" panose="02020603050405020304" pitchFamily="18" charset="0"/>
                <a:cs typeface="Times New Roman" panose="02020603050405020304" pitchFamily="18" charset="0"/>
              </a:rPr>
              <a:t>CTE Course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Use CTE Pathway Code and CTE Pathway Completion Academic Year ID from SCTE file. Use Valid Code Combos, Pathway-Ind Sector to select Industry Sector</a:t>
            </a:r>
          </a:p>
          <a:p>
            <a:pPr marL="742950" marR="0" lvl="1" indent="-28575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Course completion record (CRSC) must map to a state course code within the pathway code reported from SCTE file in order for the student to be counted as a completer.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Student Data Rules:</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may have more than one CTE Pathway Code for the Reporting Year. All SCTEs are examined to determine the number of unique CTE Pathway Codes for each student. For each unique CTE Pathway Code value where the Enrollment Period overlaps the Reporting Year of the SCTE containing the CTE Pathway Code (Field 11.13) and the associated CTE Pathway Completion Academic Year ID (if exists), count the student in that Pathway. Specific/Exception rules:</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different CTE Pathways (SCSC &amp; SCTE) at the same school during the Reporting Period should be counted for each CTE Pathway.</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student who has the same CTE Pathway (SCSC &amp; SCTE) at the same school during the Reporting Period should only be counted once for that CTE Pathway.</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the same or different CTE Pathways (both schools hold a SCSC &amp; SCTE) for two different schools within the same LEA (no overlapping enrollment) during the Reporting Period should be counted for each CTE Pathway (count in both schools).</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the school level, a student who has an SCSC at one school and SCTE at one school during the Reporting Period (within the same Reporting LEA and for the same SCTE Pathway), the student should only count once at the school where the student is primarily enrolled. </a:t>
            </a:r>
          </a:p>
          <a:p>
            <a:pPr marL="1600200" marR="0" lvl="3" indent="-228600">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In the case where the student has two primary enrollments during the Reporting Period, and one school holds the SCSC and one school holds the SCTE, the school where the student took the Capstone course (SCSC/CRS) should receive the Completer count.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one record per State Course Code per SSID should populate. If the student is counted in multiple pathways (in 3.19) as listed in the previous section, each of those records should show up on this report.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Only students who have completed a CTE course and who have an associated SCTE record should be included in this report. </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counting within a Core Indicator, </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unduplicate</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the State Course Code and School level.</a:t>
            </a:r>
          </a:p>
          <a:p>
            <a:pPr marL="342900" marR="0" lvl="0" indent="-342900">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Nontraditional Course Enrollment only, count students where student gender = gender specified in CTE Non-Traditional Gender for State Group Course Code in each course for which a nontraditional gender has been established.</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59</a:t>
            </a:fld>
            <a:endParaRPr lang="en-US"/>
          </a:p>
        </p:txBody>
      </p:sp>
    </p:spTree>
    <p:extLst>
      <p:ext uri="{BB962C8B-B14F-4D97-AF65-F5344CB8AC3E}">
        <p14:creationId xmlns:p14="http://schemas.microsoft.com/office/powerpoint/2010/main" val="4289337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Reports the total number of students with a Work-Based Learning record and the count for each Work-Based Learning Type.</a:t>
            </a:r>
          </a:p>
          <a:p>
            <a:endParaRPr lang="en-US" sz="1800" dirty="0">
              <a:effectLst/>
              <a:latin typeface="Arial" panose="020B0604020202020204" pitchFamily="34"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dirty="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dirty="0">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dirty="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dirty="0">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60</a:t>
            </a:fld>
            <a:endParaRPr lang="en-US"/>
          </a:p>
        </p:txBody>
      </p:sp>
    </p:spTree>
    <p:extLst>
      <p:ext uri="{BB962C8B-B14F-4D97-AF65-F5344CB8AC3E}">
        <p14:creationId xmlns:p14="http://schemas.microsoft.com/office/powerpoint/2010/main" val="1857808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Reports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details for students </a:t>
            </a:r>
            <a:r>
              <a:rPr lang="en-US" sz="1800" dirty="0">
                <a:effectLst/>
                <a:latin typeface="Arial" panose="020B0604020202020204" pitchFamily="34" charset="0"/>
                <a:ea typeface="Times New Roman" panose="02020603050405020304" pitchFamily="18" charset="0"/>
              </a:rPr>
              <a:t>with a Work-Based Learning record.</a:t>
            </a:r>
          </a:p>
          <a:p>
            <a:endParaRPr lang="en-US" sz="1800" dirty="0">
              <a:effectLst/>
              <a:latin typeface="Arial" panose="020B0604020202020204" pitchFamily="34"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Students and Student Data to be Included</a:t>
            </a:r>
            <a:r>
              <a:rPr lang="en-US" sz="1100" dirty="0">
                <a:effectLst/>
                <a:latin typeface="Arial" panose="020B0604020202020204" pitchFamily="34" charset="0"/>
                <a:ea typeface="Times New Roman" panose="02020603050405020304" pitchFamily="18" charset="0"/>
                <a:cs typeface="Arial" panose="020B0604020202020204" pitchFamily="34" charset="0"/>
              </a:rPr>
              <a:t>: Students who have a qualifying enrollment and associated Work-Based Learning (WBLR)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at the School of Attendance that overlaps the selected Academic Year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Enrollment Status Code = Primary Enrollment (10), Secondary Enrollment (20), Short-Term Enrollment (30)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143000" marR="0" lvl="2" indent="-228600">
              <a:lnSpc>
                <a:spcPct val="150000"/>
              </a:lnSpc>
              <a:spcBef>
                <a:spcPts val="600"/>
              </a:spcBef>
              <a:spcAft>
                <a:spcPts val="300"/>
              </a:spcAft>
              <a:buFont typeface="Wingdings" panose="05000000000000000000" pitchFamily="2"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Grade Level = 9, 10, 11, or 12</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Qualifying Work-Based Learning: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50000"/>
              </a:lnSpc>
              <a:spcBef>
                <a:spcPts val="600"/>
              </a:spcBef>
              <a:spcAft>
                <a:spcPts val="300"/>
              </a:spcAft>
              <a:buFont typeface="Courier New" panose="02070309020205020404" pitchFamily="49" charset="0"/>
              <a:buChar char="o"/>
            </a:pPr>
            <a:r>
              <a:rPr lang="en-US" sz="1100" dirty="0">
                <a:effectLst/>
                <a:latin typeface="Arial" panose="020B0604020202020204" pitchFamily="34" charset="0"/>
                <a:ea typeface="Times New Roman" panose="02020603050405020304" pitchFamily="18" charset="0"/>
                <a:cs typeface="Arial" panose="020B0604020202020204" pitchFamily="34" charset="0"/>
              </a:rPr>
              <a:t>Work-Based Learning records in the selected Academic Year at the School of Attendance from the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1200"/>
              </a:spcBef>
              <a:spcAft>
                <a:spcPts val="300"/>
              </a:spcAft>
            </a:pPr>
            <a:r>
              <a:rPr lang="en-US" sz="1100" u="sng" dirty="0">
                <a:effectLst/>
                <a:latin typeface="Arial" panose="020B0604020202020204" pitchFamily="34" charset="0"/>
                <a:ea typeface="Times New Roman" panose="02020603050405020304" pitchFamily="18" charset="0"/>
                <a:cs typeface="Arial" panose="020B0604020202020204" pitchFamily="34" charset="0"/>
              </a:rPr>
              <a:t>Rules specific to this report: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Information (SINF) data reported or used for selecting student subgroups (e.g. Race/ethnicity, Gender, etc.) are selected from the most recent SINF record that overlaps the qualifying enrollment.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Program (SPRG) data used for selecting student subgroups (e.g., Homeless, Migrant, etc.) are selected from the most recent SPRG record that overlaps the qualifying enrollment record.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Student English Language Acquisition Status (SELA) data reported or used for selecting student subgroups (e.g. English Learner) are selected from the most recent SELA record that overlaps with the qualifying enrollment.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1200"/>
              </a:spcBef>
              <a:spcAft>
                <a:spcPts val="30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Arial" panose="020B0604020202020204" pitchFamily="34" charset="0"/>
              </a:rPr>
              <a:t>Foster: see CALPADS Glossary for </a:t>
            </a:r>
            <a:r>
              <a:rPr lang="en-US" sz="1100" i="1" dirty="0">
                <a:effectLst/>
                <a:latin typeface="Arial" panose="020B0604020202020204" pitchFamily="34" charset="0"/>
                <a:ea typeface="Times New Roman" panose="02020603050405020304" pitchFamily="18" charset="0"/>
                <a:cs typeface="Arial" panose="020B0604020202020204" pitchFamily="34" charset="0"/>
              </a:rPr>
              <a:t>Foster Program Eligible</a:t>
            </a:r>
            <a:r>
              <a:rPr lang="en-US" sz="1100" dirty="0">
                <a:effectLst/>
                <a:latin typeface="Arial" panose="020B0604020202020204" pitchFamily="34" charset="0"/>
                <a:ea typeface="Times New Roman" panose="02020603050405020304" pitchFamily="18" charset="0"/>
                <a:cs typeface="Arial" panose="020B0604020202020204" pitchFamily="34" charset="0"/>
              </a:rPr>
              <a:t> for criteria.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300"/>
              </a:spcAft>
            </a:pPr>
            <a:r>
              <a:rPr lang="en-US" sz="1100" u="sng" dirty="0">
                <a:effectLst/>
                <a:latin typeface="Arial" panose="020B0604020202020204" pitchFamily="34" charset="0"/>
                <a:ea typeface="Calibri" panose="020F0502020204030204" pitchFamily="34" charset="0"/>
                <a:cs typeface="Arial" panose="020B0604020202020204" pitchFamily="34" charset="0"/>
              </a:rPr>
              <a:t>Status options to be Included: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Certified – If the selected LEA has a certified snapshot, present this option of the certified revision in Status dropdown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Revised Uncertified– Present most recent revision that is not already Certified, In Review Uncertified, or Decertified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In Review Uncertified-The revision that is manually flagged by the LEA as currently under review for potential certification.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Decertified- If the selected LEA has any decertified revisions, and no certified revisions, this option will be available in the Status dropdown to render the report with the most recent decertified revision.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61</a:t>
            </a:fld>
            <a:endParaRPr lang="en-US"/>
          </a:p>
        </p:txBody>
      </p:sp>
    </p:spTree>
    <p:extLst>
      <p:ext uri="{BB962C8B-B14F-4D97-AF65-F5344CB8AC3E}">
        <p14:creationId xmlns:p14="http://schemas.microsoft.com/office/powerpoint/2010/main" val="392604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into our overview of EOY 1, where we will look at the data submission from a big picture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br>
              <a:rPr lang="en-US" dirty="0"/>
            </a:br>
            <a:endParaRPr lang="en-US" dirty="0"/>
          </a:p>
          <a:p>
            <a:pPr>
              <a:defRPr/>
            </a:pPr>
            <a:r>
              <a:rPr lang="en-US" sz="1200" b="1" dirty="0">
                <a:solidFill>
                  <a:srgbClr val="FD7C62"/>
                </a:solidFill>
              </a:rPr>
              <a:t>EOY 1 </a:t>
            </a:r>
            <a:r>
              <a:rPr lang="en-US" sz="1200" dirty="0"/>
              <a:t>requires the </a:t>
            </a:r>
            <a:r>
              <a:rPr lang="en-US" sz="1200" b="1" dirty="0">
                <a:solidFill>
                  <a:srgbClr val="FD7C62"/>
                </a:solidFill>
              </a:rPr>
              <a:t>SDEM, CRSC, SCSC, SCTE </a:t>
            </a:r>
            <a:r>
              <a:rPr lang="en-US" sz="1200" dirty="0">
                <a:solidFill>
                  <a:schemeClr val="tx1">
                    <a:lumMod val="85000"/>
                    <a:lumOff val="15000"/>
                  </a:schemeClr>
                </a:solidFill>
              </a:rPr>
              <a:t>and</a:t>
            </a:r>
            <a:r>
              <a:rPr lang="en-US" sz="1200" b="1" dirty="0">
                <a:solidFill>
                  <a:srgbClr val="FD7C62"/>
                </a:solidFill>
              </a:rPr>
              <a:t> WBLR </a:t>
            </a:r>
            <a:r>
              <a:rPr lang="en-US" sz="1200" dirty="0"/>
              <a:t>records be posted</a:t>
            </a:r>
          </a:p>
          <a:p>
            <a:pPr>
              <a:defRPr/>
            </a:pPr>
            <a:r>
              <a:rPr lang="en-US" sz="1200" b="1" dirty="0">
                <a:solidFill>
                  <a:srgbClr val="FD7C62"/>
                </a:solidFill>
              </a:rPr>
              <a:t>Course completion (CRSC) data </a:t>
            </a:r>
            <a:r>
              <a:rPr lang="en-US" sz="1200" dirty="0"/>
              <a:t>is required  for students in </a:t>
            </a:r>
            <a:r>
              <a:rPr lang="en-US" sz="1200" b="1" dirty="0">
                <a:solidFill>
                  <a:srgbClr val="FD7C62"/>
                </a:solidFill>
              </a:rPr>
              <a:t>departmentalized</a:t>
            </a:r>
            <a:r>
              <a:rPr lang="en-US" sz="1200" dirty="0"/>
              <a:t> classroom settings in grades </a:t>
            </a:r>
            <a:r>
              <a:rPr lang="en-US" sz="1200" b="1" dirty="0">
                <a:solidFill>
                  <a:srgbClr val="FD7C62"/>
                </a:solidFill>
              </a:rPr>
              <a:t>9–12 </a:t>
            </a:r>
            <a:r>
              <a:rPr lang="en-US" sz="1200" dirty="0">
                <a:solidFill>
                  <a:schemeClr val="tx1">
                    <a:lumMod val="75000"/>
                    <a:lumOff val="25000"/>
                  </a:schemeClr>
                </a:solidFill>
              </a:rPr>
              <a:t>a</a:t>
            </a:r>
            <a:r>
              <a:rPr lang="en-US" sz="1200" dirty="0"/>
              <a:t>ttending traditional schools. </a:t>
            </a:r>
            <a:r>
              <a:rPr lang="en-US" sz="1200" b="1" dirty="0">
                <a:solidFill>
                  <a:schemeClr val="accent1"/>
                </a:solidFill>
              </a:rPr>
              <a:t>Optional for 7-8 </a:t>
            </a:r>
            <a:r>
              <a:rPr lang="en-US" sz="1200" dirty="0"/>
              <a:t>grades </a:t>
            </a:r>
          </a:p>
          <a:p>
            <a:pPr>
              <a:defRPr/>
            </a:pPr>
            <a:r>
              <a:rPr lang="en-US" sz="1200" b="1" dirty="0">
                <a:solidFill>
                  <a:srgbClr val="FD7C62"/>
                </a:solidFill>
              </a:rPr>
              <a:t>Grades, credits attempted</a:t>
            </a:r>
            <a:r>
              <a:rPr lang="en-US" sz="1200" dirty="0"/>
              <a:t>, and </a:t>
            </a:r>
            <a:r>
              <a:rPr lang="en-US" sz="1200" b="1" dirty="0">
                <a:solidFill>
                  <a:srgbClr val="FD7C62"/>
                </a:solidFill>
              </a:rPr>
              <a:t>credits </a:t>
            </a:r>
            <a:r>
              <a:rPr lang="en-US" sz="1200" dirty="0"/>
              <a:t>earned are required for grade levels </a:t>
            </a:r>
            <a:r>
              <a:rPr lang="en-US" sz="1200" b="1" dirty="0">
                <a:solidFill>
                  <a:srgbClr val="FD7C62"/>
                </a:solidFill>
              </a:rPr>
              <a:t>9–12. </a:t>
            </a:r>
            <a:r>
              <a:rPr lang="en-US" sz="1200" b="1" dirty="0">
                <a:solidFill>
                  <a:schemeClr val="accent1"/>
                </a:solidFill>
              </a:rPr>
              <a:t>Only grades </a:t>
            </a:r>
            <a:r>
              <a:rPr lang="en-US" sz="1200" dirty="0"/>
              <a:t>are required for </a:t>
            </a:r>
            <a:r>
              <a:rPr lang="en-US" sz="1200" b="1" dirty="0">
                <a:solidFill>
                  <a:schemeClr val="accent1"/>
                </a:solidFill>
              </a:rPr>
              <a:t>7–8.</a:t>
            </a:r>
          </a:p>
          <a:p>
            <a:pPr>
              <a:defRPr/>
            </a:pPr>
            <a:r>
              <a:rPr lang="en-US" sz="1200" dirty="0"/>
              <a:t>Submit</a:t>
            </a:r>
            <a:r>
              <a:rPr lang="en-US" sz="1200" b="1" dirty="0">
                <a:solidFill>
                  <a:srgbClr val="FD7C62"/>
                </a:solidFill>
              </a:rPr>
              <a:t> student course completion (SCSC) </a:t>
            </a:r>
            <a:r>
              <a:rPr lang="en-US" sz="1200" dirty="0"/>
              <a:t>data from </a:t>
            </a:r>
            <a:r>
              <a:rPr lang="en-US" sz="1200" b="1" dirty="0">
                <a:solidFill>
                  <a:srgbClr val="FD7C62"/>
                </a:solidFill>
              </a:rPr>
              <a:t>all official grading periods </a:t>
            </a:r>
            <a:r>
              <a:rPr lang="en-US" sz="1200" dirty="0"/>
              <a:t>for the school year</a:t>
            </a:r>
          </a:p>
          <a:p>
            <a:pPr>
              <a:defRPr/>
            </a:pPr>
            <a:r>
              <a:rPr lang="en-US" sz="1200" dirty="0"/>
              <a:t>LEAs identify CTE participants by submitting </a:t>
            </a:r>
            <a:r>
              <a:rPr lang="en-US" sz="1200" b="1" dirty="0">
                <a:solidFill>
                  <a:srgbClr val="FD7C62"/>
                </a:solidFill>
              </a:rPr>
              <a:t>course completion (SCSC) </a:t>
            </a:r>
            <a:r>
              <a:rPr lang="en-US" sz="1200" dirty="0"/>
              <a:t>data </a:t>
            </a:r>
          </a:p>
          <a:p>
            <a:pPr>
              <a:defRPr/>
            </a:pPr>
            <a:r>
              <a:rPr lang="en-US" sz="1200" b="1" dirty="0">
                <a:solidFill>
                  <a:srgbClr val="FD7C62"/>
                </a:solidFill>
              </a:rPr>
              <a:t>SCTE</a:t>
            </a:r>
            <a:r>
              <a:rPr lang="en-US" sz="1200" dirty="0"/>
              <a:t> records must only be submitted for </a:t>
            </a:r>
            <a:r>
              <a:rPr lang="en-US" sz="1200" b="1" dirty="0">
                <a:solidFill>
                  <a:srgbClr val="FD7C62"/>
                </a:solidFill>
              </a:rPr>
              <a:t>CTE Pathway completers</a:t>
            </a:r>
            <a:r>
              <a:rPr lang="en-US" sz="1200" dirty="0"/>
              <a:t> who finished the </a:t>
            </a:r>
            <a:r>
              <a:rPr lang="en-US" sz="1200" b="1" dirty="0">
                <a:solidFill>
                  <a:srgbClr val="FD7C62"/>
                </a:solidFill>
              </a:rPr>
              <a:t>capstone course in </a:t>
            </a:r>
            <a:r>
              <a:rPr lang="en-US" sz="1200" dirty="0"/>
              <a:t>the </a:t>
            </a:r>
            <a:r>
              <a:rPr lang="en-US" sz="1200" b="1" dirty="0">
                <a:solidFill>
                  <a:srgbClr val="FD7C62"/>
                </a:solidFill>
              </a:rPr>
              <a:t>current academic year</a:t>
            </a:r>
            <a:r>
              <a:rPr lang="en-US" sz="120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state level, EOY 1 data are published on Data Quest and the CA School Dashboard, as well as the School Accountability Report Card (SARC) and Ed-Data.</a:t>
            </a:r>
          </a:p>
          <a:p>
            <a:endParaRPr lang="en-US" dirty="0"/>
          </a:p>
          <a:p>
            <a:r>
              <a:rPr lang="en-US" dirty="0"/>
              <a:t>At the federal level, EOY 1 data are sued for the Consolidated State Performance Report (CSPR), Migrant Student Information Exchange, Title 6 and Title 9 funding reports for the Civil Rights Act of 1964, Carl Perkins and CTEIG funding, and Individuals with Disabilities Education Act (IDEA) compliance.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607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what data is submitted for EOY and what it is used for both at the state and federal levels.  It also shows what impact it will have if your LEA does not certify EOY.</a:t>
            </a:r>
          </a:p>
          <a:p>
            <a:endParaRPr lang="en-US" baseline="0" dirty="0"/>
          </a:p>
          <a:p>
            <a:r>
              <a:rPr lang="en-US" baseline="0" dirty="0"/>
              <a:t>Reminder </a:t>
            </a:r>
            <a:r>
              <a:rPr lang="mr-IN" baseline="0" dirty="0"/>
              <a:t>–</a:t>
            </a:r>
            <a:r>
              <a:rPr lang="en-US" baseline="0" dirty="0"/>
              <a:t> Please note that your EOY 1 data submission is one of the data sources for some of the indicators of the Ca. School Dashboard.  Therefore, it is becoming even more critical to complete and certify the EOY submissions on time.  </a:t>
            </a:r>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65</a:t>
            </a:fld>
            <a:endParaRPr lang="en-US"/>
          </a:p>
        </p:txBody>
      </p:sp>
    </p:spTree>
    <p:extLst>
      <p:ext uri="{BB962C8B-B14F-4D97-AF65-F5344CB8AC3E}">
        <p14:creationId xmlns:p14="http://schemas.microsoft.com/office/powerpoint/2010/main" val="3546717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our suggested EOY milestones. From now until around May 6, you should be completing data population for EOY 1 records in your local SIS, and submitting and posting files to CALPADS. </a:t>
            </a:r>
          </a:p>
          <a:p>
            <a:endParaRPr lang="en-US" dirty="0"/>
          </a:p>
          <a:p>
            <a:r>
              <a:rPr lang="en-US" dirty="0"/>
              <a:t>From May 6– July 10, you should be resolving your certification errors, reviewing snapshot reports, and updating records as needed. All 2024-2025 enrollments must be closed out for accurate ACGR results. </a:t>
            </a:r>
          </a:p>
          <a:p>
            <a:endParaRPr lang="en-US" dirty="0"/>
          </a:p>
          <a:p>
            <a:r>
              <a:rPr lang="en-US" dirty="0"/>
              <a:t>In the final weeks of July, you should be sending your reports to your local data stewards, site leaders, and administrators so that they can review reports for accuracy and completeness and ultimately approve. Once your reports have been approved, you can LEA Approve the EOY data submission in CALPADS. </a:t>
            </a:r>
          </a:p>
          <a:p>
            <a:endParaRPr lang="en-US" dirty="0"/>
          </a:p>
          <a:p>
            <a:r>
              <a:rPr lang="en-US" dirty="0"/>
              <a:t>July 25 is the certification deadline. There is an amendment window from July 27 – August 16, which should be used to make any corrections to the certified data.</a:t>
            </a:r>
          </a:p>
          <a:p>
            <a:endParaRPr lang="en-US" dirty="0"/>
          </a:p>
          <a:p>
            <a:r>
              <a:rPr lang="en-US" dirty="0"/>
              <a:t>The final deadline for EOY 1, EOY 2, EOY 3, EOY 4 is August 8. 2025.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LMS, Bridge, the YouTube Channel for CSIS Training, the CALPADS User Manual, the System Documentation page, and the CSIS website are all fantastic resources and locations to find support. The CSIS YouTube Training Channel houses all training recordings, including our orientation and basics, Data Population, Reporting and Certification, advanced, and Skill Building courses.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submit a support request, the CALPADS web form is the fastest way to reach out and talk to the service desk. The web form is located under “Help” in the CALPADS web portal, there are service request links in the CALPADS user manual, and you can submit a service request through the CSIS website. In addition to the web form, you can email or telephone the support desk. Please be aware that email and telephone support are not instantaneous, and the web form is the fastest way to obtain support. However, regardless of how you contact the support desk, we will assist you. </a:t>
            </a:r>
          </a:p>
          <a:p>
            <a:endParaRPr lang="en-US" dirty="0"/>
          </a:p>
          <a:p>
            <a:r>
              <a:rPr lang="en-US" dirty="0"/>
              <a:t>Please be aware the there is a CSIS FCMAT listserv which allows you to communicate with CALPADS professionals, whether they be other LEAs, CSIS Client Services team, or members of the CDE. This is a two-way form of communication and adds great value to your support because LEAs using similar local systems can resolve problems related to those systems by direct communication. Also be aware that not pictured here is the CDE listserv for CALPADS. </a:t>
            </a:r>
            <a:r>
              <a:rPr lang="en-US" dirty="0" err="1"/>
              <a:t>Importantand</a:t>
            </a:r>
            <a:r>
              <a:rPr lang="en-US" dirty="0"/>
              <a:t> timely  communications are provided to LEAs through the CALPADS Listserv.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a:t>
            </a:r>
            <a:r>
              <a:rPr lang="en-US" dirty="0" err="1"/>
              <a:t>forms.office.com</a:t>
            </a:r>
            <a:r>
              <a:rPr lang="en-US" dirty="0"/>
              <a:t>/Pages/</a:t>
            </a:r>
            <a:r>
              <a:rPr lang="en-US" dirty="0" err="1"/>
              <a:t>ResponsePage.aspx?id</a:t>
            </a:r>
            <a:r>
              <a:rPr lang="en-US" dirty="0"/>
              <a:t>=k1b3XxqV6E2E3dWxsESwNX2FYi3dRZNNt8LpvkF_wmhUNVRLOVBDVkoySE01UTJSRk42VTlaUUFIQi4u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latin typeface="Tahoma"/>
              </a:rPr>
              <a:t>Use the gap period to continuously update student profile data for testing requirements, monitor SPED students, internally prepare/ validate EOY related data in your SIS and submit available data to CALPADS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a sense of urgency regarding the final August 16 deadline, as it is earlier than in previous years (last AY deadline was August 25), due to the earlier release of the CA School Dashboard. The CDE has stated that there will be no extensions to this August 16 deadline, and LEAs will need to adjust their local processes to allow for an earlier certification. </a:t>
            </a:r>
            <a:endParaRPr lang="en-US" sz="1200" dirty="0">
              <a:solidFill>
                <a:srgbClr val="0563C1"/>
              </a:solidFill>
              <a:hlinkClick r:id="rId3">
                <a:extLst>
                  <a:ext uri="{A12FA001-AC4F-418D-AE19-62706E023703}">
                    <ahyp:hlinkClr xmlns:ahyp="http://schemas.microsoft.com/office/drawing/2018/hyperlinkcolor" val="tx"/>
                  </a:ext>
                </a:extLst>
              </a:hlinkClick>
            </a:endParaRPr>
          </a:p>
          <a:p>
            <a:endParaRPr lang="en-US" sz="1200" dirty="0">
              <a:solidFill>
                <a:srgbClr val="0563C1"/>
              </a:solidFill>
              <a:hlinkClick r:id="rId3">
                <a:extLst>
                  <a:ext uri="{A12FA001-AC4F-418D-AE19-62706E023703}">
                    <ahyp:hlinkClr xmlns:ahyp="http://schemas.microsoft.com/office/drawing/2018/hyperlinkcolor" val="tx"/>
                  </a:ext>
                </a:extLst>
              </a:hlinkClick>
            </a:endParaRPr>
          </a:p>
          <a:p>
            <a:r>
              <a:rPr lang="en-US" sz="1200" dirty="0">
                <a:solidFill>
                  <a:srgbClr val="0563C1"/>
                </a:solidFill>
                <a:hlinkClick r:id="rId3">
                  <a:extLst>
                    <a:ext uri="{A12FA001-AC4F-418D-AE19-62706E023703}">
                      <ahyp:hlinkClr xmlns:ahyp="http://schemas.microsoft.com/office/drawing/2018/hyperlinkcolor" val="tx"/>
                    </a:ext>
                  </a:extLst>
                </a:hlinkClick>
              </a:rPr>
              <a:t>https://www.cde.ca.gov/ds/sp/cl/rptcalendar.asp</a:t>
            </a:r>
            <a:endParaRPr lang="en-US" sz="1200"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12</a:t>
            </a:r>
            <a:r>
              <a:rPr lang="en-US" baseline="30000" dirty="0"/>
              <a:t>th</a:t>
            </a:r>
            <a:r>
              <a:rPr lang="en-US" dirty="0"/>
              <a:t> and Approve by end of July.   </a:t>
            </a:r>
          </a:p>
          <a:p>
            <a:endParaRPr lang="en-US" dirty="0"/>
          </a:p>
          <a:p>
            <a:r>
              <a:rPr lang="en-US" dirty="0"/>
              <a:t>The EOY snapshot reports will generate on</a:t>
            </a:r>
            <a:r>
              <a:rPr lang="en-US" baseline="0" dirty="0"/>
              <a:t> — </a:t>
            </a:r>
            <a:r>
              <a:rPr lang="en-US" b="1" baseline="0" dirty="0"/>
              <a:t>May 6</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11</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25</a:t>
            </a:r>
            <a:r>
              <a:rPr lang="en-US" b="1" baseline="30000" dirty="0"/>
              <a:t>th</a:t>
            </a:r>
            <a:r>
              <a:rPr lang="en-US" b="1" baseline="0" dirty="0"/>
              <a:t> </a:t>
            </a:r>
            <a:endParaRPr lang="en-US" baseline="0" dirty="0"/>
          </a:p>
          <a:p>
            <a:r>
              <a:rPr lang="en-US" baseline="0" dirty="0"/>
              <a:t>The FINAL amendment deadline is </a:t>
            </a:r>
            <a:r>
              <a:rPr lang="en-US" b="1" baseline="0" dirty="0"/>
              <a:t>August 8</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9</a:t>
            </a:fld>
            <a:endParaRPr lang="en-US"/>
          </a:p>
        </p:txBody>
      </p:sp>
    </p:spTree>
    <p:extLst>
      <p:ext uri="{BB962C8B-B14F-4D97-AF65-F5344CB8AC3E}">
        <p14:creationId xmlns:p14="http://schemas.microsoft.com/office/powerpoint/2010/main" val="36154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669727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09272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3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33467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703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_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02504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_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28636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348492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50060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28598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968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329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459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163142075"/>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90403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32711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1538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659816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954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301979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835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708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8787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097996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May 06, 2025</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781174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545423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725191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4586931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289428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170537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11164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592794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13013748"/>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631832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3084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04784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780644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1906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44567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031460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6169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64256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04357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754182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1616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3154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276518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1185989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76972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26826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3477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11991509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816487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04634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1240216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888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39674388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35430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238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2837430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201679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6777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258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04233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13202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50600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863541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131645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365972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873264734"/>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80845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529565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06,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65562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596742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514248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3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24644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857083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3193402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3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81297520"/>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825939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601357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573674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1 Reporting and Certification v1.0 May 06, 2025</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2572011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728373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289373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245396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2810590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113910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457658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2159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248321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575835101"/>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3951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02590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82067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767038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643945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895269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1347091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74684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673805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867824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946184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94809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726727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419807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739744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205634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0638581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33309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5221887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235236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2692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2954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384750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5877465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2616457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8298529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0204002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218222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643383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68715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8046654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815762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630914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29211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027967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61236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012210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650212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715734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94668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4317854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923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751871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90340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727366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9824022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689213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195986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147059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898085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62569804"/>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5028772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67478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023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6064897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926551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25994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5066132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740958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713179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832225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228246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62116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86065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8102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0435557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990916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194665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057114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28806583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998650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3807796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0319335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06,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732961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6668791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61500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289557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459229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5420353"/>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889730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002180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168189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4796264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506607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0372539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862465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459300081"/>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5717986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915359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51347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6527470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579242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773528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72815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751565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895418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140387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9228366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290932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560594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73442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683297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7682528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128518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023188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61783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858273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294918011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643378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0416683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423083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1272050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17383536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186817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8702147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47084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293093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25818991"/>
      </p:ext>
    </p:extLst>
  </p:cSld>
  <p:clrMapOvr>
    <a:overrideClrMapping bg1="lt1" tx1="dk1" bg2="lt2" tx2="dk2" accent1="accent1" accent2="accent2" accent3="accent3" accent4="accent4" accent5="accent5" accent6="accent6" hlink="hlink" folHlink="folHlink"/>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989718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172034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30931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2353550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764828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347371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372134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3755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02478154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91162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6367122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710639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47920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2000476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6445453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02570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1857907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89833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6608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26614499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970269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3077330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604251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06,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91882077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2046348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080920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0170457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23900622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16609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975359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930661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1497514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32160025"/>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8993573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004266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253786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2180096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8522536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200606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372287721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893647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0881059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639661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5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191382647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7855683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963182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7455745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227887340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13662229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8690798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909236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2148795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1333302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5070438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203470377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087421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72313166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30787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50478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18056880"/>
      </p:ext>
    </p:extLst>
  </p:cSld>
  <p:clrMapOvr>
    <a:overrideClrMapping bg1="lt1" tx1="dk1" bg2="lt2" tx2="dk2" accent1="accent1" accent2="accent2" accent3="accent3" accent4="accent4" accent5="accent5" accent6="accent6" hlink="hlink" folHlink="folHlink"/>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5994291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617402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776115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609566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003378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71156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8016095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4856316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958222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8969736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6807820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81124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429802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755940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75319946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410535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224640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604759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322707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3155008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3364491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903552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06,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0071509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00661730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280626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407002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10860554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65945445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77270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0824065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315588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33059967"/>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7833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973365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1551974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506282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865371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06,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1309420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357468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8733677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0635021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7288221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176699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5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p>
        </p:txBody>
      </p:sp>
    </p:spTree>
    <p:extLst>
      <p:ext uri="{BB962C8B-B14F-4D97-AF65-F5344CB8AC3E}">
        <p14:creationId xmlns:p14="http://schemas.microsoft.com/office/powerpoint/2010/main" val="39704554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8359349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1793653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021526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7049486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23577404"/>
      </p:ext>
    </p:extLst>
  </p:cSld>
  <p:clrMapOvr>
    <a:overrideClrMapping bg1="lt1" tx1="dk1" bg2="lt2" tx2="dk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24088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361818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175619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15284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6231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9096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28361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5932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25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2906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1101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3965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568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581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46714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May 06, 2025</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503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3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22526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3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14461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06, 2025</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419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06,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421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0938238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5006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33250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79314858"/>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015679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6394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0040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84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3469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65999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731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958014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626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738661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53458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46940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774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07516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4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66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5.xml"/><Relationship Id="rId21" Type="http://schemas.openxmlformats.org/officeDocument/2006/relationships/slideLayout" Target="../slideLayouts/slideLayout50.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63" Type="http://schemas.openxmlformats.org/officeDocument/2006/relationships/slideLayout" Target="../slideLayouts/slideLayout92.xml"/><Relationship Id="rId68" Type="http://schemas.openxmlformats.org/officeDocument/2006/relationships/slideLayout" Target="../slideLayouts/slideLayout97.xml"/><Relationship Id="rId84" Type="http://schemas.openxmlformats.org/officeDocument/2006/relationships/slideLayout" Target="../slideLayouts/slideLayout113.xml"/><Relationship Id="rId89" Type="http://schemas.openxmlformats.org/officeDocument/2006/relationships/slideLayout" Target="../slideLayouts/slideLayout118.xml"/><Relationship Id="rId16" Type="http://schemas.openxmlformats.org/officeDocument/2006/relationships/slideLayout" Target="../slideLayouts/slideLayout45.xml"/><Relationship Id="rId11" Type="http://schemas.openxmlformats.org/officeDocument/2006/relationships/slideLayout" Target="../slideLayouts/slideLayout40.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74" Type="http://schemas.openxmlformats.org/officeDocument/2006/relationships/slideLayout" Target="../slideLayouts/slideLayout103.xml"/><Relationship Id="rId79" Type="http://schemas.openxmlformats.org/officeDocument/2006/relationships/slideLayout" Target="../slideLayouts/slideLayout108.xml"/><Relationship Id="rId5" Type="http://schemas.openxmlformats.org/officeDocument/2006/relationships/slideLayout" Target="../slideLayouts/slideLayout34.xml"/><Relationship Id="rId90" Type="http://schemas.openxmlformats.org/officeDocument/2006/relationships/slideLayout" Target="../slideLayouts/slideLayout119.xml"/><Relationship Id="rId95" Type="http://schemas.openxmlformats.org/officeDocument/2006/relationships/theme" Target="../theme/theme2.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64" Type="http://schemas.openxmlformats.org/officeDocument/2006/relationships/slideLayout" Target="../slideLayouts/slideLayout93.xml"/><Relationship Id="rId69" Type="http://schemas.openxmlformats.org/officeDocument/2006/relationships/slideLayout" Target="../slideLayouts/slideLayout98.xml"/><Relationship Id="rId80" Type="http://schemas.openxmlformats.org/officeDocument/2006/relationships/slideLayout" Target="../slideLayouts/slideLayout109.xml"/><Relationship Id="rId85" Type="http://schemas.openxmlformats.org/officeDocument/2006/relationships/slideLayout" Target="../slideLayouts/slideLayout114.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slideLayout" Target="../slideLayouts/slideLayout88.xml"/><Relationship Id="rId67" Type="http://schemas.openxmlformats.org/officeDocument/2006/relationships/slideLayout" Target="../slideLayouts/slideLayout96.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slideLayout" Target="../slideLayouts/slideLayout91.xml"/><Relationship Id="rId70" Type="http://schemas.openxmlformats.org/officeDocument/2006/relationships/slideLayout" Target="../slideLayouts/slideLayout99.xml"/><Relationship Id="rId75" Type="http://schemas.openxmlformats.org/officeDocument/2006/relationships/slideLayout" Target="../slideLayouts/slideLayout104.xml"/><Relationship Id="rId83" Type="http://schemas.openxmlformats.org/officeDocument/2006/relationships/slideLayout" Target="../slideLayouts/slideLayout112.xml"/><Relationship Id="rId88" Type="http://schemas.openxmlformats.org/officeDocument/2006/relationships/slideLayout" Target="../slideLayouts/slideLayout117.xml"/><Relationship Id="rId91" Type="http://schemas.openxmlformats.org/officeDocument/2006/relationships/slideLayout" Target="../slideLayouts/slideLayout120.xml"/><Relationship Id="rId9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slideLayout" Target="../slideLayouts/slideLayout89.xml"/><Relationship Id="rId65" Type="http://schemas.openxmlformats.org/officeDocument/2006/relationships/slideLayout" Target="../slideLayouts/slideLayout94.xml"/><Relationship Id="rId73" Type="http://schemas.openxmlformats.org/officeDocument/2006/relationships/slideLayout" Target="../slideLayouts/slideLayout102.xml"/><Relationship Id="rId78" Type="http://schemas.openxmlformats.org/officeDocument/2006/relationships/slideLayout" Target="../slideLayouts/slideLayout107.xml"/><Relationship Id="rId81" Type="http://schemas.openxmlformats.org/officeDocument/2006/relationships/slideLayout" Target="../slideLayouts/slideLayout110.xml"/><Relationship Id="rId86" Type="http://schemas.openxmlformats.org/officeDocument/2006/relationships/slideLayout" Target="../slideLayouts/slideLayout115.xml"/><Relationship Id="rId94" Type="http://schemas.openxmlformats.org/officeDocument/2006/relationships/slideLayout" Target="../slideLayouts/slideLayout12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slideLayout" Target="../slideLayouts/slideLayout68.xml"/><Relationship Id="rId34" Type="http://schemas.openxmlformats.org/officeDocument/2006/relationships/slideLayout" Target="../slideLayouts/slideLayout63.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6" Type="http://schemas.openxmlformats.org/officeDocument/2006/relationships/slideLayout" Target="../slideLayouts/slideLayout105.xml"/><Relationship Id="rId97" Type="http://schemas.openxmlformats.org/officeDocument/2006/relationships/image" Target="../media/image2.png"/><Relationship Id="rId7" Type="http://schemas.openxmlformats.org/officeDocument/2006/relationships/slideLayout" Target="../slideLayouts/slideLayout36.xml"/><Relationship Id="rId71" Type="http://schemas.openxmlformats.org/officeDocument/2006/relationships/slideLayout" Target="../slideLayouts/slideLayout100.xml"/><Relationship Id="rId92" Type="http://schemas.openxmlformats.org/officeDocument/2006/relationships/slideLayout" Target="../slideLayouts/slideLayout121.xml"/><Relationship Id="rId2" Type="http://schemas.openxmlformats.org/officeDocument/2006/relationships/slideLayout" Target="../slideLayouts/slideLayout31.xml"/><Relationship Id="rId29" Type="http://schemas.openxmlformats.org/officeDocument/2006/relationships/slideLayout" Target="../slideLayouts/slideLayout58.xml"/><Relationship Id="rId24" Type="http://schemas.openxmlformats.org/officeDocument/2006/relationships/slideLayout" Target="../slideLayouts/slideLayout53.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66" Type="http://schemas.openxmlformats.org/officeDocument/2006/relationships/slideLayout" Target="../slideLayouts/slideLayout95.xml"/><Relationship Id="rId87" Type="http://schemas.openxmlformats.org/officeDocument/2006/relationships/slideLayout" Target="../slideLayouts/slideLayout116.xml"/><Relationship Id="rId61" Type="http://schemas.openxmlformats.org/officeDocument/2006/relationships/slideLayout" Target="../slideLayouts/slideLayout90.xml"/><Relationship Id="rId82" Type="http://schemas.openxmlformats.org/officeDocument/2006/relationships/slideLayout" Target="../slideLayouts/slideLayout111.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56" Type="http://schemas.openxmlformats.org/officeDocument/2006/relationships/slideLayout" Target="../slideLayouts/slideLayout85.xml"/><Relationship Id="rId77" Type="http://schemas.openxmlformats.org/officeDocument/2006/relationships/slideLayout" Target="../slideLayouts/slideLayout106.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72" Type="http://schemas.openxmlformats.org/officeDocument/2006/relationships/slideLayout" Target="../slideLayouts/slideLayout101.xml"/><Relationship Id="rId93" Type="http://schemas.openxmlformats.org/officeDocument/2006/relationships/slideLayout" Target="../slideLayouts/slideLayout122.xml"/><Relationship Id="rId98"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theme" Target="../theme/theme3.xml"/><Relationship Id="rId7" Type="http://schemas.openxmlformats.org/officeDocument/2006/relationships/slideLayout" Target="../slideLayouts/slideLayout130.xml"/><Relationship Id="rId71" Type="http://schemas.openxmlformats.org/officeDocument/2006/relationships/image" Target="../media/image3.svg"/><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9" Type="http://schemas.openxmlformats.org/officeDocument/2006/relationships/slideLayout" Target="../slideLayouts/slideLayout152.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66" Type="http://schemas.openxmlformats.org/officeDocument/2006/relationships/slideLayout" Target="../slideLayouts/slideLayout189.xml"/><Relationship Id="rId5" Type="http://schemas.openxmlformats.org/officeDocument/2006/relationships/slideLayout" Target="../slideLayouts/slideLayout128.xml"/><Relationship Id="rId61" Type="http://schemas.openxmlformats.org/officeDocument/2006/relationships/slideLayout" Target="../slideLayouts/slideLayout184.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56" Type="http://schemas.openxmlformats.org/officeDocument/2006/relationships/slideLayout" Target="../slideLayouts/slideLayout179.xml"/><Relationship Id="rId64" Type="http://schemas.openxmlformats.org/officeDocument/2006/relationships/slideLayout" Target="../slideLayouts/slideLayout187.xml"/><Relationship Id="rId69" Type="http://schemas.openxmlformats.org/officeDocument/2006/relationships/image" Target="../media/image1.png"/><Relationship Id="rId8" Type="http://schemas.openxmlformats.org/officeDocument/2006/relationships/slideLayout" Target="../slideLayouts/slideLayout131.xml"/><Relationship Id="rId51" Type="http://schemas.openxmlformats.org/officeDocument/2006/relationships/slideLayout" Target="../slideLayouts/slideLayout174.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46" Type="http://schemas.openxmlformats.org/officeDocument/2006/relationships/slideLayout" Target="../slideLayouts/slideLayout169.xml"/><Relationship Id="rId59" Type="http://schemas.openxmlformats.org/officeDocument/2006/relationships/slideLayout" Target="../slideLayouts/slideLayout182.xml"/><Relationship Id="rId67" Type="http://schemas.openxmlformats.org/officeDocument/2006/relationships/slideLayout" Target="../slideLayouts/slideLayout190.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slideLayout" Target="../slideLayouts/slideLayout185.xml"/><Relationship Id="rId70" Type="http://schemas.openxmlformats.org/officeDocument/2006/relationships/image" Target="../media/image2.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50" Type="http://schemas.openxmlformats.org/officeDocument/2006/relationships/slideLayout" Target="../slideLayouts/slideLayout240.xml"/><Relationship Id="rId55" Type="http://schemas.openxmlformats.org/officeDocument/2006/relationships/slideLayout" Target="../slideLayouts/slideLayout245.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3" Type="http://schemas.openxmlformats.org/officeDocument/2006/relationships/slideLayout" Target="../slideLayouts/slideLayout243.xml"/><Relationship Id="rId58" Type="http://schemas.openxmlformats.org/officeDocument/2006/relationships/slideLayout" Target="../slideLayouts/slideLayout248.xml"/><Relationship Id="rId5" Type="http://schemas.openxmlformats.org/officeDocument/2006/relationships/slideLayout" Target="../slideLayouts/slideLayout195.xml"/><Relationship Id="rId61" Type="http://schemas.openxmlformats.org/officeDocument/2006/relationships/image" Target="../media/image2.png"/><Relationship Id="rId19" Type="http://schemas.openxmlformats.org/officeDocument/2006/relationships/slideLayout" Target="../slideLayouts/slideLayout20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56" Type="http://schemas.openxmlformats.org/officeDocument/2006/relationships/slideLayout" Target="../slideLayouts/slideLayout246.xml"/><Relationship Id="rId8" Type="http://schemas.openxmlformats.org/officeDocument/2006/relationships/slideLayout" Target="../slideLayouts/slideLayout198.xml"/><Relationship Id="rId51" Type="http://schemas.openxmlformats.org/officeDocument/2006/relationships/slideLayout" Target="../slideLayouts/slideLayout241.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59" Type="http://schemas.openxmlformats.org/officeDocument/2006/relationships/theme" Target="../theme/theme4.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54" Type="http://schemas.openxmlformats.org/officeDocument/2006/relationships/slideLayout" Target="../slideLayouts/slideLayout244.xml"/><Relationship Id="rId62" Type="http://schemas.openxmlformats.org/officeDocument/2006/relationships/image" Target="../media/image3.sv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57" Type="http://schemas.openxmlformats.org/officeDocument/2006/relationships/slideLayout" Target="../slideLayouts/slideLayout247.xml"/><Relationship Id="rId10" Type="http://schemas.openxmlformats.org/officeDocument/2006/relationships/slideLayout" Target="../slideLayouts/slideLayout200.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52" Type="http://schemas.openxmlformats.org/officeDocument/2006/relationships/slideLayout" Target="../slideLayouts/slideLayout242.xml"/><Relationship Id="rId60" Type="http://schemas.openxmlformats.org/officeDocument/2006/relationships/image" Target="../media/image1.png"/><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9" Type="http://schemas.openxmlformats.org/officeDocument/2006/relationships/image" Target="../media/image2.png"/><Relationship Id="rId21" Type="http://schemas.openxmlformats.org/officeDocument/2006/relationships/slideLayout" Target="../slideLayouts/slideLayout269.xml"/><Relationship Id="rId34" Type="http://schemas.openxmlformats.org/officeDocument/2006/relationships/slideLayout" Target="../slideLayouts/slideLayout282.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image" Target="../media/image1.png"/><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29" Type="http://schemas.openxmlformats.org/officeDocument/2006/relationships/slideLayout" Target="../slideLayouts/slideLayout277.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theme" Target="../theme/theme5.xml"/><Relationship Id="rId40" Type="http://schemas.openxmlformats.org/officeDocument/2006/relationships/image" Target="../media/image3.svg"/><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31" Type="http://schemas.openxmlformats.org/officeDocument/2006/relationships/slideLayout" Target="../slideLayouts/slideLayout279.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8" Type="http://schemas.openxmlformats.org/officeDocument/2006/relationships/slideLayout" Target="../slideLayouts/slideLayout256.xml"/><Relationship Id="rId3" Type="http://schemas.openxmlformats.org/officeDocument/2006/relationships/slideLayout" Target="../slideLayouts/slideLayout25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97.xml"/><Relationship Id="rId18" Type="http://schemas.openxmlformats.org/officeDocument/2006/relationships/slideLayout" Target="../slideLayouts/slideLayout302.xml"/><Relationship Id="rId26" Type="http://schemas.openxmlformats.org/officeDocument/2006/relationships/slideLayout" Target="../slideLayouts/slideLayout310.xml"/><Relationship Id="rId3" Type="http://schemas.openxmlformats.org/officeDocument/2006/relationships/slideLayout" Target="../slideLayouts/slideLayout287.xml"/><Relationship Id="rId21" Type="http://schemas.openxmlformats.org/officeDocument/2006/relationships/slideLayout" Target="../slideLayouts/slideLayout305.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slideLayout" Target="../slideLayouts/slideLayout301.xml"/><Relationship Id="rId25" Type="http://schemas.openxmlformats.org/officeDocument/2006/relationships/slideLayout" Target="../slideLayouts/slideLayout309.xml"/><Relationship Id="rId33" Type="http://schemas.openxmlformats.org/officeDocument/2006/relationships/image" Target="../media/image3.svg"/><Relationship Id="rId2" Type="http://schemas.openxmlformats.org/officeDocument/2006/relationships/slideLayout" Target="../slideLayouts/slideLayout286.xml"/><Relationship Id="rId16" Type="http://schemas.openxmlformats.org/officeDocument/2006/relationships/slideLayout" Target="../slideLayouts/slideLayout300.xml"/><Relationship Id="rId20" Type="http://schemas.openxmlformats.org/officeDocument/2006/relationships/slideLayout" Target="../slideLayouts/slideLayout304.xml"/><Relationship Id="rId29" Type="http://schemas.openxmlformats.org/officeDocument/2006/relationships/slideLayout" Target="../slideLayouts/slideLayout31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24" Type="http://schemas.openxmlformats.org/officeDocument/2006/relationships/slideLayout" Target="../slideLayouts/slideLayout308.xml"/><Relationship Id="rId32" Type="http://schemas.openxmlformats.org/officeDocument/2006/relationships/image" Target="../media/image2.png"/><Relationship Id="rId5" Type="http://schemas.openxmlformats.org/officeDocument/2006/relationships/slideLayout" Target="../slideLayouts/slideLayout289.xml"/><Relationship Id="rId15" Type="http://schemas.openxmlformats.org/officeDocument/2006/relationships/slideLayout" Target="../slideLayouts/slideLayout299.xml"/><Relationship Id="rId23" Type="http://schemas.openxmlformats.org/officeDocument/2006/relationships/slideLayout" Target="../slideLayouts/slideLayout307.xml"/><Relationship Id="rId28" Type="http://schemas.openxmlformats.org/officeDocument/2006/relationships/slideLayout" Target="../slideLayouts/slideLayout312.xml"/><Relationship Id="rId10" Type="http://schemas.openxmlformats.org/officeDocument/2006/relationships/slideLayout" Target="../slideLayouts/slideLayout294.xml"/><Relationship Id="rId19" Type="http://schemas.openxmlformats.org/officeDocument/2006/relationships/slideLayout" Target="../slideLayouts/slideLayout303.xml"/><Relationship Id="rId31" Type="http://schemas.openxmlformats.org/officeDocument/2006/relationships/image" Target="../media/image1.png"/><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 Id="rId22" Type="http://schemas.openxmlformats.org/officeDocument/2006/relationships/slideLayout" Target="../slideLayouts/slideLayout306.xml"/><Relationship Id="rId27" Type="http://schemas.openxmlformats.org/officeDocument/2006/relationships/slideLayout" Target="../slideLayouts/slideLayout311.xml"/><Relationship Id="rId30" Type="http://schemas.openxmlformats.org/officeDocument/2006/relationships/theme" Target="../theme/theme6.xml"/><Relationship Id="rId8" Type="http://schemas.openxmlformats.org/officeDocument/2006/relationships/slideLayout" Target="../slideLayouts/slideLayout29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slideLayout" Target="../slideLayouts/slideLayout352.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42" Type="http://schemas.openxmlformats.org/officeDocument/2006/relationships/slideLayout" Target="../slideLayouts/slideLayout355.xml"/><Relationship Id="rId47" Type="http://schemas.openxmlformats.org/officeDocument/2006/relationships/slideLayout" Target="../slideLayouts/slideLayout360.xml"/><Relationship Id="rId50" Type="http://schemas.openxmlformats.org/officeDocument/2006/relationships/slideLayout" Target="../slideLayouts/slideLayout363.xml"/><Relationship Id="rId55" Type="http://schemas.openxmlformats.org/officeDocument/2006/relationships/slideLayout" Target="../slideLayouts/slideLayout368.xml"/><Relationship Id="rId63" Type="http://schemas.openxmlformats.org/officeDocument/2006/relationships/image" Target="../media/image3.svg"/><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9" Type="http://schemas.openxmlformats.org/officeDocument/2006/relationships/slideLayout" Target="../slideLayouts/slideLayout342.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slideLayout" Target="../slideLayouts/slideLayout353.xml"/><Relationship Id="rId45" Type="http://schemas.openxmlformats.org/officeDocument/2006/relationships/slideLayout" Target="../slideLayouts/slideLayout358.xml"/><Relationship Id="rId53" Type="http://schemas.openxmlformats.org/officeDocument/2006/relationships/slideLayout" Target="../slideLayouts/slideLayout366.xml"/><Relationship Id="rId58" Type="http://schemas.openxmlformats.org/officeDocument/2006/relationships/slideLayout" Target="../slideLayouts/slideLayout371.xml"/><Relationship Id="rId5" Type="http://schemas.openxmlformats.org/officeDocument/2006/relationships/slideLayout" Target="../slideLayouts/slideLayout318.xml"/><Relationship Id="rId61" Type="http://schemas.openxmlformats.org/officeDocument/2006/relationships/image" Target="../media/image1.png"/><Relationship Id="rId19" Type="http://schemas.openxmlformats.org/officeDocument/2006/relationships/slideLayout" Target="../slideLayouts/slideLayout33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43" Type="http://schemas.openxmlformats.org/officeDocument/2006/relationships/slideLayout" Target="../slideLayouts/slideLayout356.xml"/><Relationship Id="rId48" Type="http://schemas.openxmlformats.org/officeDocument/2006/relationships/slideLayout" Target="../slideLayouts/slideLayout361.xml"/><Relationship Id="rId56" Type="http://schemas.openxmlformats.org/officeDocument/2006/relationships/slideLayout" Target="../slideLayouts/slideLayout369.xml"/><Relationship Id="rId8" Type="http://schemas.openxmlformats.org/officeDocument/2006/relationships/slideLayout" Target="../slideLayouts/slideLayout321.xml"/><Relationship Id="rId51" Type="http://schemas.openxmlformats.org/officeDocument/2006/relationships/slideLayout" Target="../slideLayouts/slideLayout364.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slideLayout" Target="../slideLayouts/slideLayout351.xml"/><Relationship Id="rId46" Type="http://schemas.openxmlformats.org/officeDocument/2006/relationships/slideLayout" Target="../slideLayouts/slideLayout359.xml"/><Relationship Id="rId59" Type="http://schemas.openxmlformats.org/officeDocument/2006/relationships/slideLayout" Target="../slideLayouts/slideLayout372.xml"/><Relationship Id="rId20" Type="http://schemas.openxmlformats.org/officeDocument/2006/relationships/slideLayout" Target="../slideLayouts/slideLayout333.xml"/><Relationship Id="rId41" Type="http://schemas.openxmlformats.org/officeDocument/2006/relationships/slideLayout" Target="../slideLayouts/slideLayout354.xml"/><Relationship Id="rId54" Type="http://schemas.openxmlformats.org/officeDocument/2006/relationships/slideLayout" Target="../slideLayouts/slideLayout367.xml"/><Relationship Id="rId62" Type="http://schemas.openxmlformats.org/officeDocument/2006/relationships/image" Target="../media/image2.png"/><Relationship Id="rId1" Type="http://schemas.openxmlformats.org/officeDocument/2006/relationships/slideLayout" Target="../slideLayouts/slideLayout314.xml"/><Relationship Id="rId6" Type="http://schemas.openxmlformats.org/officeDocument/2006/relationships/slideLayout" Target="../slideLayouts/slideLayout319.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49" Type="http://schemas.openxmlformats.org/officeDocument/2006/relationships/slideLayout" Target="../slideLayouts/slideLayout362.xml"/><Relationship Id="rId57" Type="http://schemas.openxmlformats.org/officeDocument/2006/relationships/slideLayout" Target="../slideLayouts/slideLayout370.xml"/><Relationship Id="rId10" Type="http://schemas.openxmlformats.org/officeDocument/2006/relationships/slideLayout" Target="../slideLayouts/slideLayout323.xml"/><Relationship Id="rId31" Type="http://schemas.openxmlformats.org/officeDocument/2006/relationships/slideLayout" Target="../slideLayouts/slideLayout344.xml"/><Relationship Id="rId44" Type="http://schemas.openxmlformats.org/officeDocument/2006/relationships/slideLayout" Target="../slideLayouts/slideLayout357.xml"/><Relationship Id="rId52" Type="http://schemas.openxmlformats.org/officeDocument/2006/relationships/slideLayout" Target="../slideLayouts/slideLayout365.xml"/><Relationship Id="rId60" Type="http://schemas.openxmlformats.org/officeDocument/2006/relationships/theme" Target="../theme/theme7.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26" Type="http://schemas.openxmlformats.org/officeDocument/2006/relationships/slideLayout" Target="../slideLayouts/slideLayout398.xml"/><Relationship Id="rId39" Type="http://schemas.openxmlformats.org/officeDocument/2006/relationships/slideLayout" Target="../slideLayouts/slideLayout411.xml"/><Relationship Id="rId21" Type="http://schemas.openxmlformats.org/officeDocument/2006/relationships/slideLayout" Target="../slideLayouts/slideLayout393.xml"/><Relationship Id="rId34" Type="http://schemas.openxmlformats.org/officeDocument/2006/relationships/slideLayout" Target="../slideLayouts/slideLayout406.xml"/><Relationship Id="rId42" Type="http://schemas.openxmlformats.org/officeDocument/2006/relationships/slideLayout" Target="../slideLayouts/slideLayout414.xml"/><Relationship Id="rId47" Type="http://schemas.openxmlformats.org/officeDocument/2006/relationships/slideLayout" Target="../slideLayouts/slideLayout419.xml"/><Relationship Id="rId50" Type="http://schemas.openxmlformats.org/officeDocument/2006/relationships/slideLayout" Target="../slideLayouts/slideLayout422.xml"/><Relationship Id="rId55" Type="http://schemas.openxmlformats.org/officeDocument/2006/relationships/slideLayout" Target="../slideLayouts/slideLayout427.xml"/><Relationship Id="rId63" Type="http://schemas.openxmlformats.org/officeDocument/2006/relationships/image" Target="../media/image3.svg"/><Relationship Id="rId7" Type="http://schemas.openxmlformats.org/officeDocument/2006/relationships/slideLayout" Target="../slideLayouts/slideLayout379.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9" Type="http://schemas.openxmlformats.org/officeDocument/2006/relationships/slideLayout" Target="../slideLayouts/slideLayout401.xml"/><Relationship Id="rId11" Type="http://schemas.openxmlformats.org/officeDocument/2006/relationships/slideLayout" Target="../slideLayouts/slideLayout383.xml"/><Relationship Id="rId24" Type="http://schemas.openxmlformats.org/officeDocument/2006/relationships/slideLayout" Target="../slideLayouts/slideLayout396.xml"/><Relationship Id="rId32" Type="http://schemas.openxmlformats.org/officeDocument/2006/relationships/slideLayout" Target="../slideLayouts/slideLayout404.xml"/><Relationship Id="rId37" Type="http://schemas.openxmlformats.org/officeDocument/2006/relationships/slideLayout" Target="../slideLayouts/slideLayout409.xml"/><Relationship Id="rId40" Type="http://schemas.openxmlformats.org/officeDocument/2006/relationships/slideLayout" Target="../slideLayouts/slideLayout412.xml"/><Relationship Id="rId45" Type="http://schemas.openxmlformats.org/officeDocument/2006/relationships/slideLayout" Target="../slideLayouts/slideLayout417.xml"/><Relationship Id="rId53" Type="http://schemas.openxmlformats.org/officeDocument/2006/relationships/slideLayout" Target="../slideLayouts/slideLayout425.xml"/><Relationship Id="rId58" Type="http://schemas.openxmlformats.org/officeDocument/2006/relationships/slideLayout" Target="../slideLayouts/slideLayout430.xml"/><Relationship Id="rId5" Type="http://schemas.openxmlformats.org/officeDocument/2006/relationships/slideLayout" Target="../slideLayouts/slideLayout377.xml"/><Relationship Id="rId61" Type="http://schemas.openxmlformats.org/officeDocument/2006/relationships/image" Target="../media/image1.png"/><Relationship Id="rId19" Type="http://schemas.openxmlformats.org/officeDocument/2006/relationships/slideLayout" Target="../slideLayouts/slideLayout391.xml"/><Relationship Id="rId14" Type="http://schemas.openxmlformats.org/officeDocument/2006/relationships/slideLayout" Target="../slideLayouts/slideLayout386.xml"/><Relationship Id="rId22" Type="http://schemas.openxmlformats.org/officeDocument/2006/relationships/slideLayout" Target="../slideLayouts/slideLayout394.xml"/><Relationship Id="rId27" Type="http://schemas.openxmlformats.org/officeDocument/2006/relationships/slideLayout" Target="../slideLayouts/slideLayout399.xml"/><Relationship Id="rId30" Type="http://schemas.openxmlformats.org/officeDocument/2006/relationships/slideLayout" Target="../slideLayouts/slideLayout402.xml"/><Relationship Id="rId35" Type="http://schemas.openxmlformats.org/officeDocument/2006/relationships/slideLayout" Target="../slideLayouts/slideLayout407.xml"/><Relationship Id="rId43" Type="http://schemas.openxmlformats.org/officeDocument/2006/relationships/slideLayout" Target="../slideLayouts/slideLayout415.xml"/><Relationship Id="rId48" Type="http://schemas.openxmlformats.org/officeDocument/2006/relationships/slideLayout" Target="../slideLayouts/slideLayout420.xml"/><Relationship Id="rId56" Type="http://schemas.openxmlformats.org/officeDocument/2006/relationships/slideLayout" Target="../slideLayouts/slideLayout428.xml"/><Relationship Id="rId8" Type="http://schemas.openxmlformats.org/officeDocument/2006/relationships/slideLayout" Target="../slideLayouts/slideLayout380.xml"/><Relationship Id="rId51" Type="http://schemas.openxmlformats.org/officeDocument/2006/relationships/slideLayout" Target="../slideLayouts/slideLayout423.xml"/><Relationship Id="rId3" Type="http://schemas.openxmlformats.org/officeDocument/2006/relationships/slideLayout" Target="../slideLayouts/slideLayout375.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33" Type="http://schemas.openxmlformats.org/officeDocument/2006/relationships/slideLayout" Target="../slideLayouts/slideLayout405.xml"/><Relationship Id="rId38" Type="http://schemas.openxmlformats.org/officeDocument/2006/relationships/slideLayout" Target="../slideLayouts/slideLayout410.xml"/><Relationship Id="rId46" Type="http://schemas.openxmlformats.org/officeDocument/2006/relationships/slideLayout" Target="../slideLayouts/slideLayout418.xml"/><Relationship Id="rId59" Type="http://schemas.openxmlformats.org/officeDocument/2006/relationships/slideLayout" Target="../slideLayouts/slideLayout431.xml"/><Relationship Id="rId20" Type="http://schemas.openxmlformats.org/officeDocument/2006/relationships/slideLayout" Target="../slideLayouts/slideLayout392.xml"/><Relationship Id="rId41" Type="http://schemas.openxmlformats.org/officeDocument/2006/relationships/slideLayout" Target="../slideLayouts/slideLayout413.xml"/><Relationship Id="rId54" Type="http://schemas.openxmlformats.org/officeDocument/2006/relationships/slideLayout" Target="../slideLayouts/slideLayout426.xml"/><Relationship Id="rId62" Type="http://schemas.openxmlformats.org/officeDocument/2006/relationships/image" Target="../media/image2.png"/><Relationship Id="rId1" Type="http://schemas.openxmlformats.org/officeDocument/2006/relationships/slideLayout" Target="../slideLayouts/slideLayout373.xml"/><Relationship Id="rId6" Type="http://schemas.openxmlformats.org/officeDocument/2006/relationships/slideLayout" Target="../slideLayouts/slideLayout378.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36" Type="http://schemas.openxmlformats.org/officeDocument/2006/relationships/slideLayout" Target="../slideLayouts/slideLayout408.xml"/><Relationship Id="rId49" Type="http://schemas.openxmlformats.org/officeDocument/2006/relationships/slideLayout" Target="../slideLayouts/slideLayout421.xml"/><Relationship Id="rId57" Type="http://schemas.openxmlformats.org/officeDocument/2006/relationships/slideLayout" Target="../slideLayouts/slideLayout429.xml"/><Relationship Id="rId10" Type="http://schemas.openxmlformats.org/officeDocument/2006/relationships/slideLayout" Target="../slideLayouts/slideLayout382.xml"/><Relationship Id="rId31" Type="http://schemas.openxmlformats.org/officeDocument/2006/relationships/slideLayout" Target="../slideLayouts/slideLayout403.xml"/><Relationship Id="rId44" Type="http://schemas.openxmlformats.org/officeDocument/2006/relationships/slideLayout" Target="../slideLayouts/slideLayout416.xml"/><Relationship Id="rId52" Type="http://schemas.openxmlformats.org/officeDocument/2006/relationships/slideLayout" Target="../slideLayouts/slideLayout424.xml"/><Relationship Id="rId60" Type="http://schemas.openxmlformats.org/officeDocument/2006/relationships/theme" Target="../theme/theme8.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9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9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 id="2147483981" r:id="rId62"/>
    <p:sldLayoutId id="2147483982" r:id="rId63"/>
    <p:sldLayoutId id="2147483983" r:id="rId64"/>
    <p:sldLayoutId id="2147483984" r:id="rId65"/>
    <p:sldLayoutId id="2147483985" r:id="rId66"/>
    <p:sldLayoutId id="2147483986" r:id="rId67"/>
    <p:sldLayoutId id="2147483987" r:id="rId68"/>
    <p:sldLayoutId id="2147483988" r:id="rId69"/>
    <p:sldLayoutId id="2147483989" r:id="rId70"/>
    <p:sldLayoutId id="2147483990" r:id="rId71"/>
    <p:sldLayoutId id="2147483991" r:id="rId72"/>
    <p:sldLayoutId id="2147483992" r:id="rId73"/>
    <p:sldLayoutId id="2147483993" r:id="rId74"/>
    <p:sldLayoutId id="2147483994" r:id="rId75"/>
    <p:sldLayoutId id="2147483995" r:id="rId76"/>
    <p:sldLayoutId id="2147483996" r:id="rId77"/>
    <p:sldLayoutId id="2147483997" r:id="rId78"/>
    <p:sldLayoutId id="2147483998" r:id="rId79"/>
    <p:sldLayoutId id="2147483999" r:id="rId80"/>
    <p:sldLayoutId id="2147484000" r:id="rId81"/>
    <p:sldLayoutId id="2147484001" r:id="rId82"/>
    <p:sldLayoutId id="2147484002" r:id="rId83"/>
    <p:sldLayoutId id="2147484003" r:id="rId84"/>
    <p:sldLayoutId id="2147484004" r:id="rId85"/>
    <p:sldLayoutId id="2147484005" r:id="rId86"/>
    <p:sldLayoutId id="2147484006" r:id="rId87"/>
    <p:sldLayoutId id="2147484007" r:id="rId88"/>
    <p:sldLayoutId id="2147484008" r:id="rId89"/>
    <p:sldLayoutId id="2147484009" r:id="rId90"/>
    <p:sldLayoutId id="2147484010" r:id="rId91"/>
    <p:sldLayoutId id="2147484011" r:id="rId92"/>
    <p:sldLayoutId id="2147484012" r:id="rId93"/>
    <p:sldLayoutId id="2147484013" r:id="rId94"/>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509637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3836" r:id="rId41"/>
    <p:sldLayoutId id="2147483837" r:id="rId42"/>
    <p:sldLayoutId id="2147483838" r:id="rId43"/>
    <p:sldLayoutId id="2147483839" r:id="rId44"/>
    <p:sldLayoutId id="2147483840" r:id="rId45"/>
    <p:sldLayoutId id="2147483841" r:id="rId46"/>
    <p:sldLayoutId id="2147483842" r:id="rId47"/>
    <p:sldLayoutId id="2147483843" r:id="rId48"/>
    <p:sldLayoutId id="2147483844" r:id="rId49"/>
    <p:sldLayoutId id="2147483845" r:id="rId50"/>
    <p:sldLayoutId id="2147483848" r:id="rId51"/>
    <p:sldLayoutId id="2147484018" r:id="rId52"/>
    <p:sldLayoutId id="2147484022" r:id="rId53"/>
    <p:sldLayoutId id="2147484035" r:id="rId54"/>
    <p:sldLayoutId id="2147484036" r:id="rId55"/>
    <p:sldLayoutId id="2147484045" r:id="rId56"/>
    <p:sldLayoutId id="2147484046" r:id="rId57"/>
    <p:sldLayoutId id="2147484137" r:id="rId58"/>
    <p:sldLayoutId id="2147484149" r:id="rId59"/>
    <p:sldLayoutId id="2147484150" r:id="rId60"/>
    <p:sldLayoutId id="2147484151" r:id="rId61"/>
    <p:sldLayoutId id="2147484152" r:id="rId62"/>
    <p:sldLayoutId id="2147484158" r:id="rId63"/>
    <p:sldLayoutId id="2147484207" r:id="rId64"/>
    <p:sldLayoutId id="2147484212" r:id="rId65"/>
    <p:sldLayoutId id="2147484221" r:id="rId66"/>
    <p:sldLayoutId id="2147484244" r:id="rId6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8465973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 id="2147483955" r:id="rId48"/>
    <p:sldLayoutId id="2147483956" r:id="rId49"/>
    <p:sldLayoutId id="2147483957" r:id="rId50"/>
    <p:sldLayoutId id="2147483958" r:id="rId51"/>
    <p:sldLayoutId id="2147483959" r:id="rId52"/>
    <p:sldLayoutId id="2147483960" r:id="rId53"/>
    <p:sldLayoutId id="2147483961" r:id="rId54"/>
    <p:sldLayoutId id="2147483962" r:id="rId55"/>
    <p:sldLayoutId id="2147483963" r:id="rId56"/>
    <p:sldLayoutId id="2147483964" r:id="rId57"/>
    <p:sldLayoutId id="2147483965"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39441855"/>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261" r:id="rId16"/>
    <p:sldLayoutId id="2147484262" r:id="rId17"/>
    <p:sldLayoutId id="2147484263" r:id="rId18"/>
    <p:sldLayoutId id="2147484264" r:id="rId19"/>
    <p:sldLayoutId id="2147484265" r:id="rId20"/>
    <p:sldLayoutId id="2147484266" r:id="rId21"/>
    <p:sldLayoutId id="2147484267" r:id="rId22"/>
    <p:sldLayoutId id="2147484268" r:id="rId23"/>
    <p:sldLayoutId id="2147484269" r:id="rId24"/>
    <p:sldLayoutId id="2147484270" r:id="rId25"/>
    <p:sldLayoutId id="2147484271" r:id="rId26"/>
    <p:sldLayoutId id="2147484272" r:id="rId27"/>
    <p:sldLayoutId id="2147484273" r:id="rId28"/>
    <p:sldLayoutId id="2147484274" r:id="rId29"/>
    <p:sldLayoutId id="2147484275" r:id="rId30"/>
    <p:sldLayoutId id="2147484276" r:id="rId31"/>
    <p:sldLayoutId id="2147484277" r:id="rId32"/>
    <p:sldLayoutId id="2147484278" r:id="rId33"/>
    <p:sldLayoutId id="2147484279" r:id="rId34"/>
    <p:sldLayoutId id="2147484280" r:id="rId35"/>
    <p:sldLayoutId id="2147484281"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44078271"/>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 id="2147484300" r:id="rId18"/>
    <p:sldLayoutId id="2147484301" r:id="rId19"/>
    <p:sldLayoutId id="2147484302" r:id="rId20"/>
    <p:sldLayoutId id="2147484303" r:id="rId21"/>
    <p:sldLayoutId id="2147484304" r:id="rId22"/>
    <p:sldLayoutId id="2147484305" r:id="rId23"/>
    <p:sldLayoutId id="2147484306" r:id="rId24"/>
    <p:sldLayoutId id="2147484307" r:id="rId25"/>
    <p:sldLayoutId id="2147484308" r:id="rId26"/>
    <p:sldLayoutId id="2147484309" r:id="rId27"/>
    <p:sldLayoutId id="2147484310" r:id="rId28"/>
    <p:sldLayoutId id="2147484311"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46532594"/>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8" r:id="rId26"/>
    <p:sldLayoutId id="2147484339" r:id="rId27"/>
    <p:sldLayoutId id="2147484340" r:id="rId28"/>
    <p:sldLayoutId id="2147484341" r:id="rId29"/>
    <p:sldLayoutId id="2147484342" r:id="rId30"/>
    <p:sldLayoutId id="2147484343" r:id="rId31"/>
    <p:sldLayoutId id="2147484344" r:id="rId32"/>
    <p:sldLayoutId id="2147484345" r:id="rId33"/>
    <p:sldLayoutId id="2147484346" r:id="rId34"/>
    <p:sldLayoutId id="2147484347" r:id="rId35"/>
    <p:sldLayoutId id="2147484348" r:id="rId36"/>
    <p:sldLayoutId id="2147484349" r:id="rId37"/>
    <p:sldLayoutId id="2147484350" r:id="rId38"/>
    <p:sldLayoutId id="2147484351" r:id="rId39"/>
    <p:sldLayoutId id="2147484352" r:id="rId40"/>
    <p:sldLayoutId id="2147484353" r:id="rId41"/>
    <p:sldLayoutId id="2147484354" r:id="rId42"/>
    <p:sldLayoutId id="2147484355" r:id="rId43"/>
    <p:sldLayoutId id="2147484356" r:id="rId44"/>
    <p:sldLayoutId id="2147484357" r:id="rId45"/>
    <p:sldLayoutId id="2147484358" r:id="rId46"/>
    <p:sldLayoutId id="2147484359" r:id="rId47"/>
    <p:sldLayoutId id="2147484360" r:id="rId48"/>
    <p:sldLayoutId id="2147484361" r:id="rId49"/>
    <p:sldLayoutId id="2147484362" r:id="rId50"/>
    <p:sldLayoutId id="2147484363" r:id="rId51"/>
    <p:sldLayoutId id="2147484364" r:id="rId52"/>
    <p:sldLayoutId id="2147484365" r:id="rId53"/>
    <p:sldLayoutId id="2147484366" r:id="rId54"/>
    <p:sldLayoutId id="2147484367" r:id="rId55"/>
    <p:sldLayoutId id="2147484368" r:id="rId56"/>
    <p:sldLayoutId id="2147484369" r:id="rId57"/>
    <p:sldLayoutId id="2147484370" r:id="rId58"/>
    <p:sldLayoutId id="2147484371" r:id="rId5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06,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3779845"/>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 id="2147484387" r:id="rId15"/>
    <p:sldLayoutId id="2147484388" r:id="rId16"/>
    <p:sldLayoutId id="2147484389" r:id="rId17"/>
    <p:sldLayoutId id="2147484390" r:id="rId18"/>
    <p:sldLayoutId id="2147484391" r:id="rId19"/>
    <p:sldLayoutId id="2147484392" r:id="rId20"/>
    <p:sldLayoutId id="2147484393" r:id="rId21"/>
    <p:sldLayoutId id="2147484394" r:id="rId22"/>
    <p:sldLayoutId id="2147484395" r:id="rId23"/>
    <p:sldLayoutId id="2147484396" r:id="rId24"/>
    <p:sldLayoutId id="2147484397" r:id="rId25"/>
    <p:sldLayoutId id="2147484398" r:id="rId26"/>
    <p:sldLayoutId id="2147484399" r:id="rId27"/>
    <p:sldLayoutId id="2147484400" r:id="rId28"/>
    <p:sldLayoutId id="2147484401" r:id="rId29"/>
    <p:sldLayoutId id="2147484402" r:id="rId30"/>
    <p:sldLayoutId id="2147484403" r:id="rId31"/>
    <p:sldLayoutId id="2147484404" r:id="rId32"/>
    <p:sldLayoutId id="2147484405" r:id="rId33"/>
    <p:sldLayoutId id="2147484406" r:id="rId34"/>
    <p:sldLayoutId id="2147484407" r:id="rId35"/>
    <p:sldLayoutId id="2147484408" r:id="rId36"/>
    <p:sldLayoutId id="2147484409" r:id="rId37"/>
    <p:sldLayoutId id="2147484410" r:id="rId38"/>
    <p:sldLayoutId id="2147484411" r:id="rId39"/>
    <p:sldLayoutId id="2147484412" r:id="rId40"/>
    <p:sldLayoutId id="2147484413" r:id="rId41"/>
    <p:sldLayoutId id="2147484414" r:id="rId42"/>
    <p:sldLayoutId id="2147484415" r:id="rId43"/>
    <p:sldLayoutId id="2147484416" r:id="rId44"/>
    <p:sldLayoutId id="2147484417" r:id="rId45"/>
    <p:sldLayoutId id="2147484418" r:id="rId46"/>
    <p:sldLayoutId id="2147484419" r:id="rId47"/>
    <p:sldLayoutId id="2147484420" r:id="rId48"/>
    <p:sldLayoutId id="2147484421" r:id="rId49"/>
    <p:sldLayoutId id="2147484422" r:id="rId50"/>
    <p:sldLayoutId id="2147484423" r:id="rId51"/>
    <p:sldLayoutId id="2147484424" r:id="rId52"/>
    <p:sldLayoutId id="2147484425" r:id="rId53"/>
    <p:sldLayoutId id="2147484426" r:id="rId54"/>
    <p:sldLayoutId id="2147484427" r:id="rId55"/>
    <p:sldLayoutId id="2147484428" r:id="rId56"/>
    <p:sldLayoutId id="2147484429" r:id="rId57"/>
    <p:sldLayoutId id="2147484430" r:id="rId58"/>
    <p:sldLayoutId id="2147484431" r:id="rId5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4.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4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e.ca.gov/ta/ac/cm/dashboardguide23.asp" TargetMode="External"/><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0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slideLayout" Target="../slideLayouts/slideLayout42.xml"/><Relationship Id="rId16" Type="http://schemas.openxmlformats.org/officeDocument/2006/relationships/diagramQuickStyle" Target="../diagrams/quickStyle5.xml"/><Relationship Id="rId1" Type="http://schemas.openxmlformats.org/officeDocument/2006/relationships/tags" Target="../tags/tag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4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99.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10.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10.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10.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212.xml"/><Relationship Id="rId6" Type="http://schemas.openxmlformats.org/officeDocument/2006/relationships/image" Target="../media/image81.png"/><Relationship Id="rId5" Type="http://schemas.openxmlformats.org/officeDocument/2006/relationships/image" Target="../media/image1.png"/><Relationship Id="rId4" Type="http://schemas.openxmlformats.org/officeDocument/2006/relationships/hyperlink" Target="https://cassandrajohn.com/2016/07/26/first-rules-of-data-analys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03.xml"/><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0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hyperlink" Target="https://www.cde.ca.gov/ds/sp/cl/calpadsupdflash265.asp" TargetMode="External"/><Relationship Id="rId2" Type="http://schemas.openxmlformats.org/officeDocument/2006/relationships/notesSlide" Target="../notesSlides/notesSlide40.xml"/><Relationship Id="rId1" Type="http://schemas.openxmlformats.org/officeDocument/2006/relationships/slideLayout" Target="../slideLayouts/slideLayout211.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45.xml"/><Relationship Id="rId4" Type="http://schemas.openxmlformats.org/officeDocument/2006/relationships/image" Target="../media/image84.svg"/></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2.xml"/><Relationship Id="rId1" Type="http://schemas.openxmlformats.org/officeDocument/2006/relationships/slideLayout" Target="../slideLayouts/slideLayout126.xml"/><Relationship Id="rId5" Type="http://schemas.openxmlformats.org/officeDocument/2006/relationships/image" Target="../media/image87.sv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211.xml"/><Relationship Id="rId6" Type="http://schemas.openxmlformats.org/officeDocument/2006/relationships/diagramColors" Target="../diagrams/colors9.xml"/><Relationship Id="rId11" Type="http://schemas.openxmlformats.org/officeDocument/2006/relationships/image" Target="../media/image91.svg"/><Relationship Id="rId5" Type="http://schemas.openxmlformats.org/officeDocument/2006/relationships/diagramQuickStyle" Target="../diagrams/quickStyle9.xml"/><Relationship Id="rId15" Type="http://schemas.openxmlformats.org/officeDocument/2006/relationships/image" Target="../media/image95.svg"/><Relationship Id="rId10" Type="http://schemas.openxmlformats.org/officeDocument/2006/relationships/image" Target="../media/image90.png"/><Relationship Id="rId4" Type="http://schemas.openxmlformats.org/officeDocument/2006/relationships/diagramLayout" Target="../diagrams/layout9.xml"/><Relationship Id="rId9" Type="http://schemas.openxmlformats.org/officeDocument/2006/relationships/image" Target="../media/image89.svg"/><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5.xml"/><Relationship Id="rId1" Type="http://schemas.openxmlformats.org/officeDocument/2006/relationships/slideLayout" Target="../slideLayouts/slideLayout126.xml"/><Relationship Id="rId5" Type="http://schemas.openxmlformats.org/officeDocument/2006/relationships/image" Target="../media/image87.sv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11.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10.xml"/><Relationship Id="rId21" Type="http://schemas.openxmlformats.org/officeDocument/2006/relationships/diagramQuickStyle" Target="../diagrams/quickStyle12.xml"/><Relationship Id="rId7" Type="http://schemas.microsoft.com/office/2007/relationships/diagramDrawing" Target="../diagrams/drawing10.xml"/><Relationship Id="rId12" Type="http://schemas.openxmlformats.org/officeDocument/2006/relationships/diagramData" Target="../diagrams/data11.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46.xml"/><Relationship Id="rId16" Type="http://schemas.microsoft.com/office/2007/relationships/diagramDrawing" Target="../diagrams/drawing11.xml"/><Relationship Id="rId20" Type="http://schemas.openxmlformats.org/officeDocument/2006/relationships/diagramLayout" Target="../diagrams/layout12.xml"/><Relationship Id="rId1" Type="http://schemas.openxmlformats.org/officeDocument/2006/relationships/slideLayout" Target="../slideLayouts/slideLayout240.xml"/><Relationship Id="rId6" Type="http://schemas.openxmlformats.org/officeDocument/2006/relationships/diagramColors" Target="../diagrams/colors10.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10.xml"/><Relationship Id="rId15" Type="http://schemas.openxmlformats.org/officeDocument/2006/relationships/diagramColors" Target="../diagrams/colors11.xml"/><Relationship Id="rId23" Type="http://schemas.microsoft.com/office/2007/relationships/diagramDrawing" Target="../diagrams/drawing12.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12.xml"/><Relationship Id="rId4" Type="http://schemas.openxmlformats.org/officeDocument/2006/relationships/diagramLayout" Target="../diagrams/layout10.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11.xml"/><Relationship Id="rId22" Type="http://schemas.openxmlformats.org/officeDocument/2006/relationships/diagramColors" Target="../diagrams/colors1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jp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0.xml"/><Relationship Id="rId1" Type="http://schemas.openxmlformats.org/officeDocument/2006/relationships/slideLayout" Target="../slideLayouts/slideLayout32.xml"/><Relationship Id="rId5" Type="http://schemas.openxmlformats.org/officeDocument/2006/relationships/image" Target="../media/image26.sv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1.xml"/><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144.xml"/><Relationship Id="rId4" Type="http://schemas.openxmlformats.org/officeDocument/2006/relationships/hyperlink" Target="https://csis.fcmat.org/document/CALPADSResources/How_CALPADS_Data_are_Used_and_Consequence.pdf"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394.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6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2.png"/><Relationship Id="rId12" Type="http://schemas.openxmlformats.org/officeDocument/2006/relationships/image" Target="../media/image131.gif"/><Relationship Id="rId2" Type="http://schemas.openxmlformats.org/officeDocument/2006/relationships/notesSlide" Target="../notesSlides/notesSlide65.xml"/><Relationship Id="rId1" Type="http://schemas.openxmlformats.org/officeDocument/2006/relationships/slideLayout" Target="../slideLayouts/slideLayout37.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30.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33.jpg"/><Relationship Id="rId7" Type="http://schemas.openxmlformats.org/officeDocument/2006/relationships/hyperlink" Target="mailto:calpads-support@cde.ca.gov" TargetMode="External"/><Relationship Id="rId12"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36.xml"/><Relationship Id="rId6" Type="http://schemas.openxmlformats.org/officeDocument/2006/relationships/hyperlink" Target="http://www2.cde.ca.gov/calpadshelp/default.aspx" TargetMode="External"/><Relationship Id="rId11" Type="http://schemas.openxmlformats.org/officeDocument/2006/relationships/image" Target="../media/image137.svg"/><Relationship Id="rId5" Type="http://schemas.openxmlformats.org/officeDocument/2006/relationships/hyperlink" Target="https://www.cde.ca.gov/ds/sp/cl/listservs.asp" TargetMode="External"/><Relationship Id="rId15" Type="http://schemas.openxmlformats.org/officeDocument/2006/relationships/image" Target="../media/image141.svg"/><Relationship Id="rId10" Type="http://schemas.openxmlformats.org/officeDocument/2006/relationships/image" Target="../media/image136.png"/><Relationship Id="rId4" Type="http://schemas.openxmlformats.org/officeDocument/2006/relationships/hyperlink" Target="https://csis.fcmat.org/ListServ" TargetMode="External"/><Relationship Id="rId9" Type="http://schemas.openxmlformats.org/officeDocument/2006/relationships/image" Target="../media/image135.svg"/><Relationship Id="rId14" Type="http://schemas.openxmlformats.org/officeDocument/2006/relationships/image" Target="../media/image140.png"/></Relationships>
</file>

<file path=ppt/slides/_rels/slide6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7.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265.xml"/></Relationships>
</file>

<file path=ppt/slides/_rels/slide70.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1.png"/><Relationship Id="rId3" Type="http://schemas.openxmlformats.org/officeDocument/2006/relationships/image" Target="../media/image142.jpg"/><Relationship Id="rId7" Type="http://schemas.openxmlformats.org/officeDocument/2006/relationships/image" Target="../media/image146.svg"/><Relationship Id="rId12" Type="http://schemas.openxmlformats.org/officeDocument/2006/relationships/hyperlink" Target="https://csis.fcmat.org/" TargetMode="External"/><Relationship Id="rId2" Type="http://schemas.openxmlformats.org/officeDocument/2006/relationships/notesSlide" Target="../notesSlides/notesSlide68.xml"/><Relationship Id="rId1" Type="http://schemas.openxmlformats.org/officeDocument/2006/relationships/slideLayout" Target="../slideLayouts/slideLayout52.xm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144.sv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svg"/><Relationship Id="rId14" Type="http://schemas.openxmlformats.org/officeDocument/2006/relationships/image" Target="../media/image152.sv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7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3" y="1"/>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6"/>
            <a:ext cx="3571782" cy="2992099"/>
          </a:xfrm>
          <a:ln>
            <a:noFill/>
          </a:ln>
        </p:spPr>
        <p:txBody>
          <a:bodyPr/>
          <a:lstStyle/>
          <a:p>
            <a:r>
              <a:rPr lang="en-US" dirty="0">
                <a:solidFill>
                  <a:srgbClr val="FF715B"/>
                </a:solidFill>
              </a:rPr>
              <a:t>CALPADS EOY 1</a:t>
            </a:r>
            <a:br>
              <a:rPr lang="en-US" dirty="0"/>
            </a:br>
            <a:r>
              <a:rPr lang="en-US" dirty="0">
                <a:solidFill>
                  <a:srgbClr val="545BA1"/>
                </a:solidFill>
              </a:rPr>
              <a:t>Reporting &amp; Certification</a:t>
            </a:r>
            <a:br>
              <a:rPr lang="en-US" dirty="0">
                <a:solidFill>
                  <a:srgbClr val="545BA1"/>
                </a:solidFill>
              </a:rPr>
            </a:b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dirty="0">
                <a:solidFill>
                  <a:schemeClr val="tx1">
                    <a:lumMod val="75000"/>
                    <a:lumOff val="25000"/>
                  </a:schemeClr>
                </a:solidFill>
              </a:rPr>
              <a:t>Overview</a:t>
            </a:r>
          </a:p>
          <a:p>
            <a:pPr marL="0" indent="0">
              <a:spcBef>
                <a:spcPts val="0"/>
              </a:spcBef>
              <a:spcAft>
                <a:spcPts val="0"/>
              </a:spcAft>
              <a:buNone/>
            </a:pPr>
            <a:r>
              <a:rPr lang="en-US" dirty="0">
                <a:solidFill>
                  <a:schemeClr val="tx1">
                    <a:lumMod val="75000"/>
                    <a:lumOff val="25000"/>
                  </a:schemeClr>
                </a:solidFill>
              </a:rPr>
              <a:t>Data Requirements</a:t>
            </a:r>
          </a:p>
          <a:p>
            <a:pPr marL="0" indent="0">
              <a:spcBef>
                <a:spcPts val="0"/>
              </a:spcBef>
              <a:spcAft>
                <a:spcPts val="0"/>
              </a:spcAft>
              <a:buNone/>
            </a:pPr>
            <a:r>
              <a:rPr lang="en-US" dirty="0">
                <a:solidFill>
                  <a:schemeClr val="tx1">
                    <a:lumMod val="75000"/>
                    <a:lumOff val="25000"/>
                  </a:schemeClr>
                </a:solidFill>
              </a:rPr>
              <a:t>Certification Errors</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311CD82-D7CF-4695-B99C-FB0A9154BC58}"/>
              </a:ext>
            </a:extLst>
          </p:cNvPr>
          <p:cNvSpPr>
            <a:spLocks noGrp="1"/>
          </p:cNvSpPr>
          <p:nvPr>
            <p:ph type="title"/>
          </p:nvPr>
        </p:nvSpPr>
        <p:spPr>
          <a:xfrm>
            <a:off x="653573" y="503845"/>
            <a:ext cx="3815800" cy="432000"/>
          </a:xfrm>
        </p:spPr>
        <p:txBody>
          <a:bodyPr/>
          <a:lstStyle/>
          <a:p>
            <a:r>
              <a:rPr lang="en-US" dirty="0"/>
              <a:t>The Big Picture</a:t>
            </a:r>
          </a:p>
        </p:txBody>
      </p:sp>
      <p:sp>
        <p:nvSpPr>
          <p:cNvPr id="3" name="Slide Number Placeholder 2">
            <a:extLst>
              <a:ext uri="{FF2B5EF4-FFF2-40B4-BE49-F238E27FC236}">
                <a16:creationId xmlns:a16="http://schemas.microsoft.com/office/drawing/2014/main" id="{C4C91C8F-5CC0-42AC-B67A-8D960FD249FA}"/>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
        <p:nvSpPr>
          <p:cNvPr id="4" name="Arrow: Right 3" descr="Direction arrow showing data flow">
            <a:extLst>
              <a:ext uri="{FF2B5EF4-FFF2-40B4-BE49-F238E27FC236}">
                <a16:creationId xmlns:a16="http://schemas.microsoft.com/office/drawing/2014/main" id="{528B5836-0DEC-4507-BC9D-DEF021291D18}"/>
              </a:ext>
            </a:extLst>
          </p:cNvPr>
          <p:cNvSpPr/>
          <p:nvPr/>
        </p:nvSpPr>
        <p:spPr>
          <a:xfrm rot="20803835">
            <a:off x="7022825" y="2980130"/>
            <a:ext cx="828675" cy="890605"/>
          </a:xfrm>
          <a:prstGeom prst="rightArrow">
            <a:avLst/>
          </a:prstGeom>
          <a:gradFill flip="none" rotWithShape="1">
            <a:gsLst>
              <a:gs pos="0">
                <a:srgbClr val="3CC1BD">
                  <a:lumMod val="67000"/>
                </a:srgbClr>
              </a:gs>
              <a:gs pos="48000">
                <a:srgbClr val="3CC1BD">
                  <a:lumMod val="97000"/>
                  <a:lumOff val="3000"/>
                </a:srgbClr>
              </a:gs>
              <a:gs pos="100000">
                <a:srgbClr val="3CC1BD">
                  <a:lumMod val="60000"/>
                  <a:lumOff val="40000"/>
                </a:srgbClr>
              </a:gs>
            </a:gsLst>
            <a:lin ang="16200000" scaled="1"/>
            <a:tileRect/>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 name="Arrow: Right 4" descr="Directional arrow showing data flow">
            <a:extLst>
              <a:ext uri="{FF2B5EF4-FFF2-40B4-BE49-F238E27FC236}">
                <a16:creationId xmlns:a16="http://schemas.microsoft.com/office/drawing/2014/main" id="{6CFE78C8-0AD4-4870-AD7F-3F65C02133CA}"/>
              </a:ext>
            </a:extLst>
          </p:cNvPr>
          <p:cNvSpPr/>
          <p:nvPr/>
        </p:nvSpPr>
        <p:spPr>
          <a:xfrm rot="20864449">
            <a:off x="3576454" y="3555269"/>
            <a:ext cx="828675" cy="890605"/>
          </a:xfrm>
          <a:prstGeom prst="rightArrow">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8C914DA-3410-4475-8095-123819BAACDD}"/>
              </a:ext>
            </a:extLst>
          </p:cNvPr>
          <p:cNvSpPr/>
          <p:nvPr/>
        </p:nvSpPr>
        <p:spPr>
          <a:xfrm>
            <a:off x="4469373" y="3059903"/>
            <a:ext cx="2465976" cy="2686615"/>
          </a:xfrm>
          <a:prstGeom prst="roundRect">
            <a:avLst>
              <a:gd name="adj" fmla="val 6854"/>
            </a:avLst>
          </a:prstGeom>
          <a:solidFill>
            <a:srgbClr val="F8F0F2"/>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161569"/>
                </a:solidFill>
                <a:effectLst/>
                <a:uLnTx/>
                <a:uFillTx/>
                <a:latin typeface="Arial" panose="020B0604020202020204"/>
                <a:ea typeface="+mn-ea"/>
                <a:cs typeface="+mn-cs"/>
              </a:rPr>
              <a:t>CALPADS </a:t>
            </a:r>
            <a:endParaRPr lang="en-US" sz="14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161569"/>
                </a:solidFill>
                <a:effectLst/>
                <a:uLnTx/>
                <a:uFillTx/>
                <a:latin typeface="Arial" panose="020B0604020202020204"/>
                <a:ea typeface="+mn-ea"/>
                <a:cs typeface="+mn-cs"/>
              </a:rPr>
              <a:t>CDSS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161569"/>
                </a:solidFill>
                <a:effectLst/>
                <a:uLnTx/>
                <a:uFillTx/>
                <a:latin typeface="Arial" panose="020B0604020202020204"/>
                <a:ea typeface="+mn-ea"/>
                <a:cs typeface="+mn-cs"/>
              </a:rPr>
              <a:t>TOMS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err="1">
                <a:ln>
                  <a:noFill/>
                </a:ln>
                <a:solidFill>
                  <a:schemeClr val="accent5">
                    <a:lumMod val="75000"/>
                  </a:schemeClr>
                </a:solidFill>
                <a:effectLst/>
                <a:uLnTx/>
                <a:uFillTx/>
                <a:latin typeface="Arial" panose="020B0604020202020204"/>
                <a:ea typeface="+mn-ea"/>
                <a:cs typeface="+mn-cs"/>
              </a:rPr>
              <a:t>DataQuest</a:t>
            </a:r>
            <a:endParaRPr kumimoji="0" lang="en-US" sz="1400"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rPr>
              <a:t>California Dashboard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chemeClr val="accent5">
                    <a:lumMod val="75000"/>
                  </a:schemeClr>
                </a:solidFill>
                <a:latin typeface="Arial" panose="020B0604020202020204"/>
              </a:rPr>
              <a:t>Ed-Data</a:t>
            </a:r>
            <a:endParaRPr kumimoji="0" lang="en-US" sz="1400"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7" name="Group 6" descr="Image of a golden bear representing the state of California">
            <a:extLst>
              <a:ext uri="{FF2B5EF4-FFF2-40B4-BE49-F238E27FC236}">
                <a16:creationId xmlns:a16="http://schemas.microsoft.com/office/drawing/2014/main" id="{0D8BAA81-D5D6-4F10-87A7-CDE0C6FC3284}"/>
              </a:ext>
            </a:extLst>
          </p:cNvPr>
          <p:cNvGrpSpPr/>
          <p:nvPr/>
        </p:nvGrpSpPr>
        <p:grpSpPr>
          <a:xfrm>
            <a:off x="4910752" y="1880391"/>
            <a:ext cx="1666875" cy="1355079"/>
            <a:chOff x="7980196" y="4641545"/>
            <a:chExt cx="1666875" cy="1355079"/>
          </a:xfrm>
        </p:grpSpPr>
        <p:pic>
          <p:nvPicPr>
            <p:cNvPr id="8" name="Picture 7" descr="Icon&#10;&#10;Description automatically generated">
              <a:extLst>
                <a:ext uri="{FF2B5EF4-FFF2-40B4-BE49-F238E27FC236}">
                  <a16:creationId xmlns:a16="http://schemas.microsoft.com/office/drawing/2014/main" id="{080ED204-EF6E-4C4C-B478-B003A3EBE804}"/>
                </a:ext>
              </a:extLst>
            </p:cNvPr>
            <p:cNvPicPr>
              <a:picLocks noChangeAspect="1"/>
            </p:cNvPicPr>
            <p:nvPr/>
          </p:nvPicPr>
          <p:blipFill>
            <a:blip r:embed="rId3"/>
            <a:stretch>
              <a:fillRect/>
            </a:stretch>
          </p:blipFill>
          <p:spPr>
            <a:xfrm>
              <a:off x="8171950" y="4641545"/>
              <a:ext cx="1283368" cy="914400"/>
            </a:xfrm>
            <a:prstGeom prst="rect">
              <a:avLst/>
            </a:prstGeom>
            <a:effectLst>
              <a:outerShdw blurRad="63500" sx="101000" sy="101000" algn="ctr" rotWithShape="0">
                <a:prstClr val="black">
                  <a:alpha val="40000"/>
                </a:prstClr>
              </a:outerShdw>
            </a:effectLst>
          </p:spPr>
        </p:pic>
        <p:sp>
          <p:nvSpPr>
            <p:cNvPr id="9" name="TextBox 8">
              <a:extLst>
                <a:ext uri="{FF2B5EF4-FFF2-40B4-BE49-F238E27FC236}">
                  <a16:creationId xmlns:a16="http://schemas.microsoft.com/office/drawing/2014/main" id="{5F3B0AC5-449D-4670-898E-8E63030384AA}"/>
                </a:ext>
              </a:extLst>
            </p:cNvPr>
            <p:cNvSpPr txBox="1"/>
            <p:nvPr/>
          </p:nvSpPr>
          <p:spPr>
            <a:xfrm>
              <a:off x="7980196" y="5658070"/>
              <a:ext cx="1666875" cy="338554"/>
            </a:xfrm>
            <a:prstGeom prst="rect">
              <a:avLst/>
            </a:prstGeom>
            <a:gradFill rotWithShape="1">
              <a:gsLst>
                <a:gs pos="0">
                  <a:srgbClr val="B88297"/>
                </a:gs>
                <a:gs pos="50000">
                  <a:srgbClr val="B88297"/>
                </a:gs>
                <a:gs pos="100000">
                  <a:srgbClr val="B88297"/>
                </a:gs>
              </a:gsLst>
              <a:lin ang="5400000" scaled="0"/>
            </a:gradFill>
            <a:ln w="6350" cap="flat" cmpd="sng" algn="ctr">
              <a:solidFill>
                <a:srgbClr val="D0ACBA"/>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State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descr="Image of a cloud server">
            <a:extLst>
              <a:ext uri="{FF2B5EF4-FFF2-40B4-BE49-F238E27FC236}">
                <a16:creationId xmlns:a16="http://schemas.microsoft.com/office/drawing/2014/main" id="{555192C7-1EA1-4E13-BD0B-D37F522F6772}"/>
              </a:ext>
            </a:extLst>
          </p:cNvPr>
          <p:cNvGrpSpPr/>
          <p:nvPr/>
        </p:nvGrpSpPr>
        <p:grpSpPr>
          <a:xfrm>
            <a:off x="852947" y="2345510"/>
            <a:ext cx="2585577" cy="3733349"/>
            <a:chOff x="761999" y="2463442"/>
            <a:chExt cx="2585577" cy="3733349"/>
          </a:xfrm>
        </p:grpSpPr>
        <p:sp>
          <p:nvSpPr>
            <p:cNvPr id="11" name="Rectangle: Rounded Corners 10">
              <a:extLst>
                <a:ext uri="{FF2B5EF4-FFF2-40B4-BE49-F238E27FC236}">
                  <a16:creationId xmlns:a16="http://schemas.microsoft.com/office/drawing/2014/main" id="{837E10E8-427A-4985-A13E-15744592147F}"/>
                </a:ext>
              </a:extLst>
            </p:cNvPr>
            <p:cNvSpPr/>
            <p:nvPr/>
          </p:nvSpPr>
          <p:spPr>
            <a:xfrm>
              <a:off x="761999" y="3660928"/>
              <a:ext cx="2585577" cy="2535863"/>
            </a:xfrm>
            <a:prstGeom prst="roundRect">
              <a:avLst>
                <a:gd name="adj" fmla="val 6854"/>
              </a:avLst>
            </a:prstGeom>
            <a:solidFill>
              <a:srgbClr val="3CC1BD">
                <a:lumMod val="20000"/>
                <a:lumOff val="8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rPr>
                <a:t>Enrollment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programs (homeless, migrant ed, FRPM eligible, pregnant and parenting, </a:t>
              </a:r>
              <a:r>
                <a:rPr kumimoji="0" lang="en-US" sz="1100" b="0" i="0" u="none" strike="noStrike" kern="0" cap="none" spc="0" normalizeH="0" baseline="0" noProof="0" dirty="0" err="1">
                  <a:ln>
                    <a:noFill/>
                  </a:ln>
                  <a:solidFill>
                    <a:srgbClr val="161569"/>
                  </a:solidFill>
                  <a:effectLst/>
                  <a:uLnTx/>
                  <a:uFillTx/>
                  <a:latin typeface="Arial" panose="020B0604020202020204"/>
                  <a:ea typeface="+mn-ea"/>
                  <a:cs typeface="+mn-cs"/>
                </a:rPr>
                <a:t>etc</a:t>
              </a: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rPr>
                <a:t>Career Technical Education (CTE)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Students with Disabilities (SWD)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rPr>
                <a:t>Staff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rPr>
                <a:t>Course Section attributes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rPr>
                <a:t>Student Course </a:t>
              </a:r>
              <a:r>
                <a:rPr lang="en-US" sz="1100" b="1" kern="0" dirty="0">
                  <a:solidFill>
                    <a:srgbClr val="161569"/>
                  </a:solidFill>
                  <a:latin typeface="Arial" panose="020B0604020202020204"/>
                </a:rPr>
                <a:t>Completion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a:solidFill>
                    <a:srgbClr val="161569"/>
                  </a:solidFill>
                  <a:latin typeface="Arial" panose="020B0604020202020204"/>
                </a:rPr>
                <a:t>Work-based Learning</a:t>
              </a:r>
              <a:endParaRPr kumimoji="0" lang="en-US" sz="1100" b="1"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9EB0D7B6-016D-434E-B602-EDC6444094CB}"/>
                </a:ext>
              </a:extLst>
            </p:cNvPr>
            <p:cNvGrpSpPr/>
            <p:nvPr/>
          </p:nvGrpSpPr>
          <p:grpSpPr>
            <a:xfrm>
              <a:off x="1258489" y="2463442"/>
              <a:ext cx="1666875" cy="1285823"/>
              <a:chOff x="9200217" y="4854588"/>
              <a:chExt cx="1666875" cy="1285823"/>
            </a:xfrm>
          </p:grpSpPr>
          <p:pic>
            <p:nvPicPr>
              <p:cNvPr id="13" name="Picture 12" descr="A picture containing icon&#10;&#10;Description automatically generated">
                <a:extLst>
                  <a:ext uri="{FF2B5EF4-FFF2-40B4-BE49-F238E27FC236}">
                    <a16:creationId xmlns:a16="http://schemas.microsoft.com/office/drawing/2014/main" id="{EC3310D7-28A2-448D-A582-20B713959265}"/>
                  </a:ext>
                </a:extLst>
              </p:cNvPr>
              <p:cNvPicPr>
                <a:picLocks noChangeAspect="1"/>
              </p:cNvPicPr>
              <p:nvPr/>
            </p:nvPicPr>
            <p:blipFill>
              <a:blip r:embed="rId4"/>
              <a:stretch>
                <a:fillRect/>
              </a:stretch>
            </p:blipFill>
            <p:spPr>
              <a:xfrm>
                <a:off x="9576455" y="4854588"/>
                <a:ext cx="914400" cy="914400"/>
              </a:xfrm>
              <a:prstGeom prst="rect">
                <a:avLst/>
              </a:prstGeom>
              <a:effectLst>
                <a:outerShdw blurRad="63500" sx="101000" sy="101000" algn="ctr" rotWithShape="0">
                  <a:prstClr val="black">
                    <a:alpha val="40000"/>
                  </a:prstClr>
                </a:outerShdw>
              </a:effectLst>
            </p:spPr>
          </p:pic>
          <p:sp>
            <p:nvSpPr>
              <p:cNvPr id="14" name="TextBox 13">
                <a:extLst>
                  <a:ext uri="{FF2B5EF4-FFF2-40B4-BE49-F238E27FC236}">
                    <a16:creationId xmlns:a16="http://schemas.microsoft.com/office/drawing/2014/main" id="{EB6CBCF8-0D92-4724-9ACC-A8FEDCEC3766}"/>
                  </a:ext>
                </a:extLst>
              </p:cNvPr>
              <p:cNvSpPr txBox="1"/>
              <p:nvPr/>
            </p:nvSpPr>
            <p:spPr>
              <a:xfrm>
                <a:off x="9200217" y="5832634"/>
                <a:ext cx="1666875" cy="307777"/>
              </a:xfrm>
              <a:prstGeom prst="rect">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w="6350" cap="flat" cmpd="sng" algn="ctr">
                <a:solidFill>
                  <a:srgbClr val="3CC1BD"/>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Local Systems</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5" name="Group 14" descr="Image of a capital building">
            <a:extLst>
              <a:ext uri="{FF2B5EF4-FFF2-40B4-BE49-F238E27FC236}">
                <a16:creationId xmlns:a16="http://schemas.microsoft.com/office/drawing/2014/main" id="{1C7563BD-BCDC-42D8-9223-FD7DC8D0CD91}"/>
              </a:ext>
            </a:extLst>
          </p:cNvPr>
          <p:cNvGrpSpPr/>
          <p:nvPr/>
        </p:nvGrpSpPr>
        <p:grpSpPr>
          <a:xfrm>
            <a:off x="7859375" y="675692"/>
            <a:ext cx="3752190" cy="5403167"/>
            <a:chOff x="7997922" y="663938"/>
            <a:chExt cx="3752190" cy="5403167"/>
          </a:xfrm>
        </p:grpSpPr>
        <p:sp>
          <p:nvSpPr>
            <p:cNvPr id="16" name="Rectangle: Rounded Corners 15">
              <a:extLst>
                <a:ext uri="{FF2B5EF4-FFF2-40B4-BE49-F238E27FC236}">
                  <a16:creationId xmlns:a16="http://schemas.microsoft.com/office/drawing/2014/main" id="{A3FF523E-7775-4524-A913-D6EE3F3CFD88}"/>
                </a:ext>
              </a:extLst>
            </p:cNvPr>
            <p:cNvSpPr/>
            <p:nvPr/>
          </p:nvSpPr>
          <p:spPr>
            <a:xfrm>
              <a:off x="7997922" y="1837702"/>
              <a:ext cx="3752190" cy="4229403"/>
            </a:xfrm>
            <a:prstGeom prst="roundRect">
              <a:avLst>
                <a:gd name="adj" fmla="val 6854"/>
              </a:avLst>
            </a:prstGeom>
            <a:solidFill>
              <a:srgbClr val="F7F8FD">
                <a:alpha val="9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161569"/>
                  </a:solidFill>
                  <a:effectLst/>
                  <a:uLnTx/>
                  <a:uFillTx/>
                  <a:latin typeface="Arial" panose="020B0604020202020204"/>
                  <a:ea typeface="+mn-ea"/>
                  <a:cs typeface="+mn-cs"/>
                </a:rPr>
                <a:t>EDFacts</a:t>
              </a: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 file submissions and the Consolidated State Performance Report (CSPR)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Migrant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Student</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Information Exchange (MSIX) - Course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Completion</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Carnegie Unit</a:t>
              </a: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Titles VI &amp; IX reports for the Civil Rights Act of 1964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61569"/>
                  </a:solidFill>
                  <a:effectLst/>
                  <a:uLnTx/>
                  <a:uFillTx/>
                  <a:latin typeface="Arial" panose="020B0604020202020204"/>
                  <a:ea typeface="+mn-ea"/>
                  <a:cs typeface="+mn-cs"/>
                </a:rPr>
                <a:t>Carl Perkins V Reporting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61569"/>
                  </a:solidFill>
                  <a:effectLst/>
                  <a:uLnTx/>
                  <a:uFillTx/>
                  <a:latin typeface="Arial" panose="020B0604020202020204"/>
                  <a:ea typeface="+mn-ea"/>
                  <a:cs typeface="+mn-cs"/>
                </a:rPr>
                <a:t>(CTE Participants and Completers)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61569"/>
                  </a:solidFill>
                  <a:effectLst/>
                  <a:uLnTx/>
                  <a:uFillTx/>
                  <a:latin typeface="Arial" panose="020B0604020202020204"/>
                  <a:ea typeface="+mn-ea"/>
                  <a:cs typeface="+mn-cs"/>
                </a:rPr>
                <a:t>Section 1418 of the Individuals with Disabilities Education Act </a:t>
              </a: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(IDEA) 2004 of the federal statutes (Title 20 USC Chapter 33), Individual with Disabilities Education Act (IDEA)</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161569"/>
                  </a:solidFill>
                  <a:latin typeface="Arial" panose="020B0604020202020204"/>
                </a:rPr>
                <a:t>ESSA sections 1112, 2103,4203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61569"/>
                  </a:solidFill>
                  <a:effectLst/>
                  <a:uLnTx/>
                  <a:uFillTx/>
                  <a:latin typeface="Arial" panose="020B0604020202020204"/>
                  <a:ea typeface="+mn-ea"/>
                  <a:cs typeface="+mn-cs"/>
                </a:rPr>
                <a:t>WIOA sections 148,159418,422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3FAF5696-4186-442C-9685-44C73E7F7991}"/>
                </a:ext>
              </a:extLst>
            </p:cNvPr>
            <p:cNvGrpSpPr/>
            <p:nvPr/>
          </p:nvGrpSpPr>
          <p:grpSpPr>
            <a:xfrm>
              <a:off x="9019336" y="663938"/>
              <a:ext cx="1709362" cy="1315453"/>
              <a:chOff x="9392465" y="4895577"/>
              <a:chExt cx="1709362" cy="1315453"/>
            </a:xfrm>
          </p:grpSpPr>
          <p:pic>
            <p:nvPicPr>
              <p:cNvPr id="18" name="Picture 17" descr="Logo&#10;&#10;Description automatically generated">
                <a:extLst>
                  <a:ext uri="{FF2B5EF4-FFF2-40B4-BE49-F238E27FC236}">
                    <a16:creationId xmlns:a16="http://schemas.microsoft.com/office/drawing/2014/main" id="{E35A8C2D-4D61-462C-9719-F8BAC7C36647}"/>
                  </a:ext>
                </a:extLst>
              </p:cNvPr>
              <p:cNvPicPr>
                <a:picLocks noChangeAspect="1"/>
              </p:cNvPicPr>
              <p:nvPr/>
            </p:nvPicPr>
            <p:blipFill>
              <a:blip r:embed="rId5"/>
              <a:stretch>
                <a:fillRect/>
              </a:stretch>
            </p:blipFill>
            <p:spPr>
              <a:xfrm>
                <a:off x="9789946" y="4895577"/>
                <a:ext cx="914400" cy="914400"/>
              </a:xfrm>
              <a:prstGeom prst="rect">
                <a:avLst/>
              </a:prstGeom>
              <a:effectLst>
                <a:outerShdw blurRad="63500" sx="101000" sy="101000" algn="ctr" rotWithShape="0">
                  <a:prstClr val="black">
                    <a:alpha val="40000"/>
                  </a:prstClr>
                </a:outerShdw>
              </a:effectLst>
            </p:spPr>
          </p:pic>
          <p:sp>
            <p:nvSpPr>
              <p:cNvPr id="19" name="TextBox 18">
                <a:extLst>
                  <a:ext uri="{FF2B5EF4-FFF2-40B4-BE49-F238E27FC236}">
                    <a16:creationId xmlns:a16="http://schemas.microsoft.com/office/drawing/2014/main" id="{119804A4-5511-4B86-8D41-A0D73EAC5E48}"/>
                  </a:ext>
                </a:extLst>
              </p:cNvPr>
              <p:cNvSpPr txBox="1"/>
              <p:nvPr/>
            </p:nvSpPr>
            <p:spPr>
              <a:xfrm>
                <a:off x="9392465" y="5872476"/>
                <a:ext cx="1709362" cy="338554"/>
              </a:xfrm>
              <a:prstGeom prst="rect">
                <a:avLst/>
              </a:prstGeom>
              <a:gradFill rotWithShape="1">
                <a:gsLst>
                  <a:gs pos="0">
                    <a:srgbClr val="4948A1">
                      <a:satMod val="103000"/>
                      <a:lumMod val="102000"/>
                      <a:tint val="94000"/>
                    </a:srgbClr>
                  </a:gs>
                  <a:gs pos="50000">
                    <a:srgbClr val="4948A1">
                      <a:satMod val="110000"/>
                      <a:lumMod val="100000"/>
                      <a:shade val="100000"/>
                    </a:srgbClr>
                  </a:gs>
                  <a:gs pos="100000">
                    <a:srgbClr val="4948A1">
                      <a:lumMod val="99000"/>
                      <a:satMod val="120000"/>
                      <a:shade val="78000"/>
                    </a:srgbClr>
                  </a:gs>
                </a:gsLst>
                <a:lin ang="5400000" scaled="0"/>
              </a:gradFill>
              <a:ln w="6350" cap="flat" cmpd="sng" algn="ctr">
                <a:solidFill>
                  <a:srgbClr val="4948A1"/>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Federal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21" name="Footer Placeholder 2">
            <a:extLst>
              <a:ext uri="{FF2B5EF4-FFF2-40B4-BE49-F238E27FC236}">
                <a16:creationId xmlns:a16="http://schemas.microsoft.com/office/drawing/2014/main" id="{213DF99E-7F13-0D89-F69B-19B3FAD6F80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68552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AD6715-931A-4CF5-8255-016BB1DE81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590" y="924841"/>
            <a:ext cx="5543818" cy="2147866"/>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398897" y="339419"/>
            <a:ext cx="11340000" cy="432000"/>
          </a:xfrm>
        </p:spPr>
        <p:txBody>
          <a:bodyPr anchor="ctr"/>
          <a:lstStyle/>
          <a:p>
            <a:br>
              <a:rPr lang="en-US" sz="4000" dirty="0"/>
            </a:br>
            <a:r>
              <a:rPr lang="en-US" sz="4000" dirty="0"/>
              <a:t>CCI Measures of College Readiness* </a:t>
            </a:r>
            <a:br>
              <a:rPr lang="en-US" sz="4000" dirty="0"/>
            </a:br>
            <a:endParaRPr lang="en-US" sz="4000" dirty="0"/>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07C7FF34-F224-4CEA-9709-492FCAA001FA}"/>
              </a:ext>
              <a:ext uri="{C183D7F6-B498-43B3-948B-1728B52AA6E4}">
                <adec:decorative xmlns:adec="http://schemas.microsoft.com/office/drawing/2017/decorative" val="1"/>
              </a:ext>
            </a:extLst>
          </p:cNvPr>
          <p:cNvSpPr/>
          <p:nvPr/>
        </p:nvSpPr>
        <p:spPr>
          <a:xfrm>
            <a:off x="6559824" y="2493421"/>
            <a:ext cx="5179073" cy="390456"/>
          </a:xfrm>
          <a:prstGeom prst="roundRect">
            <a:avLst>
              <a:gd name="adj" fmla="val 5883"/>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7AC5AE7-47CE-6AE5-6E9C-642B506A407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BE5226EB-C794-711C-8BEA-E0DC48E99FF5}"/>
              </a:ext>
              <a:ext uri="{C183D7F6-B498-43B3-948B-1728B52AA6E4}">
                <adec:decorative xmlns:adec="http://schemas.microsoft.com/office/drawing/2017/decorative" val="1"/>
              </a:ext>
            </a:extLst>
          </p:cNvPr>
          <p:cNvPicPr>
            <a:picLocks noChangeAspect="1"/>
          </p:cNvPicPr>
          <p:nvPr/>
        </p:nvPicPr>
        <p:blipFill rotWithShape="1">
          <a:blip r:embed="rId4"/>
          <a:srcRect l="3163"/>
          <a:stretch/>
        </p:blipFill>
        <p:spPr>
          <a:xfrm>
            <a:off x="611367" y="1035918"/>
            <a:ext cx="5660223" cy="4645625"/>
          </a:xfrm>
          <a:prstGeom prst="rect">
            <a:avLst/>
          </a:prstGeom>
        </p:spPr>
      </p:pic>
      <p:pic>
        <p:nvPicPr>
          <p:cNvPr id="6" name="Picture 5">
            <a:extLst>
              <a:ext uri="{FF2B5EF4-FFF2-40B4-BE49-F238E27FC236}">
                <a16:creationId xmlns:a16="http://schemas.microsoft.com/office/drawing/2014/main" id="{75C6FADD-97DD-CD20-DDCE-FCFA8A473C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28117" y="3536757"/>
            <a:ext cx="5430764" cy="1680736"/>
          </a:xfrm>
          <a:prstGeom prst="rect">
            <a:avLst/>
          </a:prstGeom>
        </p:spPr>
      </p:pic>
      <p:sp>
        <p:nvSpPr>
          <p:cNvPr id="9" name="Rectangle: Rounded Corners 8">
            <a:extLst>
              <a:ext uri="{FF2B5EF4-FFF2-40B4-BE49-F238E27FC236}">
                <a16:creationId xmlns:a16="http://schemas.microsoft.com/office/drawing/2014/main" id="{63A01513-FA9F-3832-4B05-FCE1E593CA32}"/>
              </a:ext>
              <a:ext uri="{C183D7F6-B498-43B3-948B-1728B52AA6E4}">
                <adec:decorative xmlns:adec="http://schemas.microsoft.com/office/drawing/2017/decorative" val="1"/>
              </a:ext>
            </a:extLst>
          </p:cNvPr>
          <p:cNvSpPr/>
          <p:nvPr/>
        </p:nvSpPr>
        <p:spPr>
          <a:xfrm>
            <a:off x="835899" y="3536756"/>
            <a:ext cx="5211157" cy="934759"/>
          </a:xfrm>
          <a:prstGeom prst="roundRect">
            <a:avLst>
              <a:gd name="adj" fmla="val 2819"/>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1870709-323F-F872-C9A1-8ABCBCE1B10A}"/>
              </a:ext>
              <a:ext uri="{C183D7F6-B498-43B3-948B-1728B52AA6E4}">
                <adec:decorative xmlns:adec="http://schemas.microsoft.com/office/drawing/2017/decorative" val="1"/>
              </a:ext>
            </a:extLst>
          </p:cNvPr>
          <p:cNvGrpSpPr/>
          <p:nvPr/>
        </p:nvGrpSpPr>
        <p:grpSpPr>
          <a:xfrm>
            <a:off x="7212928" y="5401287"/>
            <a:ext cx="5250622" cy="738664"/>
            <a:chOff x="6680366" y="5401287"/>
            <a:chExt cx="5250622" cy="738664"/>
          </a:xfrm>
        </p:grpSpPr>
        <p:sp>
          <p:nvSpPr>
            <p:cNvPr id="7" name="TextBox 6">
              <a:extLst>
                <a:ext uri="{FF2B5EF4-FFF2-40B4-BE49-F238E27FC236}">
                  <a16:creationId xmlns:a16="http://schemas.microsoft.com/office/drawing/2014/main" id="{CE71FB26-8F5E-830B-0C52-7B62C089E2D6}"/>
                </a:ext>
              </a:extLst>
            </p:cNvPr>
            <p:cNvSpPr txBox="1"/>
            <p:nvPr/>
          </p:nvSpPr>
          <p:spPr>
            <a:xfrm>
              <a:off x="6680366" y="5401287"/>
              <a:ext cx="5250622"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Course Completion</a:t>
              </a:r>
            </a:p>
            <a:p>
              <a:pPr marL="285750" indent="-285750">
                <a:buFont typeface="Arial" panose="020B0604020202020204" pitchFamily="34" charset="0"/>
                <a:buChar char="•"/>
              </a:pPr>
              <a:r>
                <a:rPr lang="en-US" sz="1400" dirty="0"/>
                <a:t>Student Career Technical Education</a:t>
              </a:r>
            </a:p>
            <a:p>
              <a:pPr marL="285750" indent="-285750">
                <a:buFont typeface="Arial" panose="020B0604020202020204" pitchFamily="34" charset="0"/>
                <a:buChar char="•"/>
              </a:pPr>
              <a:r>
                <a:rPr lang="en-US" sz="1400" dirty="0"/>
                <a:t>Student Enrollment</a:t>
              </a:r>
            </a:p>
          </p:txBody>
        </p:sp>
        <p:sp>
          <p:nvSpPr>
            <p:cNvPr id="11" name="Oval 10">
              <a:extLst>
                <a:ext uri="{FF2B5EF4-FFF2-40B4-BE49-F238E27FC236}">
                  <a16:creationId xmlns:a16="http://schemas.microsoft.com/office/drawing/2014/main" id="{1B87659E-23CD-93AA-3D50-FB040ED5824D}"/>
                </a:ext>
              </a:extLst>
            </p:cNvPr>
            <p:cNvSpPr/>
            <p:nvPr/>
          </p:nvSpPr>
          <p:spPr>
            <a:xfrm>
              <a:off x="6736385" y="5502156"/>
              <a:ext cx="142719" cy="143469"/>
            </a:xfrm>
            <a:prstGeom prst="ellipse">
              <a:avLst/>
            </a:prstGeom>
            <a:solidFill>
              <a:srgbClr val="40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2391D4-7F19-5D75-65CE-A68DE2B0F452}"/>
                </a:ext>
              </a:extLst>
            </p:cNvPr>
            <p:cNvSpPr/>
            <p:nvPr/>
          </p:nvSpPr>
          <p:spPr>
            <a:xfrm>
              <a:off x="6730770" y="5722134"/>
              <a:ext cx="142719" cy="143469"/>
            </a:xfrm>
            <a:prstGeom prst="ellipse">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ED7243-445E-335F-CE4B-DE2A28B8CB4F}"/>
                </a:ext>
              </a:extLst>
            </p:cNvPr>
            <p:cNvSpPr/>
            <p:nvPr/>
          </p:nvSpPr>
          <p:spPr>
            <a:xfrm>
              <a:off x="6727286" y="5935459"/>
              <a:ext cx="142719" cy="14346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Rounded Corners 14">
            <a:extLst>
              <a:ext uri="{FF2B5EF4-FFF2-40B4-BE49-F238E27FC236}">
                <a16:creationId xmlns:a16="http://schemas.microsoft.com/office/drawing/2014/main" id="{98A577B0-F7C4-24FF-0352-796FBB1B820D}"/>
              </a:ext>
              <a:ext uri="{C183D7F6-B498-43B3-948B-1728B52AA6E4}">
                <adec:decorative xmlns:adec="http://schemas.microsoft.com/office/drawing/2017/decorative" val="1"/>
              </a:ext>
            </a:extLst>
          </p:cNvPr>
          <p:cNvSpPr/>
          <p:nvPr/>
        </p:nvSpPr>
        <p:spPr>
          <a:xfrm>
            <a:off x="835898" y="2859018"/>
            <a:ext cx="5211157" cy="621161"/>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D0DAF31-8470-E45C-27F7-6C79C6FE347D}"/>
              </a:ext>
              <a:ext uri="{C183D7F6-B498-43B3-948B-1728B52AA6E4}">
                <adec:decorative xmlns:adec="http://schemas.microsoft.com/office/drawing/2017/decorative" val="1"/>
              </a:ext>
            </a:extLst>
          </p:cNvPr>
          <p:cNvSpPr/>
          <p:nvPr/>
        </p:nvSpPr>
        <p:spPr>
          <a:xfrm>
            <a:off x="874417" y="4844955"/>
            <a:ext cx="5211157" cy="494543"/>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17EDF8B-BC52-9371-C863-8D1DE09473A7}"/>
              </a:ext>
              <a:ext uri="{C183D7F6-B498-43B3-948B-1728B52AA6E4}">
                <adec:decorative xmlns:adec="http://schemas.microsoft.com/office/drawing/2017/decorative" val="1"/>
              </a:ext>
            </a:extLst>
          </p:cNvPr>
          <p:cNvSpPr/>
          <p:nvPr/>
        </p:nvSpPr>
        <p:spPr>
          <a:xfrm>
            <a:off x="874416" y="5482571"/>
            <a:ext cx="5211157" cy="219330"/>
          </a:xfrm>
          <a:prstGeom prst="roundRect">
            <a:avLst>
              <a:gd name="adj" fmla="val 2819"/>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D9CDB51-FF07-BF4E-0CE5-D735E6376787}"/>
              </a:ext>
              <a:ext uri="{C183D7F6-B498-43B3-948B-1728B52AA6E4}">
                <adec:decorative xmlns:adec="http://schemas.microsoft.com/office/drawing/2017/decorative" val="1"/>
              </a:ext>
            </a:extLst>
          </p:cNvPr>
          <p:cNvSpPr/>
          <p:nvPr/>
        </p:nvSpPr>
        <p:spPr>
          <a:xfrm>
            <a:off x="6559823" y="1973178"/>
            <a:ext cx="5179073" cy="469771"/>
          </a:xfrm>
          <a:prstGeom prst="roundRect">
            <a:avLst>
              <a:gd name="adj" fmla="val 588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422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41A618-FF3E-B74A-602F-70D0853734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620" y="1207744"/>
            <a:ext cx="5853657" cy="4684834"/>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432000" y="271552"/>
            <a:ext cx="11340000" cy="432000"/>
          </a:xfrm>
        </p:spPr>
        <p:txBody>
          <a:bodyPr anchor="ctr"/>
          <a:lstStyle/>
          <a:p>
            <a:br>
              <a:rPr lang="en-US" sz="4000" dirty="0"/>
            </a:br>
            <a:r>
              <a:rPr lang="en-US" sz="4000" dirty="0"/>
              <a:t>CCI Measures of Career Readiness* </a:t>
            </a:r>
            <a:br>
              <a:rPr lang="en-US" sz="4000" dirty="0"/>
            </a:br>
            <a:endParaRPr lang="en-US" sz="4000" dirty="0"/>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20EAFB4D-4B1F-A29B-7699-6FD6C1D4107D}"/>
              </a:ext>
              <a:ext uri="{C183D7F6-B498-43B3-948B-1728B52AA6E4}">
                <adec:decorative xmlns:adec="http://schemas.microsoft.com/office/drawing/2017/decorative" val="1"/>
              </a:ext>
            </a:extLst>
          </p:cNvPr>
          <p:cNvSpPr/>
          <p:nvPr/>
        </p:nvSpPr>
        <p:spPr>
          <a:xfrm>
            <a:off x="581142" y="2390931"/>
            <a:ext cx="5298382" cy="1159972"/>
          </a:xfrm>
          <a:prstGeom prst="roundRect">
            <a:avLst>
              <a:gd name="adj" fmla="val 2819"/>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D9AB5E5-BD2D-EF79-6494-92470D4A0178}"/>
              </a:ext>
              <a:ext uri="{C183D7F6-B498-43B3-948B-1728B52AA6E4}">
                <adec:decorative xmlns:adec="http://schemas.microsoft.com/office/drawing/2017/decorative" val="1"/>
              </a:ext>
            </a:extLst>
          </p:cNvPr>
          <p:cNvSpPr/>
          <p:nvPr/>
        </p:nvSpPr>
        <p:spPr>
          <a:xfrm>
            <a:off x="584456" y="3596306"/>
            <a:ext cx="5295068" cy="2258162"/>
          </a:xfrm>
          <a:prstGeom prst="roundRect">
            <a:avLst>
              <a:gd name="adj" fmla="val 2819"/>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338AC214-5C9A-A5D8-92F0-374F9AAC29DF}"/>
              </a:ext>
              <a:ext uri="{C183D7F6-B498-43B3-948B-1728B52AA6E4}">
                <adec:decorative xmlns:adec="http://schemas.microsoft.com/office/drawing/2017/decorative" val="1"/>
              </a:ext>
            </a:extLst>
          </p:cNvPr>
          <p:cNvSpPr/>
          <p:nvPr/>
        </p:nvSpPr>
        <p:spPr>
          <a:xfrm>
            <a:off x="584455" y="1708879"/>
            <a:ext cx="5295069" cy="636649"/>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5EE5C0-397F-3B82-62BA-67922A7C13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32994" y="3737288"/>
            <a:ext cx="5355013" cy="1593305"/>
          </a:xfrm>
          <a:prstGeom prst="rect">
            <a:avLst/>
          </a:prstGeom>
        </p:spPr>
      </p:pic>
      <p:grpSp>
        <p:nvGrpSpPr>
          <p:cNvPr id="21" name="Group 20">
            <a:extLst>
              <a:ext uri="{FF2B5EF4-FFF2-40B4-BE49-F238E27FC236}">
                <a16:creationId xmlns:a16="http://schemas.microsoft.com/office/drawing/2014/main" id="{B1097B96-BD34-A9C7-6274-53C7FDE92E80}"/>
              </a:ext>
              <a:ext uri="{C183D7F6-B498-43B3-948B-1728B52AA6E4}">
                <adec:decorative xmlns:adec="http://schemas.microsoft.com/office/drawing/2017/decorative" val="1"/>
              </a:ext>
            </a:extLst>
          </p:cNvPr>
          <p:cNvGrpSpPr/>
          <p:nvPr/>
        </p:nvGrpSpPr>
        <p:grpSpPr>
          <a:xfrm>
            <a:off x="6432994" y="1304459"/>
            <a:ext cx="5777380" cy="2432829"/>
            <a:chOff x="6414620" y="1453733"/>
            <a:chExt cx="5777380" cy="2432829"/>
          </a:xfrm>
        </p:grpSpPr>
        <p:pic>
          <p:nvPicPr>
            <p:cNvPr id="17" name="Picture 16">
              <a:extLst>
                <a:ext uri="{FF2B5EF4-FFF2-40B4-BE49-F238E27FC236}">
                  <a16:creationId xmlns:a16="http://schemas.microsoft.com/office/drawing/2014/main" id="{9EFDAB43-A1F8-48E0-5CF4-3931D87C2E4B}"/>
                </a:ext>
              </a:extLst>
            </p:cNvPr>
            <p:cNvPicPr>
              <a:picLocks noChangeAspect="1"/>
            </p:cNvPicPr>
            <p:nvPr/>
          </p:nvPicPr>
          <p:blipFill>
            <a:blip r:embed="rId5"/>
            <a:stretch>
              <a:fillRect/>
            </a:stretch>
          </p:blipFill>
          <p:spPr>
            <a:xfrm>
              <a:off x="6414620" y="1453733"/>
              <a:ext cx="5777380" cy="2432829"/>
            </a:xfrm>
            <a:prstGeom prst="rect">
              <a:avLst/>
            </a:prstGeom>
          </p:spPr>
        </p:pic>
        <p:sp>
          <p:nvSpPr>
            <p:cNvPr id="18" name="Rectangle: Rounded Corners 17">
              <a:extLst>
                <a:ext uri="{FF2B5EF4-FFF2-40B4-BE49-F238E27FC236}">
                  <a16:creationId xmlns:a16="http://schemas.microsoft.com/office/drawing/2014/main" id="{A7C18F97-3EDD-FA56-4D18-E5CC1910DC39}"/>
                </a:ext>
              </a:extLst>
            </p:cNvPr>
            <p:cNvSpPr/>
            <p:nvPr/>
          </p:nvSpPr>
          <p:spPr>
            <a:xfrm>
              <a:off x="6746719" y="1966617"/>
              <a:ext cx="5018931" cy="325734"/>
            </a:xfrm>
            <a:prstGeom prst="roundRect">
              <a:avLst>
                <a:gd name="adj" fmla="val 281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DB68ED0-F627-867A-B339-E6F96ED679E3}"/>
                </a:ext>
              </a:extLst>
            </p:cNvPr>
            <p:cNvSpPr/>
            <p:nvPr/>
          </p:nvSpPr>
          <p:spPr>
            <a:xfrm>
              <a:off x="6753069" y="2324100"/>
              <a:ext cx="5018931" cy="355601"/>
            </a:xfrm>
            <a:prstGeom prst="roundRect">
              <a:avLst>
                <a:gd name="adj" fmla="val 2819"/>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7149011-98C2-C4F0-EB48-8C972E43FDBA}"/>
                </a:ext>
              </a:extLst>
            </p:cNvPr>
            <p:cNvSpPr/>
            <p:nvPr/>
          </p:nvSpPr>
          <p:spPr>
            <a:xfrm>
              <a:off x="6753069" y="2711450"/>
              <a:ext cx="5018931" cy="1130300"/>
            </a:xfrm>
            <a:prstGeom prst="roundRect">
              <a:avLst>
                <a:gd name="adj" fmla="val 2819"/>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99B5D46E-83F6-8367-31F4-195A16217621}"/>
              </a:ext>
              <a:ext uri="{C183D7F6-B498-43B3-948B-1728B52AA6E4}">
                <adec:decorative xmlns:adec="http://schemas.microsoft.com/office/drawing/2017/decorative" val="1"/>
              </a:ext>
            </a:extLst>
          </p:cNvPr>
          <p:cNvGrpSpPr/>
          <p:nvPr/>
        </p:nvGrpSpPr>
        <p:grpSpPr>
          <a:xfrm>
            <a:off x="7212928" y="5401287"/>
            <a:ext cx="5250622" cy="738664"/>
            <a:chOff x="6680366" y="5401287"/>
            <a:chExt cx="5250622" cy="738664"/>
          </a:xfrm>
        </p:grpSpPr>
        <p:sp>
          <p:nvSpPr>
            <p:cNvPr id="22" name="TextBox 21">
              <a:extLst>
                <a:ext uri="{FF2B5EF4-FFF2-40B4-BE49-F238E27FC236}">
                  <a16:creationId xmlns:a16="http://schemas.microsoft.com/office/drawing/2014/main" id="{5AC21E16-3894-2140-48A7-27E55A532F43}"/>
                </a:ext>
              </a:extLst>
            </p:cNvPr>
            <p:cNvSpPr txBox="1"/>
            <p:nvPr/>
          </p:nvSpPr>
          <p:spPr>
            <a:xfrm>
              <a:off x="6680366" y="5401287"/>
              <a:ext cx="5250622"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Course Completion</a:t>
              </a:r>
            </a:p>
            <a:p>
              <a:pPr marL="285750" indent="-285750">
                <a:buFont typeface="Arial" panose="020B0604020202020204" pitchFamily="34" charset="0"/>
                <a:buChar char="•"/>
              </a:pPr>
              <a:r>
                <a:rPr lang="en-US" sz="1400" dirty="0"/>
                <a:t>Student Career Technical Education</a:t>
              </a:r>
            </a:p>
            <a:p>
              <a:pPr marL="285750" indent="-285750">
                <a:buFont typeface="Arial" panose="020B0604020202020204" pitchFamily="34" charset="0"/>
                <a:buChar char="•"/>
              </a:pPr>
              <a:r>
                <a:rPr lang="en-US" sz="1400" dirty="0"/>
                <a:t>Work-based Learning</a:t>
              </a:r>
            </a:p>
          </p:txBody>
        </p:sp>
        <p:sp>
          <p:nvSpPr>
            <p:cNvPr id="23" name="Oval 22">
              <a:extLst>
                <a:ext uri="{FF2B5EF4-FFF2-40B4-BE49-F238E27FC236}">
                  <a16:creationId xmlns:a16="http://schemas.microsoft.com/office/drawing/2014/main" id="{912FFA40-D622-29E2-D236-83A19444C5F6}"/>
                </a:ext>
              </a:extLst>
            </p:cNvPr>
            <p:cNvSpPr/>
            <p:nvPr/>
          </p:nvSpPr>
          <p:spPr>
            <a:xfrm>
              <a:off x="6736385" y="5502156"/>
              <a:ext cx="142719" cy="143469"/>
            </a:xfrm>
            <a:prstGeom prst="ellipse">
              <a:avLst/>
            </a:prstGeom>
            <a:solidFill>
              <a:srgbClr val="40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34E78-F0D3-CDF7-11FD-0D30E99C756A}"/>
                </a:ext>
              </a:extLst>
            </p:cNvPr>
            <p:cNvSpPr/>
            <p:nvPr/>
          </p:nvSpPr>
          <p:spPr>
            <a:xfrm>
              <a:off x="6730770" y="5722134"/>
              <a:ext cx="142719" cy="143469"/>
            </a:xfrm>
            <a:prstGeom prst="ellipse">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FC77E5-D6AF-2E99-FEA1-70AFD78158F7}"/>
                </a:ext>
              </a:extLst>
            </p:cNvPr>
            <p:cNvSpPr/>
            <p:nvPr/>
          </p:nvSpPr>
          <p:spPr>
            <a:xfrm>
              <a:off x="6727286" y="5935459"/>
              <a:ext cx="142719" cy="14346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2">
            <a:extLst>
              <a:ext uri="{FF2B5EF4-FFF2-40B4-BE49-F238E27FC236}">
                <a16:creationId xmlns:a16="http://schemas.microsoft.com/office/drawing/2014/main" id="{5EC4AEF2-E143-DFE8-43A7-9C3DC72059A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EOY 1 Reporting and Certification v1.0 May 06, 2025</a:t>
            </a:r>
          </a:p>
        </p:txBody>
      </p:sp>
    </p:spTree>
    <p:extLst>
      <p:ext uri="{BB962C8B-B14F-4D97-AF65-F5344CB8AC3E}">
        <p14:creationId xmlns:p14="http://schemas.microsoft.com/office/powerpoint/2010/main" val="417356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CB23-0A60-50B2-495A-C40CCD899482}"/>
              </a:ext>
            </a:extLst>
          </p:cNvPr>
          <p:cNvSpPr>
            <a:spLocks noGrp="1"/>
          </p:cNvSpPr>
          <p:nvPr>
            <p:ph type="title"/>
          </p:nvPr>
        </p:nvSpPr>
        <p:spPr>
          <a:xfrm>
            <a:off x="432000" y="492636"/>
            <a:ext cx="11340000" cy="432000"/>
          </a:xfrm>
        </p:spPr>
        <p:txBody>
          <a:bodyPr/>
          <a:lstStyle/>
          <a:p>
            <a:r>
              <a:rPr lang="en-US" dirty="0"/>
              <a:t>DASHBOARD College/Career Indicator Clarification</a:t>
            </a:r>
          </a:p>
        </p:txBody>
      </p:sp>
      <p:sp>
        <p:nvSpPr>
          <p:cNvPr id="4" name="Slide Number Placeholder 3">
            <a:extLst>
              <a:ext uri="{FF2B5EF4-FFF2-40B4-BE49-F238E27FC236}">
                <a16:creationId xmlns:a16="http://schemas.microsoft.com/office/drawing/2014/main" id="{77CE204A-B75B-4BA5-E6CA-131B18468E81}"/>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
        <p:nvSpPr>
          <p:cNvPr id="6" name="TextBox 5">
            <a:extLst>
              <a:ext uri="{FF2B5EF4-FFF2-40B4-BE49-F238E27FC236}">
                <a16:creationId xmlns:a16="http://schemas.microsoft.com/office/drawing/2014/main" id="{0D600901-C748-DF8B-64B6-083876BA8012}"/>
              </a:ext>
            </a:extLst>
          </p:cNvPr>
          <p:cNvSpPr txBox="1"/>
          <p:nvPr/>
        </p:nvSpPr>
        <p:spPr>
          <a:xfrm>
            <a:off x="639745" y="1582340"/>
            <a:ext cx="10912510" cy="3693319"/>
          </a:xfrm>
          <a:prstGeom prst="rect">
            <a:avLst/>
          </a:prstGeom>
          <a:noFill/>
        </p:spPr>
        <p:txBody>
          <a:bodyPr wrap="square" rtlCol="0">
            <a:spAutoFit/>
          </a:bodyPr>
          <a:lstStyle/>
          <a:p>
            <a:r>
              <a:rPr lang="en-US" b="1" dirty="0"/>
              <a:t>College Credit Courses</a:t>
            </a:r>
            <a:r>
              <a:rPr lang="en-US" dirty="0"/>
              <a:t>:</a:t>
            </a:r>
            <a:r>
              <a:rPr lang="en-US" dirty="0">
                <a:solidFill>
                  <a:srgbClr val="000000"/>
                </a:solidFill>
              </a:rPr>
              <a:t> Courses which students have taken </a:t>
            </a:r>
            <a:r>
              <a:rPr lang="en-US" b="0" i="0" dirty="0">
                <a:solidFill>
                  <a:srgbClr val="000000"/>
                </a:solidFill>
                <a:effectLst/>
              </a:rPr>
              <a:t>and completed </a:t>
            </a:r>
            <a:r>
              <a:rPr lang="en-US" b="0" i="1" dirty="0">
                <a:solidFill>
                  <a:srgbClr val="000000"/>
                </a:solidFill>
                <a:effectLst/>
              </a:rPr>
              <a:t>independently</a:t>
            </a:r>
            <a:r>
              <a:rPr lang="en-US" b="0" i="0" dirty="0">
                <a:solidFill>
                  <a:srgbClr val="000000"/>
                </a:solidFill>
                <a:effectLst/>
              </a:rPr>
              <a:t>, which have no association or oversight by the school, will not contribute to a school’s CCI. </a:t>
            </a:r>
          </a:p>
          <a:p>
            <a:pPr marL="285750" indent="-285750">
              <a:buFont typeface="Arial" panose="020B0604020202020204" pitchFamily="34" charset="0"/>
              <a:buChar char="•"/>
            </a:pPr>
            <a:r>
              <a:rPr lang="en-US" b="0" i="1" dirty="0">
                <a:solidFill>
                  <a:srgbClr val="000000"/>
                </a:solidFill>
                <a:effectLst/>
              </a:rPr>
              <a:t>2023 Dashboard Technical Guide: College/Career Indicator (CCI) - </a:t>
            </a:r>
            <a:r>
              <a:rPr lang="en-US" b="0" dirty="0">
                <a:solidFill>
                  <a:srgbClr val="000000"/>
                </a:solidFill>
                <a:effectLst/>
              </a:rPr>
              <a:t>Page 8</a:t>
            </a:r>
            <a:r>
              <a:rPr lang="en-US" b="0" i="0" dirty="0">
                <a:solidFill>
                  <a:srgbClr val="000000"/>
                </a:solidFill>
                <a:effectLst/>
              </a:rPr>
              <a:t> </a:t>
            </a:r>
            <a:r>
              <a:rPr lang="en-US" b="0" i="0" u="sng" strike="noStrike" dirty="0">
                <a:solidFill>
                  <a:srgbClr val="0000FF"/>
                </a:solidFill>
                <a:effectLst/>
                <a:hlinkClick r:id="rId3"/>
              </a:rPr>
              <a:t>https://www.cde.ca.gov/ta/ac/cm/dashboardguide23.asp</a:t>
            </a:r>
            <a:endParaRPr lang="en-US" b="0" i="0" u="sng" strike="noStrike" dirty="0">
              <a:solidFill>
                <a:srgbClr val="0000FF"/>
              </a:solidFill>
              <a:effectLst/>
            </a:endParaRPr>
          </a:p>
          <a:p>
            <a:endParaRPr lang="en-US" u="sng" dirty="0">
              <a:solidFill>
                <a:srgbClr val="0000FF"/>
              </a:solidFill>
            </a:endParaRPr>
          </a:p>
          <a:p>
            <a:pPr>
              <a:lnSpc>
                <a:spcPct val="100000"/>
              </a:lnSpc>
            </a:pPr>
            <a:r>
              <a:rPr lang="en-US" b="1" dirty="0"/>
              <a:t>CTE Pathway Criteria</a:t>
            </a:r>
            <a:r>
              <a:rPr lang="en-US" dirty="0"/>
              <a:t>: To be considered “prepared” on the CCI using the CTE Pathway criteria, students must…</a:t>
            </a:r>
          </a:p>
          <a:p>
            <a:pPr marL="342900" indent="-342900">
              <a:lnSpc>
                <a:spcPct val="100000"/>
              </a:lnSpc>
              <a:buAutoNum type="arabicPeriod"/>
            </a:pPr>
            <a:r>
              <a:rPr lang="en-US" dirty="0"/>
              <a:t>c</a:t>
            </a:r>
            <a:r>
              <a:rPr lang="en-US" b="0" dirty="0">
                <a:solidFill>
                  <a:srgbClr val="000000"/>
                </a:solidFill>
                <a:effectLst/>
              </a:rPr>
              <a:t>omplete the Pathway capstone course with a grade of C- or better AND</a:t>
            </a:r>
          </a:p>
          <a:p>
            <a:pPr marL="342900" indent="-342900">
              <a:lnSpc>
                <a:spcPct val="100000"/>
              </a:lnSpc>
              <a:buAutoNum type="arabicPeriod"/>
            </a:pPr>
            <a:r>
              <a:rPr lang="en-US" b="0" dirty="0">
                <a:solidFill>
                  <a:srgbClr val="000000"/>
                </a:solidFill>
                <a:effectLst/>
              </a:rPr>
              <a:t>Score Level 3 or higher in one Smarter Balanced Summative Assessments subject area (ELA or math) and Level 2 or higher in the other, OR</a:t>
            </a:r>
          </a:p>
          <a:p>
            <a:pPr marL="342900" indent="-342900">
              <a:lnSpc>
                <a:spcPct val="100000"/>
              </a:lnSpc>
              <a:buAutoNum type="arabicPeriod"/>
            </a:pPr>
            <a:r>
              <a:rPr lang="en-US" b="0" dirty="0">
                <a:solidFill>
                  <a:srgbClr val="000000"/>
                </a:solidFill>
                <a:effectLst/>
              </a:rPr>
              <a:t>Complete one semester/two quarters/two-trimesters of College Credit Courses with a grade of C- or better in academic/CTE subjects where college credits are awarded for each course. </a:t>
            </a:r>
            <a:endParaRPr lang="en-US" dirty="0">
              <a:solidFill>
                <a:srgbClr val="000000"/>
              </a:solidFill>
            </a:endParaRPr>
          </a:p>
          <a:p>
            <a:endParaRPr lang="en-US" dirty="0"/>
          </a:p>
        </p:txBody>
      </p:sp>
      <p:sp>
        <p:nvSpPr>
          <p:cNvPr id="7" name="Footer Placeholder 2">
            <a:extLst>
              <a:ext uri="{FF2B5EF4-FFF2-40B4-BE49-F238E27FC236}">
                <a16:creationId xmlns:a16="http://schemas.microsoft.com/office/drawing/2014/main" id="{364860F1-BF05-7598-2FCD-A5FF206EBB2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12340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301854"/>
            <a:ext cx="11340000" cy="432000"/>
          </a:xfrm>
        </p:spPr>
        <p:txBody>
          <a:bodyPr/>
          <a:lstStyle/>
          <a:p>
            <a:r>
              <a:rPr lang="en-US" dirty="0"/>
              <a:t>EOY 1 Reporting Survival Kit</a:t>
            </a:r>
          </a:p>
        </p:txBody>
      </p:sp>
      <p:sp>
        <p:nvSpPr>
          <p:cNvPr id="45" name="Rectangle 44">
            <a:extLst>
              <a:ext uri="{FF2B5EF4-FFF2-40B4-BE49-F238E27FC236}">
                <a16:creationId xmlns:a16="http://schemas.microsoft.com/office/drawing/2014/main" id="{E80DC6FE-D11C-4C20-A51D-98443F5F4672}"/>
              </a:ext>
              <a:ext uri="{C183D7F6-B498-43B3-948B-1728B52AA6E4}">
                <adec:decorative xmlns:adec="http://schemas.microsoft.com/office/drawing/2017/decorative" val="1"/>
              </a:ext>
            </a:extLst>
          </p:cNvPr>
          <p:cNvSpPr/>
          <p:nvPr/>
        </p:nvSpPr>
        <p:spPr>
          <a:xfrm>
            <a:off x="432000" y="1150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7" name="Graphic 46" descr="image of a man in a computer">
            <a:extLst>
              <a:ext uri="{FF2B5EF4-FFF2-40B4-BE49-F238E27FC236}">
                <a16:creationId xmlns:a16="http://schemas.microsoft.com/office/drawing/2014/main" id="{7ADD6A28-A1C5-4090-8B87-55ECF7A2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1" y="1250980"/>
            <a:ext cx="914400" cy="914400"/>
          </a:xfrm>
          <a:prstGeom prst="rect">
            <a:avLst/>
          </a:prstGeom>
        </p:spPr>
      </p:pic>
      <p:sp>
        <p:nvSpPr>
          <p:cNvPr id="8" name="Text Placeholder 7">
            <a:extLst>
              <a:ext uri="{FF2B5EF4-FFF2-40B4-BE49-F238E27FC236}">
                <a16:creationId xmlns:a16="http://schemas.microsoft.com/office/drawing/2014/main" id="{4B353756-1A24-435F-9F00-9485171661F1}"/>
              </a:ext>
            </a:extLst>
          </p:cNvPr>
          <p:cNvSpPr>
            <a:spLocks noGrp="1"/>
          </p:cNvSpPr>
          <p:nvPr>
            <p:ph type="body" sz="quarter" idx="27"/>
          </p:nvPr>
        </p:nvSpPr>
        <p:spPr>
          <a:xfrm>
            <a:off x="1787762" y="1218809"/>
            <a:ext cx="4122920" cy="735800"/>
          </a:xfrm>
        </p:spPr>
        <p:txBody>
          <a:bodyPr/>
          <a:lstStyle/>
          <a:p>
            <a:r>
              <a:rPr lang="en-US" sz="2400" dirty="0">
                <a:solidFill>
                  <a:srgbClr val="19929B"/>
                </a:solidFill>
              </a:rPr>
              <a:t>User Roles Needed</a:t>
            </a:r>
          </a:p>
        </p:txBody>
      </p:sp>
      <p:sp>
        <p:nvSpPr>
          <p:cNvPr id="7" name="Content Placeholder 6">
            <a:extLst>
              <a:ext uri="{FF2B5EF4-FFF2-40B4-BE49-F238E27FC236}">
                <a16:creationId xmlns:a16="http://schemas.microsoft.com/office/drawing/2014/main" id="{EE3A3FBF-F2B1-44B8-A094-309A3BFDBA25}"/>
              </a:ext>
            </a:extLst>
          </p:cNvPr>
          <p:cNvSpPr>
            <a:spLocks noGrp="1"/>
          </p:cNvSpPr>
          <p:nvPr>
            <p:ph idx="29"/>
          </p:nvPr>
        </p:nvSpPr>
        <p:spPr>
          <a:xfrm>
            <a:off x="1796782" y="1743994"/>
            <a:ext cx="4113900" cy="2415991"/>
          </a:xfrm>
        </p:spPr>
        <p:txBody>
          <a:bodyPr/>
          <a:lstStyle/>
          <a:p>
            <a:r>
              <a:rPr lang="en-US" b="1" dirty="0"/>
              <a:t>Data Population</a:t>
            </a:r>
          </a:p>
          <a:p>
            <a:pPr lvl="1"/>
            <a:r>
              <a:rPr lang="en-US" dirty="0"/>
              <a:t>Student Search</a:t>
            </a:r>
          </a:p>
          <a:p>
            <a:pPr lvl="1"/>
            <a:r>
              <a:rPr lang="en-US" dirty="0"/>
              <a:t>SENR (Edit and View)</a:t>
            </a:r>
          </a:p>
          <a:p>
            <a:pPr lvl="1"/>
            <a:r>
              <a:rPr lang="en-US" dirty="0"/>
              <a:t>SCTE (Edit and View)</a:t>
            </a:r>
          </a:p>
          <a:p>
            <a:pPr lvl="1"/>
            <a:r>
              <a:rPr lang="en-US" dirty="0"/>
              <a:t>CRSC (Edit and View)</a:t>
            </a:r>
          </a:p>
          <a:p>
            <a:pPr lvl="1"/>
            <a:r>
              <a:rPr lang="en-US" dirty="0"/>
              <a:t>SCSC (Edit and View)</a:t>
            </a:r>
          </a:p>
          <a:p>
            <a:pPr lvl="1"/>
            <a:r>
              <a:rPr lang="en-US" dirty="0"/>
              <a:t>SDEM (Edit and View)</a:t>
            </a:r>
          </a:p>
          <a:p>
            <a:pPr lvl="1"/>
            <a:r>
              <a:rPr lang="en-US" dirty="0"/>
              <a:t>WBLR (Edit and View)</a:t>
            </a:r>
          </a:p>
          <a:p>
            <a:pPr lvl="1"/>
            <a:r>
              <a:rPr lang="en-US" dirty="0"/>
              <a:t>WBLR Extract</a:t>
            </a:r>
          </a:p>
          <a:p>
            <a:r>
              <a:rPr lang="en-US" b="1" dirty="0"/>
              <a:t>Viewing Reports</a:t>
            </a:r>
          </a:p>
          <a:p>
            <a:pPr lvl="1"/>
            <a:r>
              <a:rPr lang="en-US" dirty="0"/>
              <a:t>EOY 1 Reports</a:t>
            </a:r>
          </a:p>
        </p:txBody>
      </p:sp>
      <p:sp>
        <p:nvSpPr>
          <p:cNvPr id="44" name="Rectangle 43">
            <a:extLst>
              <a:ext uri="{FF2B5EF4-FFF2-40B4-BE49-F238E27FC236}">
                <a16:creationId xmlns:a16="http://schemas.microsoft.com/office/drawing/2014/main" id="{1203D2ED-1358-4F55-BCB3-94A5C18E1B4C}"/>
              </a:ext>
              <a:ext uri="{C183D7F6-B498-43B3-948B-1728B52AA6E4}">
                <adec:decorative xmlns:adec="http://schemas.microsoft.com/office/drawing/2017/decorative" val="1"/>
              </a:ext>
            </a:extLst>
          </p:cNvPr>
          <p:cNvSpPr/>
          <p:nvPr/>
        </p:nvSpPr>
        <p:spPr>
          <a:xfrm>
            <a:off x="6216110" y="115096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6" name="Graphic 45" descr="Image of books">
            <a:extLst>
              <a:ext uri="{FF2B5EF4-FFF2-40B4-BE49-F238E27FC236}">
                <a16:creationId xmlns:a16="http://schemas.microsoft.com/office/drawing/2014/main" id="{A20C2A14-1BD7-4DC9-B671-8D036FC94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21" y="1250979"/>
            <a:ext cx="914400" cy="914400"/>
          </a:xfrm>
          <a:prstGeom prst="rect">
            <a:avLst/>
          </a:prstGeom>
        </p:spPr>
      </p:pic>
      <p:sp>
        <p:nvSpPr>
          <p:cNvPr id="9" name="Text Placeholder 8">
            <a:extLst>
              <a:ext uri="{FF2B5EF4-FFF2-40B4-BE49-F238E27FC236}">
                <a16:creationId xmlns:a16="http://schemas.microsoft.com/office/drawing/2014/main" id="{3C10DA3A-40F2-4987-B2EE-1598E181FA91}"/>
              </a:ext>
            </a:extLst>
          </p:cNvPr>
          <p:cNvSpPr>
            <a:spLocks noGrp="1"/>
          </p:cNvSpPr>
          <p:nvPr>
            <p:ph type="body" sz="quarter" idx="30"/>
          </p:nvPr>
        </p:nvSpPr>
        <p:spPr>
          <a:xfrm>
            <a:off x="7571872" y="1150969"/>
            <a:ext cx="4292398" cy="871478"/>
          </a:xfrm>
        </p:spPr>
        <p:txBody>
          <a:bodyPr/>
          <a:lstStyle/>
          <a:p>
            <a:r>
              <a:rPr lang="en-US" sz="2400" dirty="0">
                <a:solidFill>
                  <a:srgbClr val="FF745F"/>
                </a:solidFill>
              </a:rPr>
              <a:t>CALPADS Documentation</a:t>
            </a:r>
          </a:p>
        </p:txBody>
      </p:sp>
      <p:sp>
        <p:nvSpPr>
          <p:cNvPr id="6" name="Content Placeholder 5">
            <a:extLst>
              <a:ext uri="{FF2B5EF4-FFF2-40B4-BE49-F238E27FC236}">
                <a16:creationId xmlns:a16="http://schemas.microsoft.com/office/drawing/2014/main" id="{C9E08F51-511B-4C45-AFB2-8A9402CA1078}"/>
              </a:ext>
            </a:extLst>
          </p:cNvPr>
          <p:cNvSpPr>
            <a:spLocks noGrp="1"/>
          </p:cNvSpPr>
          <p:nvPr>
            <p:ph idx="2"/>
          </p:nvPr>
        </p:nvSpPr>
        <p:spPr>
          <a:xfrm>
            <a:off x="7574210" y="2032629"/>
            <a:ext cx="4113900" cy="2828138"/>
          </a:xfrm>
        </p:spPr>
        <p:txBody>
          <a:bodyPr/>
          <a:lstStyle/>
          <a:p>
            <a:r>
              <a:rPr lang="en-US" sz="1600" dirty="0"/>
              <a:t>User Manual</a:t>
            </a:r>
          </a:p>
          <a:p>
            <a:r>
              <a:rPr lang="en-US" sz="1600" dirty="0"/>
              <a:t>CALPADS Code Sets</a:t>
            </a:r>
          </a:p>
          <a:p>
            <a:r>
              <a:rPr lang="en-US" sz="1600" dirty="0"/>
              <a:t>File Specifications Form</a:t>
            </a:r>
          </a:p>
          <a:p>
            <a:r>
              <a:rPr lang="en-US" sz="1600" dirty="0"/>
              <a:t>Error List</a:t>
            </a:r>
          </a:p>
          <a:p>
            <a:r>
              <a:rPr lang="en-US" sz="1600" dirty="0"/>
              <a:t>Data Guide</a:t>
            </a:r>
          </a:p>
          <a:p>
            <a:r>
              <a:rPr lang="en-US" sz="1600" dirty="0"/>
              <a:t>Valid Code Combinations</a:t>
            </a:r>
          </a:p>
          <a:p>
            <a:r>
              <a:rPr lang="en-US" sz="1600" dirty="0"/>
              <a:t>Retired Code Mapping Guide</a:t>
            </a:r>
          </a:p>
        </p:txBody>
      </p:sp>
      <p:sp>
        <p:nvSpPr>
          <p:cNvPr id="3" name="Slide Number Placeholder 2">
            <a:extLst>
              <a:ext uri="{FF2B5EF4-FFF2-40B4-BE49-F238E27FC236}">
                <a16:creationId xmlns:a16="http://schemas.microsoft.com/office/drawing/2014/main" id="{589A918B-AEE4-4FEC-9F63-8EDD2E00D0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02532FEC-C311-0EFD-5811-80CA481C822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567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C9F6901-41EF-4C7D-93DD-DCEE5850EE43}"/>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23" name="Group 22" descr="Grouped screen shot images">
            <a:extLst>
              <a:ext uri="{FF2B5EF4-FFF2-40B4-BE49-F238E27FC236}">
                <a16:creationId xmlns:a16="http://schemas.microsoft.com/office/drawing/2014/main" id="{F97019AE-372A-44A3-BED4-8DBD1AFDDA23}"/>
              </a:ext>
            </a:extLst>
          </p:cNvPr>
          <p:cNvGrpSpPr/>
          <p:nvPr/>
        </p:nvGrpSpPr>
        <p:grpSpPr>
          <a:xfrm>
            <a:off x="297368" y="301854"/>
            <a:ext cx="11080147" cy="6063509"/>
            <a:chOff x="-636199" y="-335469"/>
            <a:chExt cx="12434815" cy="6809849"/>
          </a:xfrm>
        </p:grpSpPr>
        <p:pic>
          <p:nvPicPr>
            <p:cNvPr id="22" name="Picture 21">
              <a:extLst>
                <a:ext uri="{FF2B5EF4-FFF2-40B4-BE49-F238E27FC236}">
                  <a16:creationId xmlns:a16="http://schemas.microsoft.com/office/drawing/2014/main" id="{CC8C3C44-8776-4315-9257-C25A1EA1FAE4}"/>
                </a:ext>
              </a:extLst>
            </p:cNvPr>
            <p:cNvPicPr>
              <a:picLocks noChangeAspect="1"/>
            </p:cNvPicPr>
            <p:nvPr/>
          </p:nvPicPr>
          <p:blipFill>
            <a:blip r:embed="rId3"/>
            <a:stretch>
              <a:fillRect/>
            </a:stretch>
          </p:blipFill>
          <p:spPr>
            <a:xfrm>
              <a:off x="704040" y="381000"/>
              <a:ext cx="4053257" cy="37099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CD955E1-AC45-4DE4-A42C-D4CB343CF08C}"/>
                </a:ext>
              </a:extLst>
            </p:cNvPr>
            <p:cNvPicPr>
              <a:picLocks noChangeAspect="1"/>
            </p:cNvPicPr>
            <p:nvPr/>
          </p:nvPicPr>
          <p:blipFill>
            <a:blip r:embed="rId4"/>
            <a:stretch>
              <a:fillRect/>
            </a:stretch>
          </p:blipFill>
          <p:spPr>
            <a:xfrm>
              <a:off x="4168605" y="-92882"/>
              <a:ext cx="6623909" cy="40902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56ABD02-374E-433C-ADA9-F01F7A6251E1}"/>
                </a:ext>
              </a:extLst>
            </p:cNvPr>
            <p:cNvPicPr>
              <a:picLocks noChangeAspect="1"/>
            </p:cNvPicPr>
            <p:nvPr/>
          </p:nvPicPr>
          <p:blipFill>
            <a:blip r:embed="rId5"/>
            <a:stretch>
              <a:fillRect/>
            </a:stretch>
          </p:blipFill>
          <p:spPr>
            <a:xfrm>
              <a:off x="-636199" y="2418120"/>
              <a:ext cx="4722899" cy="36454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D147CC-7662-4FD3-BAD5-E9C1E64A8FE4}"/>
                </a:ext>
              </a:extLst>
            </p:cNvPr>
            <p:cNvPicPr>
              <a:picLocks noChangeAspect="1"/>
            </p:cNvPicPr>
            <p:nvPr/>
          </p:nvPicPr>
          <p:blipFill>
            <a:blip r:embed="rId6"/>
            <a:stretch>
              <a:fillRect/>
            </a:stretch>
          </p:blipFill>
          <p:spPr>
            <a:xfrm>
              <a:off x="3284420" y="1952249"/>
              <a:ext cx="3059916" cy="3935585"/>
            </a:xfrm>
            <a:prstGeom prst="rect">
              <a:avLst/>
            </a:prstGeom>
            <a:noFill/>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73AAEE6-6F95-4CFB-9C05-AFEA5C384B30}"/>
                </a:ext>
              </a:extLst>
            </p:cNvPr>
            <p:cNvPicPr>
              <a:picLocks noChangeAspect="1"/>
            </p:cNvPicPr>
            <p:nvPr/>
          </p:nvPicPr>
          <p:blipFill>
            <a:blip r:embed="rId7"/>
            <a:stretch>
              <a:fillRect/>
            </a:stretch>
          </p:blipFill>
          <p:spPr>
            <a:xfrm>
              <a:off x="8204932" y="-335469"/>
              <a:ext cx="3593684" cy="53467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AA57803-ACA3-41AE-981C-17C1BF3376D0}"/>
                </a:ext>
              </a:extLst>
            </p:cNvPr>
            <p:cNvPicPr>
              <a:picLocks noChangeAspect="1"/>
            </p:cNvPicPr>
            <p:nvPr/>
          </p:nvPicPr>
          <p:blipFill>
            <a:blip r:embed="rId8"/>
            <a:stretch>
              <a:fillRect/>
            </a:stretch>
          </p:blipFill>
          <p:spPr>
            <a:xfrm>
              <a:off x="6602945" y="2384117"/>
              <a:ext cx="4075408" cy="4090263"/>
            </a:xfrm>
            <a:prstGeom prst="rect">
              <a:avLst/>
            </a:prstGeom>
            <a:ln>
              <a:noFill/>
            </a:ln>
            <a:effectLst>
              <a:outerShdw blurRad="292100" dist="139700" dir="2700000" algn="tl" rotWithShape="0">
                <a:srgbClr val="333333">
                  <a:alpha val="65000"/>
                </a:srgbClr>
              </a:outerShdw>
            </a:effectLst>
          </p:spPr>
        </p:pic>
      </p:grpSp>
      <p:sp>
        <p:nvSpPr>
          <p:cNvPr id="24" name="Title 4">
            <a:extLst>
              <a:ext uri="{FF2B5EF4-FFF2-40B4-BE49-F238E27FC236}">
                <a16:creationId xmlns:a16="http://schemas.microsoft.com/office/drawing/2014/main" id="{F2FE5008-D0EF-4129-8CBE-D38A10AC2E2C}"/>
              </a:ext>
            </a:extLst>
          </p:cNvPr>
          <p:cNvSpPr txBox="1">
            <a:spLocks noGrp="1"/>
          </p:cNvSpPr>
          <p:nvPr>
            <p:ph type="title" idx="4294967295"/>
          </p:nvPr>
        </p:nvSpPr>
        <p:spPr>
          <a:xfrm>
            <a:off x="432000" y="301854"/>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sp>
        <p:nvSpPr>
          <p:cNvPr id="2" name="Footer Placeholder 2">
            <a:extLst>
              <a:ext uri="{FF2B5EF4-FFF2-40B4-BE49-F238E27FC236}">
                <a16:creationId xmlns:a16="http://schemas.microsoft.com/office/drawing/2014/main" id="{F428B596-C2D4-6F7B-E74F-248E3F56338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EOY 1 Reporting and Certification v1.0 May 06, 2025</a:t>
            </a:r>
          </a:p>
        </p:txBody>
      </p:sp>
    </p:spTree>
    <p:extLst>
      <p:ext uri="{BB962C8B-B14F-4D97-AF65-F5344CB8AC3E}">
        <p14:creationId xmlns:p14="http://schemas.microsoft.com/office/powerpoint/2010/main" val="12864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1"/>
            <a:ext cx="11839747"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Data Collected</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data requirements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EA9452E0-51A6-5FB3-0161-C262899712DC}"/>
              </a:ext>
            </a:extLst>
          </p:cNvPr>
          <p:cNvSpPr>
            <a:spLocks noGrp="1"/>
          </p:cNvSpPr>
          <p:nvPr>
            <p:ph type="ftr" sz="quarter" idx="13"/>
          </p:nvPr>
        </p:nvSpPr>
        <p:spPr>
          <a:xfrm>
            <a:off x="538603" y="6369747"/>
            <a:ext cx="5472000" cy="412431"/>
          </a:xfrm>
        </p:spPr>
        <p:txBody>
          <a:bodyPr/>
          <a:lstStyle/>
          <a:p>
            <a:r>
              <a:rPr lang="en-US" noProof="0" dirty="0"/>
              <a:t>EOY 1 Reporting and Certification v1.0 May 06, 2025</a:t>
            </a:r>
          </a:p>
        </p:txBody>
      </p:sp>
    </p:spTree>
    <p:extLst>
      <p:ext uri="{BB962C8B-B14F-4D97-AF65-F5344CB8AC3E}">
        <p14:creationId xmlns:p14="http://schemas.microsoft.com/office/powerpoint/2010/main" val="13853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99" y="359105"/>
            <a:ext cx="4394357" cy="432000"/>
          </a:xfrm>
        </p:spPr>
        <p:txBody>
          <a:bodyPr/>
          <a:lstStyle/>
          <a:p>
            <a:r>
              <a:rPr lang="en-US" dirty="0"/>
              <a:t>EOY 1 Data Collected</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5" name="Diagram 4" descr="List of Data types and key elements"/>
          <p:cNvGraphicFramePr/>
          <p:nvPr>
            <p:extLst>
              <p:ext uri="{D42A27DB-BD31-4B8C-83A1-F6EECF244321}">
                <p14:modId xmlns:p14="http://schemas.microsoft.com/office/powerpoint/2010/main" val="1109631129"/>
              </p:ext>
            </p:extLst>
          </p:nvPr>
        </p:nvGraphicFramePr>
        <p:xfrm>
          <a:off x="4662311" y="359106"/>
          <a:ext cx="7103690" cy="5597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1849104" y="6007202"/>
            <a:ext cx="8493791" cy="307777"/>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descr="List of staff involved of the EOY 1 submission">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1246915802"/>
              </p:ext>
            </p:extLst>
          </p:nvPr>
        </p:nvGraphicFramePr>
        <p:xfrm>
          <a:off x="426000" y="3363097"/>
          <a:ext cx="4055689" cy="23733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descr="List of files submitted for EOY 1">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1171810621"/>
              </p:ext>
            </p:extLst>
          </p:nvPr>
        </p:nvGraphicFramePr>
        <p:xfrm>
          <a:off x="426000" y="970186"/>
          <a:ext cx="4055689" cy="23425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Footer Placeholder 2">
            <a:extLst>
              <a:ext uri="{FF2B5EF4-FFF2-40B4-BE49-F238E27FC236}">
                <a16:creationId xmlns:a16="http://schemas.microsoft.com/office/drawing/2014/main" id="{E9029583-AA0A-59B4-E783-D3CFA941A9DE}"/>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custDataLst>
      <p:tags r:id="rId1"/>
    </p:custDataLst>
    <p:extLst>
      <p:ext uri="{BB962C8B-B14F-4D97-AF65-F5344CB8AC3E}">
        <p14:creationId xmlns:p14="http://schemas.microsoft.com/office/powerpoint/2010/main" val="33193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61C83-60EB-445C-A4C7-D2A8ADD549AF}"/>
              </a:ext>
            </a:extLst>
          </p:cNvPr>
          <p:cNvSpPr txBox="1">
            <a:spLocks noGrp="1"/>
          </p:cNvSpPr>
          <p:nvPr>
            <p:ph type="title"/>
          </p:nvPr>
        </p:nvSpPr>
        <p:spPr>
          <a:xfrm>
            <a:off x="306301" y="220977"/>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700" cap="none" spc="230" normalizeH="0" baseline="0" noProof="0" dirty="0">
                <a:ln>
                  <a:noFill/>
                </a:ln>
                <a:effectLst/>
                <a:uLnTx/>
                <a:uFillTx/>
                <a:ea typeface="+mn-ea"/>
                <a:cs typeface="+mn-cs"/>
              </a:rPr>
              <a:t>Record Relationships</a:t>
            </a:r>
          </a:p>
        </p:txBody>
      </p:sp>
      <p:sp>
        <p:nvSpPr>
          <p:cNvPr id="6" name="Footer Placeholder 2">
            <a:extLst>
              <a:ext uri="{FF2B5EF4-FFF2-40B4-BE49-F238E27FC236}">
                <a16:creationId xmlns:a16="http://schemas.microsoft.com/office/drawing/2014/main" id="{946B4780-C4A5-6742-ACA0-5E8782E8B26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631D143-1F04-4F60-8D63-8F5352F62CC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86" name="Group 85" descr="Flow chart for the CRSC/SCSC/CTE EOY 1 submission">
            <a:extLst>
              <a:ext uri="{FF2B5EF4-FFF2-40B4-BE49-F238E27FC236}">
                <a16:creationId xmlns:a16="http://schemas.microsoft.com/office/drawing/2014/main" id="{2EF2B4EC-2631-45DD-AFAE-EF0D2B6BB87A}"/>
              </a:ext>
            </a:extLst>
          </p:cNvPr>
          <p:cNvGrpSpPr/>
          <p:nvPr/>
        </p:nvGrpSpPr>
        <p:grpSpPr>
          <a:xfrm>
            <a:off x="5592478" y="785000"/>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Course Section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grpSp>
        <p:nvGrpSpPr>
          <p:cNvPr id="43" name="Group 42" descr="Flow chart for the WBLR EOY 1 submission">
            <a:extLst>
              <a:ext uri="{FF2B5EF4-FFF2-40B4-BE49-F238E27FC236}">
                <a16:creationId xmlns:a16="http://schemas.microsoft.com/office/drawing/2014/main" id="{49CA8D9B-F568-4685-92B7-4AA01726DED5}"/>
              </a:ext>
            </a:extLst>
          </p:cNvPr>
          <p:cNvGrpSpPr/>
          <p:nvPr/>
        </p:nvGrpSpPr>
        <p:grpSpPr>
          <a:xfrm>
            <a:off x="573878" y="1523753"/>
            <a:ext cx="5244663" cy="4001519"/>
            <a:chOff x="928203" y="1763735"/>
            <a:chExt cx="5244663" cy="4001519"/>
          </a:xfrm>
        </p:grpSpPr>
        <p:sp>
          <p:nvSpPr>
            <p:cNvPr id="22" name="Rectangle: Rounded Corners 21">
              <a:extLst>
                <a:ext uri="{FF2B5EF4-FFF2-40B4-BE49-F238E27FC236}">
                  <a16:creationId xmlns:a16="http://schemas.microsoft.com/office/drawing/2014/main" id="{95C940CF-CC54-49E9-888C-C754F599D21A}"/>
                </a:ext>
              </a:extLst>
            </p:cNvPr>
            <p:cNvSpPr/>
            <p:nvPr/>
          </p:nvSpPr>
          <p:spPr>
            <a:xfrm>
              <a:off x="928203" y="4054948"/>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Work-Based Learning</a:t>
              </a:r>
            </a:p>
          </p:txBody>
        </p:sp>
        <p:sp>
          <p:nvSpPr>
            <p:cNvPr id="23" name="Rectangle: Rounded Corners 22">
              <a:extLst>
                <a:ext uri="{FF2B5EF4-FFF2-40B4-BE49-F238E27FC236}">
                  <a16:creationId xmlns:a16="http://schemas.microsoft.com/office/drawing/2014/main" id="{A45C62C2-15E0-4179-B3F1-B96B0518193F}"/>
                </a:ext>
              </a:extLst>
            </p:cNvPr>
            <p:cNvSpPr/>
            <p:nvPr/>
          </p:nvSpPr>
          <p:spPr>
            <a:xfrm>
              <a:off x="2735591" y="1763735"/>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Student Enrollment</a:t>
              </a:r>
            </a:p>
          </p:txBody>
        </p:sp>
        <p:sp>
          <p:nvSpPr>
            <p:cNvPr id="28" name="TextBox 27">
              <a:extLst>
                <a:ext uri="{FF2B5EF4-FFF2-40B4-BE49-F238E27FC236}">
                  <a16:creationId xmlns:a16="http://schemas.microsoft.com/office/drawing/2014/main" id="{F537AEAF-47F4-4116-9A80-366838049894}"/>
                </a:ext>
              </a:extLst>
            </p:cNvPr>
            <p:cNvSpPr txBox="1"/>
            <p:nvPr/>
          </p:nvSpPr>
          <p:spPr bwMode="auto">
            <a:xfrm>
              <a:off x="1215542" y="3163411"/>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30" name="Straight Connector 29">
              <a:extLst>
                <a:ext uri="{FF2B5EF4-FFF2-40B4-BE49-F238E27FC236}">
                  <a16:creationId xmlns:a16="http://schemas.microsoft.com/office/drawing/2014/main" id="{CA2DF0FF-5E50-46FD-88F2-2F42716123CA}"/>
                </a:ext>
              </a:extLst>
            </p:cNvPr>
            <p:cNvCxnSpPr>
              <a:cxnSpLocks/>
              <a:stCxn id="22" idx="0"/>
              <a:endCxn id="28" idx="2"/>
            </p:cNvCxnSpPr>
            <p:nvPr/>
          </p:nvCxnSpPr>
          <p:spPr>
            <a:xfrm flipV="1">
              <a:off x="1975567" y="3503930"/>
              <a:ext cx="0" cy="551018"/>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6BA42-792B-412E-AAB2-E4E62CAE13E4}"/>
                </a:ext>
              </a:extLst>
            </p:cNvPr>
            <p:cNvCxnSpPr>
              <a:cxnSpLocks/>
              <a:stCxn id="23" idx="3"/>
              <a:endCxn id="37" idx="0"/>
            </p:cNvCxnSpPr>
            <p:nvPr/>
          </p:nvCxnSpPr>
          <p:spPr>
            <a:xfrm>
              <a:off x="4830318" y="2213554"/>
              <a:ext cx="582524" cy="116518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83F0A84-6700-4946-81DA-8EE2A562E594}"/>
                </a:ext>
              </a:extLst>
            </p:cNvPr>
            <p:cNvCxnSpPr>
              <a:cxnSpLocks/>
              <a:stCxn id="23" idx="1"/>
              <a:endCxn id="28" idx="0"/>
            </p:cNvCxnSpPr>
            <p:nvPr/>
          </p:nvCxnSpPr>
          <p:spPr>
            <a:xfrm rot="10800000" flipV="1">
              <a:off x="1975567" y="2213553"/>
              <a:ext cx="760024" cy="949857"/>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8F9CE1-6E93-42F4-B8E7-B4E6FBD4A5D8}"/>
                </a:ext>
              </a:extLst>
            </p:cNvPr>
            <p:cNvSpPr txBox="1"/>
            <p:nvPr/>
          </p:nvSpPr>
          <p:spPr bwMode="auto">
            <a:xfrm>
              <a:off x="4652817" y="3378743"/>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56" name="Connector: Elbow 55">
              <a:extLst>
                <a:ext uri="{FF2B5EF4-FFF2-40B4-BE49-F238E27FC236}">
                  <a16:creationId xmlns:a16="http://schemas.microsoft.com/office/drawing/2014/main" id="{AF0B2A12-0D79-4B52-97D3-A3349D1E3E88}"/>
                </a:ext>
              </a:extLst>
            </p:cNvPr>
            <p:cNvCxnSpPr>
              <a:cxnSpLocks/>
              <a:stCxn id="37" idx="2"/>
              <a:endCxn id="53" idx="1"/>
            </p:cNvCxnSpPr>
            <p:nvPr/>
          </p:nvCxnSpPr>
          <p:spPr>
            <a:xfrm rot="16200000" flipH="1">
              <a:off x="4656826" y="4475277"/>
              <a:ext cx="2045993" cy="533961"/>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A0A38174-83B9-4BF7-8006-2CBCA5E16100}"/>
              </a:ext>
            </a:extLst>
          </p:cNvPr>
          <p:cNvSpPr/>
          <p:nvPr/>
        </p:nvSpPr>
        <p:spPr>
          <a:xfrm>
            <a:off x="7527185"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3</a:t>
            </a:r>
          </a:p>
        </p:txBody>
      </p:sp>
      <p:sp>
        <p:nvSpPr>
          <p:cNvPr id="29" name="Oval 28">
            <a:extLst>
              <a:ext uri="{FF2B5EF4-FFF2-40B4-BE49-F238E27FC236}">
                <a16:creationId xmlns:a16="http://schemas.microsoft.com/office/drawing/2014/main" id="{37F38169-3541-4670-AB06-EE4945D69B4B}"/>
              </a:ext>
            </a:extLst>
          </p:cNvPr>
          <p:cNvSpPr/>
          <p:nvPr/>
        </p:nvSpPr>
        <p:spPr>
          <a:xfrm>
            <a:off x="9441704" y="2650206"/>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2</a:t>
            </a:r>
          </a:p>
        </p:txBody>
      </p:sp>
      <p:sp>
        <p:nvSpPr>
          <p:cNvPr id="32" name="Oval 31">
            <a:extLst>
              <a:ext uri="{FF2B5EF4-FFF2-40B4-BE49-F238E27FC236}">
                <a16:creationId xmlns:a16="http://schemas.microsoft.com/office/drawing/2014/main" id="{C401D378-9AE6-4B06-9140-1A673D92D199}"/>
              </a:ext>
            </a:extLst>
          </p:cNvPr>
          <p:cNvSpPr/>
          <p:nvPr/>
        </p:nvSpPr>
        <p:spPr>
          <a:xfrm>
            <a:off x="9441704" y="644894"/>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4" name="Oval 33">
            <a:extLst>
              <a:ext uri="{FF2B5EF4-FFF2-40B4-BE49-F238E27FC236}">
                <a16:creationId xmlns:a16="http://schemas.microsoft.com/office/drawing/2014/main" id="{3FC64C55-119B-4632-9492-C48DAD853AED}"/>
              </a:ext>
            </a:extLst>
          </p:cNvPr>
          <p:cNvSpPr/>
          <p:nvPr/>
        </p:nvSpPr>
        <p:spPr>
          <a:xfrm>
            <a:off x="11381353"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4</a:t>
            </a:r>
          </a:p>
        </p:txBody>
      </p:sp>
      <p:grpSp>
        <p:nvGrpSpPr>
          <p:cNvPr id="9" name="Group 8">
            <a:extLst>
              <a:ext uri="{FF2B5EF4-FFF2-40B4-BE49-F238E27FC236}">
                <a16:creationId xmlns:a16="http://schemas.microsoft.com/office/drawing/2014/main" id="{50C5E130-1DD5-48F2-9601-F7790440DBBA}"/>
              </a:ext>
              <a:ext uri="{C183D7F6-B498-43B3-948B-1728B52AA6E4}">
                <adec:decorative xmlns:adec="http://schemas.microsoft.com/office/drawing/2017/decorative" val="1"/>
              </a:ext>
            </a:extLst>
          </p:cNvPr>
          <p:cNvGrpSpPr/>
          <p:nvPr/>
        </p:nvGrpSpPr>
        <p:grpSpPr>
          <a:xfrm>
            <a:off x="650625" y="5634459"/>
            <a:ext cx="2654288" cy="471720"/>
            <a:chOff x="861217" y="5684653"/>
            <a:chExt cx="2654288" cy="471720"/>
          </a:xfrm>
        </p:grpSpPr>
        <p:sp>
          <p:nvSpPr>
            <p:cNvPr id="8" name="Rectangle: Rounded Corners 7">
              <a:extLst>
                <a:ext uri="{FF2B5EF4-FFF2-40B4-BE49-F238E27FC236}">
                  <a16:creationId xmlns:a16="http://schemas.microsoft.com/office/drawing/2014/main" id="{3E3A1770-FF2B-4E8B-9656-E97332C1893B}"/>
                </a:ext>
              </a:extLst>
            </p:cNvPr>
            <p:cNvSpPr/>
            <p:nvPr/>
          </p:nvSpPr>
          <p:spPr>
            <a:xfrm>
              <a:off x="861217" y="5684653"/>
              <a:ext cx="2654288" cy="471720"/>
            </a:xfrm>
            <a:prstGeom prst="roundRect">
              <a:avLst/>
            </a:pr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85000"/>
                      <a:lumOff val="15000"/>
                    </a:schemeClr>
                  </a:solidFill>
                </a:rPr>
                <a:t>Order of submission</a:t>
              </a:r>
            </a:p>
          </p:txBody>
        </p:sp>
        <p:sp>
          <p:nvSpPr>
            <p:cNvPr id="35" name="Oval 34">
              <a:extLst>
                <a:ext uri="{FF2B5EF4-FFF2-40B4-BE49-F238E27FC236}">
                  <a16:creationId xmlns:a16="http://schemas.microsoft.com/office/drawing/2014/main" id="{8FFC396A-6412-4A83-B0EA-E408EC7FA3B7}"/>
                </a:ext>
              </a:extLst>
            </p:cNvPr>
            <p:cNvSpPr/>
            <p:nvPr/>
          </p:nvSpPr>
          <p:spPr>
            <a:xfrm>
              <a:off x="951528" y="5760493"/>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b="1" dirty="0">
                <a:solidFill>
                  <a:schemeClr val="bg1"/>
                </a:solidFill>
              </a:endParaRPr>
            </a:p>
          </p:txBody>
        </p:sp>
      </p:grpSp>
      <p:sp>
        <p:nvSpPr>
          <p:cNvPr id="38" name="Oval 37">
            <a:extLst>
              <a:ext uri="{FF2B5EF4-FFF2-40B4-BE49-F238E27FC236}">
                <a16:creationId xmlns:a16="http://schemas.microsoft.com/office/drawing/2014/main" id="{A473B95F-487A-44C9-B275-751315B2CD68}"/>
              </a:ext>
            </a:extLst>
          </p:cNvPr>
          <p:cNvSpPr/>
          <p:nvPr/>
        </p:nvSpPr>
        <p:spPr>
          <a:xfrm>
            <a:off x="4315973" y="1384530"/>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9" name="Oval 38">
            <a:extLst>
              <a:ext uri="{FF2B5EF4-FFF2-40B4-BE49-F238E27FC236}">
                <a16:creationId xmlns:a16="http://schemas.microsoft.com/office/drawing/2014/main" id="{BED9B340-44CA-4AA5-BD1C-30B1BC9F5C11}"/>
              </a:ext>
            </a:extLst>
          </p:cNvPr>
          <p:cNvSpPr/>
          <p:nvPr/>
        </p:nvSpPr>
        <p:spPr>
          <a:xfrm>
            <a:off x="2504865" y="366126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2</a:t>
            </a:r>
          </a:p>
        </p:txBody>
      </p:sp>
    </p:spTree>
    <p:extLst>
      <p:ext uri="{BB962C8B-B14F-4D97-AF65-F5344CB8AC3E}">
        <p14:creationId xmlns:p14="http://schemas.microsoft.com/office/powerpoint/2010/main" val="279974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F9754-1591-4213-A125-EC51263A4507}"/>
              </a:ext>
            </a:extLst>
          </p:cNvPr>
          <p:cNvSpPr>
            <a:spLocks noGrp="1"/>
          </p:cNvSpPr>
          <p:nvPr>
            <p:ph type="title"/>
          </p:nvPr>
        </p:nvSpPr>
        <p:spPr>
          <a:xfrm>
            <a:off x="426000" y="233117"/>
            <a:ext cx="11340000" cy="432000"/>
          </a:xfrm>
        </p:spPr>
        <p:txBody>
          <a:bodyPr/>
          <a:lstStyle/>
          <a:p>
            <a:r>
              <a:rPr lang="en-US" dirty="0"/>
              <a:t>File Reporting Matrix</a:t>
            </a:r>
          </a:p>
        </p:txBody>
      </p:sp>
      <p:sp>
        <p:nvSpPr>
          <p:cNvPr id="3" name="Slide Number Placeholder 2">
            <a:extLst>
              <a:ext uri="{FF2B5EF4-FFF2-40B4-BE49-F238E27FC236}">
                <a16:creationId xmlns:a16="http://schemas.microsoft.com/office/drawing/2014/main" id="{8EFB2540-21F6-42AD-8A86-56AFD31C7AD5}"/>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sp>
        <p:nvSpPr>
          <p:cNvPr id="7" name="Text Placeholder 6">
            <a:extLst>
              <a:ext uri="{FF2B5EF4-FFF2-40B4-BE49-F238E27FC236}">
                <a16:creationId xmlns:a16="http://schemas.microsoft.com/office/drawing/2014/main" id="{87176E68-3CB5-482D-AD0B-CE10823C191F}"/>
              </a:ext>
            </a:extLst>
          </p:cNvPr>
          <p:cNvSpPr>
            <a:spLocks noGrp="1"/>
          </p:cNvSpPr>
          <p:nvPr>
            <p:ph type="body" sz="quarter" idx="32"/>
          </p:nvPr>
        </p:nvSpPr>
        <p:spPr>
          <a:xfrm>
            <a:off x="426000" y="749717"/>
            <a:ext cx="11339513" cy="360000"/>
          </a:xfrm>
        </p:spPr>
        <p:txBody>
          <a:bodyPr/>
          <a:lstStyle/>
          <a:p>
            <a:r>
              <a:rPr lang="en-US" dirty="0"/>
              <a:t>Details School types and grade levels expected to report specific files related to EOY 1</a:t>
            </a:r>
          </a:p>
        </p:txBody>
      </p:sp>
      <p:graphicFrame>
        <p:nvGraphicFramePr>
          <p:cNvPr id="5" name="Table 4">
            <a:extLst>
              <a:ext uri="{FF2B5EF4-FFF2-40B4-BE49-F238E27FC236}">
                <a16:creationId xmlns:a16="http://schemas.microsoft.com/office/drawing/2014/main" id="{9645E621-340B-459E-9DC0-B73FF3F6349A}"/>
              </a:ext>
            </a:extLst>
          </p:cNvPr>
          <p:cNvGraphicFramePr/>
          <p:nvPr>
            <p:extLst>
              <p:ext uri="{D42A27DB-BD31-4B8C-83A1-F6EECF244321}">
                <p14:modId xmlns:p14="http://schemas.microsoft.com/office/powerpoint/2010/main" val="3363941362"/>
              </p:ext>
            </p:extLst>
          </p:nvPr>
        </p:nvGraphicFramePr>
        <p:xfrm>
          <a:off x="426000" y="1194318"/>
          <a:ext cx="5394697" cy="5005655"/>
        </p:xfrm>
        <a:graphic>
          <a:graphicData uri="http://schemas.openxmlformats.org/drawingml/2006/table">
            <a:tbl>
              <a:tblPr firstRow="1" firstCol="1" lastCol="1" bandRow="1" bandCol="1">
                <a:tableStyleId>{F2DE63D5-997A-4646-A377-4702673A728D}</a:tableStyleId>
              </a:tblPr>
              <a:tblGrid>
                <a:gridCol w="2701615">
                  <a:extLst>
                    <a:ext uri="{9D8B030D-6E8A-4147-A177-3AD203B41FA5}">
                      <a16:colId xmlns:a16="http://schemas.microsoft.com/office/drawing/2014/main" val="3291851247"/>
                    </a:ext>
                  </a:extLst>
                </a:gridCol>
                <a:gridCol w="1025285">
                  <a:extLst>
                    <a:ext uri="{9D8B030D-6E8A-4147-A177-3AD203B41FA5}">
                      <a16:colId xmlns:a16="http://schemas.microsoft.com/office/drawing/2014/main" val="1159527635"/>
                    </a:ext>
                  </a:extLst>
                </a:gridCol>
                <a:gridCol w="561975">
                  <a:extLst>
                    <a:ext uri="{9D8B030D-6E8A-4147-A177-3AD203B41FA5}">
                      <a16:colId xmlns:a16="http://schemas.microsoft.com/office/drawing/2014/main" val="538322710"/>
                    </a:ext>
                  </a:extLst>
                </a:gridCol>
                <a:gridCol w="1105822">
                  <a:extLst>
                    <a:ext uri="{9D8B030D-6E8A-4147-A177-3AD203B41FA5}">
                      <a16:colId xmlns:a16="http://schemas.microsoft.com/office/drawing/2014/main" val="3028772497"/>
                    </a:ext>
                  </a:extLst>
                </a:gridCol>
              </a:tblGrid>
              <a:tr h="518276">
                <a:tc>
                  <a:txBody>
                    <a:bodyPr/>
                    <a:lstStyle/>
                    <a:p>
                      <a:pPr marL="0" marR="0" algn="ctr" fontAlgn="b">
                        <a:spcBef>
                          <a:spcPts val="0"/>
                        </a:spcBef>
                        <a:spcAft>
                          <a:spcPts val="0"/>
                        </a:spcAft>
                      </a:pPr>
                      <a:r>
                        <a:rPr lang="en-US" sz="1200" b="1" u="none" strike="noStrike" dirty="0">
                          <a:solidFill>
                            <a:schemeClr val="bg1"/>
                          </a:solidFill>
                          <a:effectLst/>
                        </a:rPr>
                        <a:t>School Type</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CRSC/ SCSC</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i="0" u="none" strike="noStrike" dirty="0">
                          <a:solidFill>
                            <a:schemeClr val="bg1"/>
                          </a:solidFill>
                          <a:effectLst/>
                          <a:latin typeface="Arial" panose="020B0604020202020204" pitchFamily="34" charset="0"/>
                        </a:rPr>
                        <a:t>SDEM</a:t>
                      </a: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CTE/ WBLR</a:t>
                      </a:r>
                      <a:endParaRPr lang="en-US" sz="1200" b="1" i="0" u="none" strike="noStrike" dirty="0">
                        <a:solidFill>
                          <a:schemeClr val="bg1"/>
                        </a:solidFill>
                        <a:effectLst/>
                        <a:latin typeface="Arial" panose="020B0604020202020204" pitchFamily="34" charset="0"/>
                      </a:endParaRPr>
                    </a:p>
                  </a:txBody>
                  <a:tcPr marL="14121" marR="14121" marT="14121" marB="14121" anchor="b"/>
                </a:tc>
                <a:extLst>
                  <a:ext uri="{0D108BD9-81ED-4DB2-BD59-A6C34878D82A}">
                    <a16:rowId xmlns:a16="http://schemas.microsoft.com/office/drawing/2014/main" val="100051308"/>
                  </a:ext>
                </a:extLst>
              </a:tr>
              <a:tr h="406553">
                <a:tc>
                  <a:txBody>
                    <a:bodyPr/>
                    <a:lstStyle/>
                    <a:p>
                      <a:pPr marL="0" marR="0" algn="l" fontAlgn="t">
                        <a:spcBef>
                          <a:spcPts val="0"/>
                        </a:spcBef>
                        <a:spcAft>
                          <a:spcPts val="600"/>
                        </a:spcAft>
                      </a:pPr>
                      <a:r>
                        <a:rPr lang="en-US" sz="1200" b="0" u="none" strike="noStrike">
                          <a:solidFill>
                            <a:srgbClr val="000000"/>
                          </a:solidFill>
                          <a:effectLst/>
                        </a:rPr>
                        <a:t>Traditional (non-educational options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071080293"/>
                  </a:ext>
                </a:extLst>
              </a:tr>
              <a:tr h="406553">
                <a:tc>
                  <a:txBody>
                    <a:bodyPr/>
                    <a:lstStyle/>
                    <a:p>
                      <a:pPr marL="0" marR="0" algn="l" fontAlgn="t">
                        <a:spcBef>
                          <a:spcPts val="0"/>
                        </a:spcBef>
                        <a:spcAft>
                          <a:spcPts val="600"/>
                        </a:spcAft>
                      </a:pPr>
                      <a:r>
                        <a:rPr lang="en-US" sz="1200" b="0" u="none" strike="noStrike">
                          <a:solidFill>
                            <a:srgbClr val="000000"/>
                          </a:solidFill>
                          <a:effectLst/>
                        </a:rPr>
                        <a:t>District Level Programs (Independent Study and Home Hospital Programs)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093034952"/>
                  </a:ext>
                </a:extLst>
              </a:tr>
              <a:tr h="217848">
                <a:tc>
                  <a:txBody>
                    <a:bodyPr/>
                    <a:lstStyle/>
                    <a:p>
                      <a:pPr marL="0" marR="0" algn="l" fontAlgn="t">
                        <a:spcBef>
                          <a:spcPts val="0"/>
                        </a:spcBef>
                        <a:spcAft>
                          <a:spcPts val="600"/>
                        </a:spcAft>
                      </a:pPr>
                      <a:r>
                        <a:rPr lang="en-US" sz="1200" b="0" u="none" strike="noStrike">
                          <a:solidFill>
                            <a:srgbClr val="000000"/>
                          </a:solidFill>
                          <a:effectLst/>
                        </a:rPr>
                        <a:t>County Community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P</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511710361"/>
                  </a:ext>
                </a:extLst>
              </a:tr>
              <a:tr h="217848">
                <a:tc>
                  <a:txBody>
                    <a:bodyPr/>
                    <a:lstStyle/>
                    <a:p>
                      <a:pPr marL="0" marR="0" algn="l" fontAlgn="t">
                        <a:spcBef>
                          <a:spcPts val="0"/>
                        </a:spcBef>
                        <a:spcAft>
                          <a:spcPts val="600"/>
                        </a:spcAft>
                      </a:pPr>
                      <a:r>
                        <a:rPr lang="en-US" sz="1200" b="0" u="none" strike="noStrike">
                          <a:solidFill>
                            <a:srgbClr val="000000"/>
                          </a:solidFill>
                          <a:effectLst/>
                        </a:rPr>
                        <a:t>District Community Day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52574485"/>
                  </a:ext>
                </a:extLst>
              </a:tr>
              <a:tr h="406553">
                <a:tc>
                  <a:txBody>
                    <a:bodyPr/>
                    <a:lstStyle/>
                    <a:p>
                      <a:pPr marL="0" marR="0" algn="l" fontAlgn="t">
                        <a:spcBef>
                          <a:spcPts val="0"/>
                        </a:spcBef>
                        <a:spcAft>
                          <a:spcPts val="600"/>
                        </a:spcAft>
                      </a:pPr>
                      <a:r>
                        <a:rPr lang="en-US" sz="1200" b="0" u="none" strike="noStrike">
                          <a:solidFill>
                            <a:srgbClr val="000000"/>
                          </a:solidFill>
                          <a:effectLst/>
                        </a:rPr>
                        <a:t>Youth Authority Schools (currently called Division of Juvenile Justice)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3189820632"/>
                  </a:ext>
                </a:extLst>
              </a:tr>
              <a:tr h="217848">
                <a:tc>
                  <a:txBody>
                    <a:bodyPr/>
                    <a:lstStyle/>
                    <a:p>
                      <a:pPr marL="0" marR="0" algn="l" fontAlgn="t">
                        <a:spcBef>
                          <a:spcPts val="0"/>
                        </a:spcBef>
                        <a:spcAft>
                          <a:spcPts val="600"/>
                        </a:spcAft>
                      </a:pPr>
                      <a:r>
                        <a:rPr lang="en-US" sz="1200" b="0" u="none" strike="noStrike">
                          <a:solidFill>
                            <a:srgbClr val="000000"/>
                          </a:solidFill>
                          <a:effectLst/>
                        </a:rPr>
                        <a:t>Juvenile Court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711104448"/>
                  </a:ext>
                </a:extLst>
              </a:tr>
              <a:tr h="217848">
                <a:tc>
                  <a:txBody>
                    <a:bodyPr/>
                    <a:lstStyle/>
                    <a:p>
                      <a:pPr marL="0" marR="0" algn="l" fontAlgn="t">
                        <a:spcBef>
                          <a:spcPts val="0"/>
                        </a:spcBef>
                        <a:spcAft>
                          <a:spcPts val="600"/>
                        </a:spcAft>
                      </a:pPr>
                      <a:r>
                        <a:rPr lang="en-US" sz="1200" b="0" u="none" strike="noStrike">
                          <a:solidFill>
                            <a:srgbClr val="000000"/>
                          </a:solidFill>
                          <a:effectLst/>
                        </a:rPr>
                        <a:t>Continuation High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155222748"/>
                  </a:ext>
                </a:extLst>
              </a:tr>
              <a:tr h="217848">
                <a:tc>
                  <a:txBody>
                    <a:bodyPr/>
                    <a:lstStyle/>
                    <a:p>
                      <a:pPr marL="0" marR="0" algn="l" fontAlgn="t">
                        <a:spcBef>
                          <a:spcPts val="0"/>
                        </a:spcBef>
                        <a:spcAft>
                          <a:spcPts val="600"/>
                        </a:spcAft>
                      </a:pPr>
                      <a:r>
                        <a:rPr lang="en-US" sz="1200" b="0" u="none" strike="noStrike">
                          <a:solidFill>
                            <a:srgbClr val="000000"/>
                          </a:solidFill>
                          <a:effectLst/>
                        </a:rPr>
                        <a:t>Opportunity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580176444"/>
                  </a:ext>
                </a:extLst>
              </a:tr>
              <a:tr h="217848">
                <a:tc>
                  <a:txBody>
                    <a:bodyPr/>
                    <a:lstStyle/>
                    <a:p>
                      <a:pPr marL="0" marR="0" algn="l" fontAlgn="t">
                        <a:spcBef>
                          <a:spcPts val="0"/>
                        </a:spcBef>
                        <a:spcAft>
                          <a:spcPts val="600"/>
                        </a:spcAft>
                      </a:pPr>
                      <a:r>
                        <a:rPr lang="en-US" sz="1200" b="0" u="none" strike="noStrike">
                          <a:solidFill>
                            <a:srgbClr val="000000"/>
                          </a:solidFill>
                          <a:effectLst/>
                        </a:rPr>
                        <a:t>Alternative Schools of Choice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766050115"/>
                  </a:ext>
                </a:extLst>
              </a:tr>
              <a:tr h="217848">
                <a:tc>
                  <a:txBody>
                    <a:bodyPr/>
                    <a:lstStyle/>
                    <a:p>
                      <a:pPr marL="0" marR="0" algn="l" fontAlgn="t">
                        <a:spcBef>
                          <a:spcPts val="0"/>
                        </a:spcBef>
                        <a:spcAft>
                          <a:spcPts val="600"/>
                        </a:spcAft>
                      </a:pPr>
                      <a:r>
                        <a:rPr lang="en-US" sz="1200" b="0" u="none" strike="noStrike">
                          <a:solidFill>
                            <a:srgbClr val="000000"/>
                          </a:solidFill>
                          <a:effectLst/>
                        </a:rPr>
                        <a:t>State Special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780634437"/>
                  </a:ext>
                </a:extLst>
              </a:tr>
              <a:tr h="217848">
                <a:tc>
                  <a:txBody>
                    <a:bodyPr/>
                    <a:lstStyle/>
                    <a:p>
                      <a:pPr marL="0" marR="0" algn="l" fontAlgn="t">
                        <a:spcBef>
                          <a:spcPts val="0"/>
                        </a:spcBef>
                        <a:spcAft>
                          <a:spcPts val="600"/>
                        </a:spcAft>
                      </a:pPr>
                      <a:r>
                        <a:rPr lang="en-US" sz="1200" b="0" u="none" strike="noStrike">
                          <a:solidFill>
                            <a:srgbClr val="000000"/>
                          </a:solidFill>
                          <a:effectLst/>
                        </a:rPr>
                        <a:t>Home and Hospital Schools(5)</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330722999"/>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Development Services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1544518471"/>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State Hospitals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7540412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 Consortium</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60190088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1178934652"/>
                  </a:ext>
                </a:extLst>
              </a:tr>
              <a:tr h="217848">
                <a:tc>
                  <a:txBody>
                    <a:bodyPr/>
                    <a:lstStyle/>
                    <a:p>
                      <a:pPr marL="0" marR="0" algn="l" fontAlgn="t">
                        <a:spcBef>
                          <a:spcPts val="0"/>
                        </a:spcBef>
                        <a:spcAft>
                          <a:spcPts val="600"/>
                        </a:spcAft>
                      </a:pPr>
                      <a:r>
                        <a:rPr lang="en-US" sz="1200" b="0" u="none" strike="noStrike">
                          <a:solidFill>
                            <a:srgbClr val="FF0000"/>
                          </a:solidFill>
                          <a:effectLst/>
                        </a:rPr>
                        <a:t>Non-Public School Group (0000001)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57025466"/>
                  </a:ext>
                </a:extLst>
              </a:tr>
              <a:tr h="217848">
                <a:tc>
                  <a:txBody>
                    <a:bodyPr/>
                    <a:lstStyle/>
                    <a:p>
                      <a:pPr marL="0" marR="0" algn="l" fontAlgn="t">
                        <a:spcBef>
                          <a:spcPts val="0"/>
                        </a:spcBef>
                        <a:spcAft>
                          <a:spcPts val="600"/>
                        </a:spcAft>
                      </a:pPr>
                      <a:r>
                        <a:rPr lang="en-US" sz="1200" b="0" u="none" strike="noStrike">
                          <a:solidFill>
                            <a:srgbClr val="FF0000"/>
                          </a:solidFill>
                          <a:effectLst/>
                        </a:rPr>
                        <a:t>Private School Group (0000002)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2814904108"/>
                  </a:ext>
                </a:extLst>
              </a:tr>
              <a:tr h="217848">
                <a:tc>
                  <a:txBody>
                    <a:bodyPr/>
                    <a:lstStyle/>
                    <a:p>
                      <a:pPr marL="0" marR="0" algn="l" fontAlgn="t">
                        <a:spcBef>
                          <a:spcPts val="0"/>
                        </a:spcBef>
                        <a:spcAft>
                          <a:spcPts val="600"/>
                        </a:spcAft>
                      </a:pPr>
                      <a:r>
                        <a:rPr lang="en-US" sz="1200" b="0" u="none" strike="noStrike" dirty="0">
                          <a:solidFill>
                            <a:srgbClr val="FF0000"/>
                          </a:solidFill>
                          <a:effectLst/>
                        </a:rPr>
                        <a:t>ROP/ROC(4)</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4183271557"/>
                  </a:ext>
                </a:extLst>
              </a:tr>
            </a:tbl>
          </a:graphicData>
        </a:graphic>
      </p:graphicFrame>
      <p:graphicFrame>
        <p:nvGraphicFramePr>
          <p:cNvPr id="6" name="Table 5">
            <a:extLst>
              <a:ext uri="{FF2B5EF4-FFF2-40B4-BE49-F238E27FC236}">
                <a16:creationId xmlns:a16="http://schemas.microsoft.com/office/drawing/2014/main" id="{74D3FA05-59A5-49F2-8747-1581F76DE612}"/>
              </a:ext>
            </a:extLst>
          </p:cNvPr>
          <p:cNvGraphicFramePr/>
          <p:nvPr>
            <p:extLst>
              <p:ext uri="{D42A27DB-BD31-4B8C-83A1-F6EECF244321}">
                <p14:modId xmlns:p14="http://schemas.microsoft.com/office/powerpoint/2010/main" val="603630780"/>
              </p:ext>
            </p:extLst>
          </p:nvPr>
        </p:nvGraphicFramePr>
        <p:xfrm>
          <a:off x="6173752" y="1221982"/>
          <a:ext cx="4827623" cy="3869022"/>
        </p:xfrm>
        <a:graphic>
          <a:graphicData uri="http://schemas.openxmlformats.org/drawingml/2006/table">
            <a:tbl>
              <a:tblPr firstRow="1" firstCol="1" lastCol="1" bandRow="1" bandCol="1">
                <a:tableStyleId>{72833802-FEF1-4C79-8D5D-14CF1EAF98D9}</a:tableStyleId>
              </a:tblPr>
              <a:tblGrid>
                <a:gridCol w="2433088">
                  <a:extLst>
                    <a:ext uri="{9D8B030D-6E8A-4147-A177-3AD203B41FA5}">
                      <a16:colId xmlns:a16="http://schemas.microsoft.com/office/drawing/2014/main" val="103336181"/>
                    </a:ext>
                  </a:extLst>
                </a:gridCol>
                <a:gridCol w="665148">
                  <a:extLst>
                    <a:ext uri="{9D8B030D-6E8A-4147-A177-3AD203B41FA5}">
                      <a16:colId xmlns:a16="http://schemas.microsoft.com/office/drawing/2014/main" val="2304809660"/>
                    </a:ext>
                  </a:extLst>
                </a:gridCol>
                <a:gridCol w="640962">
                  <a:extLst>
                    <a:ext uri="{9D8B030D-6E8A-4147-A177-3AD203B41FA5}">
                      <a16:colId xmlns:a16="http://schemas.microsoft.com/office/drawing/2014/main" val="1474583178"/>
                    </a:ext>
                  </a:extLst>
                </a:gridCol>
                <a:gridCol w="1088425">
                  <a:extLst>
                    <a:ext uri="{9D8B030D-6E8A-4147-A177-3AD203B41FA5}">
                      <a16:colId xmlns:a16="http://schemas.microsoft.com/office/drawing/2014/main" val="3507041439"/>
                    </a:ext>
                  </a:extLst>
                </a:gridCol>
              </a:tblGrid>
              <a:tr h="479134">
                <a:tc>
                  <a:txBody>
                    <a:bodyPr/>
                    <a:lstStyle/>
                    <a:p>
                      <a:pPr marL="0" marR="0" algn="l" fontAlgn="b">
                        <a:spcBef>
                          <a:spcPts val="0"/>
                        </a:spcBef>
                        <a:spcAft>
                          <a:spcPts val="0"/>
                        </a:spcAft>
                      </a:pPr>
                      <a:r>
                        <a:rPr lang="en-US" sz="1200" b="1" u="none" strike="noStrike" dirty="0">
                          <a:effectLst/>
                        </a:rPr>
                        <a:t>Grade Levels</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CRSC/ SCSC</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SDEM</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CTE/WBLR</a:t>
                      </a:r>
                      <a:endParaRPr lang="en-US" sz="1200" b="1" i="0" u="none" strike="noStrike" dirty="0">
                        <a:effectLst/>
                        <a:latin typeface="Arial" panose="020B0604020202020204" pitchFamily="34" charset="0"/>
                      </a:endParaRPr>
                    </a:p>
                  </a:txBody>
                  <a:tcPr marL="14494" marR="14494" marT="14494" marB="14494" anchor="b"/>
                </a:tc>
                <a:extLst>
                  <a:ext uri="{0D108BD9-81ED-4DB2-BD59-A6C34878D82A}">
                    <a16:rowId xmlns:a16="http://schemas.microsoft.com/office/drawing/2014/main" val="4130022450"/>
                  </a:ext>
                </a:extLst>
              </a:tr>
              <a:tr h="205295">
                <a:tc>
                  <a:txBody>
                    <a:bodyPr/>
                    <a:lstStyle/>
                    <a:p>
                      <a:pPr marL="0" marR="0" algn="l" fontAlgn="t">
                        <a:spcBef>
                          <a:spcPts val="0"/>
                        </a:spcBef>
                        <a:spcAft>
                          <a:spcPts val="600"/>
                        </a:spcAft>
                      </a:pPr>
                      <a:r>
                        <a:rPr lang="en-US" sz="1200" b="0" u="none" strike="noStrike" dirty="0">
                          <a:effectLst/>
                        </a:rPr>
                        <a:t>Infants - IN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04262715"/>
                  </a:ext>
                </a:extLst>
              </a:tr>
              <a:tr h="205295">
                <a:tc>
                  <a:txBody>
                    <a:bodyPr/>
                    <a:lstStyle/>
                    <a:p>
                      <a:pPr marL="0" marR="0" algn="l" fontAlgn="t">
                        <a:spcBef>
                          <a:spcPts val="0"/>
                        </a:spcBef>
                        <a:spcAft>
                          <a:spcPts val="600"/>
                        </a:spcAft>
                      </a:pPr>
                      <a:r>
                        <a:rPr lang="en-US" sz="1200" b="0" u="none" strike="noStrike">
                          <a:effectLst/>
                        </a:rPr>
                        <a:t>Prekindergarten - PS</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003327884"/>
                  </a:ext>
                </a:extLst>
              </a:tr>
              <a:tr h="205295">
                <a:tc>
                  <a:txBody>
                    <a:bodyPr/>
                    <a:lstStyle/>
                    <a:p>
                      <a:pPr marL="0" marR="0" algn="l" fontAlgn="t">
                        <a:spcBef>
                          <a:spcPts val="0"/>
                        </a:spcBef>
                        <a:spcAft>
                          <a:spcPts val="600"/>
                        </a:spcAft>
                      </a:pPr>
                      <a:r>
                        <a:rPr lang="en-US" sz="1200" b="0" u="none" strike="noStrike">
                          <a:effectLst/>
                        </a:rPr>
                        <a:t>Kindergarten - KN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442711892"/>
                  </a:ext>
                </a:extLst>
              </a:tr>
              <a:tr h="205295">
                <a:tc>
                  <a:txBody>
                    <a:bodyPr/>
                    <a:lstStyle/>
                    <a:p>
                      <a:pPr marL="0" marR="0" algn="l" fontAlgn="t">
                        <a:spcBef>
                          <a:spcPts val="0"/>
                        </a:spcBef>
                        <a:spcAft>
                          <a:spcPts val="600"/>
                        </a:spcAft>
                      </a:pPr>
                      <a:r>
                        <a:rPr lang="en-US" sz="1200" b="0" u="none" strike="noStrike">
                          <a:effectLst/>
                        </a:rPr>
                        <a:t>First Grade - 01</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374378840"/>
                  </a:ext>
                </a:extLst>
              </a:tr>
              <a:tr h="205295">
                <a:tc>
                  <a:txBody>
                    <a:bodyPr/>
                    <a:lstStyle/>
                    <a:p>
                      <a:pPr marL="0" marR="0" algn="l" fontAlgn="t">
                        <a:spcBef>
                          <a:spcPts val="0"/>
                        </a:spcBef>
                        <a:spcAft>
                          <a:spcPts val="600"/>
                        </a:spcAft>
                      </a:pPr>
                      <a:r>
                        <a:rPr lang="en-US" sz="1200" b="0" u="none" strike="noStrike">
                          <a:effectLst/>
                        </a:rPr>
                        <a:t>Second Grade – 02</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57065872"/>
                  </a:ext>
                </a:extLst>
              </a:tr>
              <a:tr h="205295">
                <a:tc>
                  <a:txBody>
                    <a:bodyPr/>
                    <a:lstStyle/>
                    <a:p>
                      <a:pPr marL="0" marR="0" algn="l" fontAlgn="t">
                        <a:spcBef>
                          <a:spcPts val="0"/>
                        </a:spcBef>
                        <a:spcAft>
                          <a:spcPts val="600"/>
                        </a:spcAft>
                      </a:pPr>
                      <a:r>
                        <a:rPr lang="en-US" sz="1200" b="0" u="none" strike="noStrike">
                          <a:effectLst/>
                        </a:rPr>
                        <a:t>Third Grade – 03</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686969391"/>
                  </a:ext>
                </a:extLst>
              </a:tr>
              <a:tr h="205295">
                <a:tc>
                  <a:txBody>
                    <a:bodyPr/>
                    <a:lstStyle/>
                    <a:p>
                      <a:pPr marL="0" marR="0" algn="l" fontAlgn="t">
                        <a:spcBef>
                          <a:spcPts val="0"/>
                        </a:spcBef>
                        <a:spcAft>
                          <a:spcPts val="600"/>
                        </a:spcAft>
                      </a:pPr>
                      <a:r>
                        <a:rPr lang="en-US" sz="1200" b="0" u="none" strike="noStrike">
                          <a:effectLst/>
                        </a:rPr>
                        <a:t>Fourth Grade – 04</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878946521"/>
                  </a:ext>
                </a:extLst>
              </a:tr>
              <a:tr h="205295">
                <a:tc>
                  <a:txBody>
                    <a:bodyPr/>
                    <a:lstStyle/>
                    <a:p>
                      <a:pPr marL="0" marR="0" algn="l" fontAlgn="t">
                        <a:spcBef>
                          <a:spcPts val="0"/>
                        </a:spcBef>
                        <a:spcAft>
                          <a:spcPts val="600"/>
                        </a:spcAft>
                      </a:pPr>
                      <a:r>
                        <a:rPr lang="en-US" sz="1200" b="0" u="none" strike="noStrike" dirty="0">
                          <a:effectLst/>
                        </a:rPr>
                        <a:t>Fifth Grade – 05</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950137716"/>
                  </a:ext>
                </a:extLst>
              </a:tr>
              <a:tr h="205295">
                <a:tc>
                  <a:txBody>
                    <a:bodyPr/>
                    <a:lstStyle/>
                    <a:p>
                      <a:pPr marL="0" marR="0" algn="l" fontAlgn="t">
                        <a:spcBef>
                          <a:spcPts val="0"/>
                        </a:spcBef>
                        <a:spcAft>
                          <a:spcPts val="600"/>
                        </a:spcAft>
                      </a:pPr>
                      <a:r>
                        <a:rPr lang="en-US" sz="1200" b="0" u="none" strike="noStrike">
                          <a:effectLst/>
                        </a:rPr>
                        <a:t>Sixth Grade – 06</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3642939134"/>
                  </a:ext>
                </a:extLst>
              </a:tr>
              <a:tr h="205295">
                <a:tc>
                  <a:txBody>
                    <a:bodyPr/>
                    <a:lstStyle/>
                    <a:p>
                      <a:pPr marL="0" marR="0" algn="l" fontAlgn="t">
                        <a:spcBef>
                          <a:spcPts val="0"/>
                        </a:spcBef>
                        <a:spcAft>
                          <a:spcPts val="600"/>
                        </a:spcAft>
                      </a:pPr>
                      <a:r>
                        <a:rPr lang="en-US" sz="1200" b="1" u="none" strike="noStrike">
                          <a:solidFill>
                            <a:schemeClr val="tx1"/>
                          </a:solidFill>
                          <a:effectLst/>
                        </a:rPr>
                        <a:t>Seventh Grade – 07</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979352056"/>
                  </a:ext>
                </a:extLst>
              </a:tr>
              <a:tr h="205295">
                <a:tc>
                  <a:txBody>
                    <a:bodyPr/>
                    <a:lstStyle/>
                    <a:p>
                      <a:pPr marL="0" marR="0" algn="l" fontAlgn="t">
                        <a:spcBef>
                          <a:spcPts val="0"/>
                        </a:spcBef>
                        <a:spcAft>
                          <a:spcPts val="600"/>
                        </a:spcAft>
                      </a:pPr>
                      <a:r>
                        <a:rPr lang="en-US" sz="1200" b="1" u="none" strike="noStrike">
                          <a:solidFill>
                            <a:schemeClr val="tx1"/>
                          </a:solidFill>
                          <a:effectLst/>
                        </a:rPr>
                        <a:t>Eighth Grade – 08</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rgbClr val="FF735D"/>
                          </a:solidFill>
                          <a:effectLst/>
                        </a:rPr>
                        <a:t>P</a:t>
                      </a:r>
                      <a:endParaRPr lang="en-US" sz="1200" b="1" i="0" u="none" strike="noStrike" dirty="0">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719732135"/>
                  </a:ext>
                </a:extLst>
              </a:tr>
              <a:tr h="205295">
                <a:tc>
                  <a:txBody>
                    <a:bodyPr/>
                    <a:lstStyle/>
                    <a:p>
                      <a:pPr marL="0" marR="0" algn="l" fontAlgn="t">
                        <a:spcBef>
                          <a:spcPts val="0"/>
                        </a:spcBef>
                        <a:spcAft>
                          <a:spcPts val="600"/>
                        </a:spcAft>
                      </a:pPr>
                      <a:r>
                        <a:rPr lang="en-US" sz="1200" b="1" u="none" strike="noStrike">
                          <a:solidFill>
                            <a:schemeClr val="tx1"/>
                          </a:solidFill>
                          <a:effectLst/>
                        </a:rPr>
                        <a:t>Ninth Grade – 09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073103488"/>
                  </a:ext>
                </a:extLst>
              </a:tr>
              <a:tr h="205295">
                <a:tc>
                  <a:txBody>
                    <a:bodyPr/>
                    <a:lstStyle/>
                    <a:p>
                      <a:pPr marL="0" marR="0" algn="l" fontAlgn="t">
                        <a:spcBef>
                          <a:spcPts val="0"/>
                        </a:spcBef>
                        <a:spcAft>
                          <a:spcPts val="600"/>
                        </a:spcAft>
                      </a:pPr>
                      <a:r>
                        <a:rPr lang="en-US" sz="1200" b="1" u="none" strike="noStrike">
                          <a:solidFill>
                            <a:schemeClr val="tx1"/>
                          </a:solidFill>
                          <a:effectLst/>
                        </a:rPr>
                        <a:t>Tenth Grade – 10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4262242507"/>
                  </a:ext>
                </a:extLst>
              </a:tr>
              <a:tr h="205295">
                <a:tc>
                  <a:txBody>
                    <a:bodyPr/>
                    <a:lstStyle/>
                    <a:p>
                      <a:pPr marL="0" marR="0" algn="l" fontAlgn="t">
                        <a:spcBef>
                          <a:spcPts val="0"/>
                        </a:spcBef>
                        <a:spcAft>
                          <a:spcPts val="600"/>
                        </a:spcAft>
                      </a:pPr>
                      <a:r>
                        <a:rPr lang="en-US" sz="1200" b="1" u="none" strike="noStrike">
                          <a:solidFill>
                            <a:schemeClr val="tx1"/>
                          </a:solidFill>
                          <a:effectLst/>
                        </a:rPr>
                        <a:t>Eleventh Grade – 11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51616565"/>
                  </a:ext>
                </a:extLst>
              </a:tr>
              <a:tr h="205295">
                <a:tc>
                  <a:txBody>
                    <a:bodyPr/>
                    <a:lstStyle/>
                    <a:p>
                      <a:pPr marL="0" marR="0" algn="l" fontAlgn="t">
                        <a:spcBef>
                          <a:spcPts val="0"/>
                        </a:spcBef>
                        <a:spcAft>
                          <a:spcPts val="600"/>
                        </a:spcAft>
                      </a:pPr>
                      <a:r>
                        <a:rPr lang="en-US" sz="1200" b="1" u="none" strike="noStrike">
                          <a:solidFill>
                            <a:schemeClr val="tx1"/>
                          </a:solidFill>
                          <a:effectLst/>
                        </a:rPr>
                        <a:t>Twelfth Grade – 12</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3412148379"/>
                  </a:ext>
                </a:extLst>
              </a:tr>
              <a:tr h="205295">
                <a:tc>
                  <a:txBody>
                    <a:bodyPr/>
                    <a:lstStyle/>
                    <a:p>
                      <a:pPr marL="0" marR="0" algn="l" fontAlgn="t">
                        <a:spcBef>
                          <a:spcPts val="0"/>
                        </a:spcBef>
                        <a:spcAft>
                          <a:spcPts val="600"/>
                        </a:spcAft>
                      </a:pPr>
                      <a:r>
                        <a:rPr lang="en-US" sz="1200" b="0" u="none" strike="noStrike" dirty="0">
                          <a:effectLst/>
                        </a:rPr>
                        <a:t>Adult – AD </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802454005"/>
                  </a:ext>
                </a:extLst>
              </a:tr>
            </a:tbl>
          </a:graphicData>
        </a:graphic>
      </p:graphicFrame>
      <p:sp>
        <p:nvSpPr>
          <p:cNvPr id="9" name="TextBox 8">
            <a:extLst>
              <a:ext uri="{FF2B5EF4-FFF2-40B4-BE49-F238E27FC236}">
                <a16:creationId xmlns:a16="http://schemas.microsoft.com/office/drawing/2014/main" id="{BF6E3948-1B57-49A7-B8FF-34E687C49331}"/>
              </a:ext>
            </a:extLst>
          </p:cNvPr>
          <p:cNvSpPr txBox="1"/>
          <p:nvPr/>
        </p:nvSpPr>
        <p:spPr>
          <a:xfrm>
            <a:off x="6173752" y="5246509"/>
            <a:ext cx="4494249" cy="861774"/>
          </a:xfrm>
          <a:prstGeom prst="rect">
            <a:avLst/>
          </a:prstGeom>
          <a:solidFill>
            <a:srgbClr val="F7EDF0"/>
          </a:solidFill>
        </p:spPr>
        <p:style>
          <a:lnRef idx="1">
            <a:schemeClr val="accent1"/>
          </a:lnRef>
          <a:fillRef idx="3">
            <a:schemeClr val="accent1"/>
          </a:fillRef>
          <a:effectRef idx="2">
            <a:schemeClr val="accent1"/>
          </a:effectRef>
          <a:fontRef idx="minor">
            <a:schemeClr val="lt1"/>
          </a:fontRef>
        </p:style>
        <p:txBody>
          <a:bodyPr wrap="square">
            <a:spAutoFit/>
          </a:bodyPr>
          <a:lstStyle/>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Legend:</a:t>
            </a:r>
            <a:endParaRPr lang="en-US"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Y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Required: Schools are expected to submit data and will receive validation errors if data are not submitted.</a:t>
            </a:r>
            <a:b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 No: Schools should NOT submit data.  </a:t>
            </a:r>
            <a:endPar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rgbClr val="FF735D"/>
                </a:solidFill>
                <a:effectLst/>
                <a:latin typeface="Arial" panose="020B0604020202020204" pitchFamily="34" charset="0"/>
                <a:ea typeface="Calibri" panose="020F0502020204030204" pitchFamily="34" charset="0"/>
                <a:cs typeface="Arial" panose="020B0604020202020204" pitchFamily="34" charset="0"/>
              </a:rPr>
              <a:t>P</a:t>
            </a:r>
            <a:r>
              <a:rPr lang="en-US" sz="10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Permitted: Schools are permitted, but not expected to submit data</a:t>
            </a:r>
            <a:endParaRPr lang="en-US" sz="1000" dirty="0">
              <a:solidFill>
                <a:schemeClr val="tx1"/>
              </a:solidFill>
            </a:endParaRPr>
          </a:p>
        </p:txBody>
      </p:sp>
      <p:sp>
        <p:nvSpPr>
          <p:cNvPr id="8" name="Footer Placeholder 2">
            <a:extLst>
              <a:ext uri="{FF2B5EF4-FFF2-40B4-BE49-F238E27FC236}">
                <a16:creationId xmlns:a16="http://schemas.microsoft.com/office/drawing/2014/main" id="{5AC90E35-AED0-E478-D18E-3893454B28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402098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545742" y="54288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FD13F22-2765-42B2-BA89-094BD088B3FE}"/>
              </a:ext>
              <a:ext uri="{C183D7F6-B498-43B3-948B-1728B52AA6E4}">
                <adec:decorative xmlns:adec="http://schemas.microsoft.com/office/drawing/2017/decorative" val="1"/>
              </a:ext>
            </a:extLst>
          </p:cNvPr>
          <p:cNvGrpSpPr/>
          <p:nvPr/>
        </p:nvGrpSpPr>
        <p:grpSpPr>
          <a:xfrm>
            <a:off x="897251" y="3429000"/>
            <a:ext cx="10732442" cy="2408561"/>
            <a:chOff x="897251" y="3429000"/>
            <a:chExt cx="10732442" cy="2408561"/>
          </a:xfrm>
        </p:grpSpPr>
        <p:grpSp>
          <p:nvGrpSpPr>
            <p:cNvPr id="18" name="Group 17">
              <a:extLst>
                <a:ext uri="{FF2B5EF4-FFF2-40B4-BE49-F238E27FC236}">
                  <a16:creationId xmlns:a16="http://schemas.microsoft.com/office/drawing/2014/main" id="{582BAD1D-AE9C-4645-8BD1-89856E279444}"/>
                </a:ext>
              </a:extLst>
            </p:cNvPr>
            <p:cNvGrpSpPr/>
            <p:nvPr/>
          </p:nvGrpSpPr>
          <p:grpSpPr>
            <a:xfrm>
              <a:off x="897251" y="3429000"/>
              <a:ext cx="10397493" cy="2408561"/>
              <a:chOff x="897251" y="3451187"/>
              <a:chExt cx="10397493" cy="2386374"/>
            </a:xfrm>
          </p:grpSpPr>
          <p:sp>
            <p:nvSpPr>
              <p:cNvPr id="19" name="Rectangle: Rounded Corners 18">
                <a:extLst>
                  <a:ext uri="{FF2B5EF4-FFF2-40B4-BE49-F238E27FC236}">
                    <a16:creationId xmlns:a16="http://schemas.microsoft.com/office/drawing/2014/main" id="{3ACF7C08-6A1E-4AA5-8F17-0886E64C914F}"/>
                  </a:ext>
                </a:extLst>
              </p:cNvPr>
              <p:cNvSpPr/>
              <p:nvPr/>
            </p:nvSpPr>
            <p:spPr>
              <a:xfrm>
                <a:off x="897251" y="3463470"/>
                <a:ext cx="10397493" cy="2374091"/>
              </a:xfrm>
              <a:prstGeom prst="roundRect">
                <a:avLst/>
              </a:prstGeom>
              <a:solidFill>
                <a:srgbClr val="DF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25A8294-D4C3-49E7-8B62-FB50771EA246}"/>
                  </a:ext>
                </a:extLst>
              </p:cNvPr>
              <p:cNvPicPr>
                <a:picLocks noChangeAspect="1"/>
              </p:cNvPicPr>
              <p:nvPr/>
            </p:nvPicPr>
            <p:blipFill>
              <a:blip r:embed="rId3"/>
              <a:stretch>
                <a:fillRect/>
              </a:stretch>
            </p:blipFill>
            <p:spPr>
              <a:xfrm>
                <a:off x="897254" y="3451187"/>
                <a:ext cx="2374091" cy="2374091"/>
              </a:xfrm>
              <a:prstGeom prst="rect">
                <a:avLst/>
              </a:prstGeom>
            </p:spPr>
          </p:pic>
        </p:grpSp>
        <p:sp>
          <p:nvSpPr>
            <p:cNvPr id="22" name="TextBox 21">
              <a:extLst>
                <a:ext uri="{FF2B5EF4-FFF2-40B4-BE49-F238E27FC236}">
                  <a16:creationId xmlns:a16="http://schemas.microsoft.com/office/drawing/2014/main" id="{B3F75034-590C-412E-8504-16E64B24D563}"/>
                </a:ext>
              </a:extLst>
            </p:cNvPr>
            <p:cNvSpPr txBox="1"/>
            <p:nvPr/>
          </p:nvSpPr>
          <p:spPr>
            <a:xfrm>
              <a:off x="3492058" y="3523994"/>
              <a:ext cx="8137635" cy="461665"/>
            </a:xfrm>
            <a:prstGeom prst="rect">
              <a:avLst/>
            </a:prstGeom>
            <a:noFill/>
          </p:spPr>
          <p:txBody>
            <a:bodyPr wrap="square" rtlCol="0">
              <a:spAutoFit/>
            </a:bodyPr>
            <a:lstStyle/>
            <a:p>
              <a:r>
                <a:rPr lang="en-US" sz="2400" b="1" dirty="0"/>
                <a:t>Report:</a:t>
              </a:r>
            </a:p>
          </p:txBody>
        </p:sp>
      </p:grpSp>
      <p:grpSp>
        <p:nvGrpSpPr>
          <p:cNvPr id="20" name="Group 19">
            <a:extLst>
              <a:ext uri="{FF2B5EF4-FFF2-40B4-BE49-F238E27FC236}">
                <a16:creationId xmlns:a16="http://schemas.microsoft.com/office/drawing/2014/main" id="{713234F7-F4A8-4ECD-991B-DA9DD056A349}"/>
              </a:ext>
              <a:ext uri="{C183D7F6-B498-43B3-948B-1728B52AA6E4}">
                <adec:decorative xmlns:adec="http://schemas.microsoft.com/office/drawing/2017/decorative" val="1"/>
              </a:ext>
            </a:extLst>
          </p:cNvPr>
          <p:cNvGrpSpPr/>
          <p:nvPr/>
        </p:nvGrpSpPr>
        <p:grpSpPr>
          <a:xfrm>
            <a:off x="897251" y="1027961"/>
            <a:ext cx="10732443" cy="2376471"/>
            <a:chOff x="897252" y="1052529"/>
            <a:chExt cx="10732443" cy="2376471"/>
          </a:xfrm>
        </p:grpSpPr>
        <p:grpSp>
          <p:nvGrpSpPr>
            <p:cNvPr id="17" name="Group 16">
              <a:extLst>
                <a:ext uri="{FF2B5EF4-FFF2-40B4-BE49-F238E27FC236}">
                  <a16:creationId xmlns:a16="http://schemas.microsoft.com/office/drawing/2014/main" id="{D99CFC74-60C7-4AF9-80D9-753350837E18}"/>
                </a:ext>
              </a:extLst>
            </p:cNvPr>
            <p:cNvGrpSpPr/>
            <p:nvPr/>
          </p:nvGrpSpPr>
          <p:grpSpPr>
            <a:xfrm>
              <a:off x="897252" y="1052529"/>
              <a:ext cx="10397493" cy="2376471"/>
              <a:chOff x="897252" y="1052529"/>
              <a:chExt cx="10397493" cy="2376471"/>
            </a:xfrm>
          </p:grpSpPr>
          <p:sp>
            <p:nvSpPr>
              <p:cNvPr id="15" name="Rectangle: Rounded Corners 14">
                <a:extLst>
                  <a:ext uri="{FF2B5EF4-FFF2-40B4-BE49-F238E27FC236}">
                    <a16:creationId xmlns:a16="http://schemas.microsoft.com/office/drawing/2014/main" id="{B2C136DF-D367-4DFF-99E2-F72B5902A6F4}"/>
                  </a:ext>
                </a:extLst>
              </p:cNvPr>
              <p:cNvSpPr/>
              <p:nvPr/>
            </p:nvSpPr>
            <p:spPr>
              <a:xfrm>
                <a:off x="897252" y="1052529"/>
                <a:ext cx="10397493" cy="2366570"/>
              </a:xfrm>
              <a:prstGeom prst="roundRect">
                <a:avLst/>
              </a:prstGeom>
              <a:solidFill>
                <a:srgbClr val="F8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D534E42-F7AA-494A-88D8-83159FEBE6E3}"/>
                  </a:ext>
                </a:extLst>
              </p:cNvPr>
              <p:cNvPicPr>
                <a:picLocks noChangeAspect="1"/>
              </p:cNvPicPr>
              <p:nvPr/>
            </p:nvPicPr>
            <p:blipFill>
              <a:blip r:embed="rId4"/>
              <a:stretch>
                <a:fillRect/>
              </a:stretch>
            </p:blipFill>
            <p:spPr>
              <a:xfrm>
                <a:off x="897253" y="1058859"/>
                <a:ext cx="2374092" cy="2370141"/>
              </a:xfrm>
              <a:prstGeom prst="rect">
                <a:avLst/>
              </a:prstGeom>
            </p:spPr>
          </p:pic>
        </p:grpSp>
        <p:sp>
          <p:nvSpPr>
            <p:cNvPr id="16" name="TextBox 15">
              <a:extLst>
                <a:ext uri="{FF2B5EF4-FFF2-40B4-BE49-F238E27FC236}">
                  <a16:creationId xmlns:a16="http://schemas.microsoft.com/office/drawing/2014/main" id="{C2A4F574-2385-40C8-A0DF-E641F57D1A07}"/>
                </a:ext>
              </a:extLst>
            </p:cNvPr>
            <p:cNvSpPr txBox="1"/>
            <p:nvPr/>
          </p:nvSpPr>
          <p:spPr>
            <a:xfrm>
              <a:off x="3492060" y="1310281"/>
              <a:ext cx="8137635" cy="461665"/>
            </a:xfrm>
            <a:prstGeom prst="rect">
              <a:avLst/>
            </a:prstGeom>
            <a:noFill/>
          </p:spPr>
          <p:txBody>
            <a:bodyPr wrap="square" rtlCol="0">
              <a:spAutoFit/>
            </a:bodyPr>
            <a:lstStyle/>
            <a:p>
              <a:r>
                <a:rPr lang="en-US" sz="2400" b="1" dirty="0"/>
                <a:t>Do Not Report:</a:t>
              </a:r>
            </a:p>
          </p:txBody>
        </p:sp>
      </p:grpSp>
      <p:sp>
        <p:nvSpPr>
          <p:cNvPr id="2" name="Title 1">
            <a:extLst>
              <a:ext uri="{FF2B5EF4-FFF2-40B4-BE49-F238E27FC236}">
                <a16:creationId xmlns:a16="http://schemas.microsoft.com/office/drawing/2014/main" id="{51739716-A687-4328-8568-27373B1A595F}"/>
              </a:ext>
            </a:extLst>
          </p:cNvPr>
          <p:cNvSpPr>
            <a:spLocks noGrp="1"/>
          </p:cNvSpPr>
          <p:nvPr>
            <p:ph type="title"/>
          </p:nvPr>
        </p:nvSpPr>
        <p:spPr>
          <a:xfrm>
            <a:off x="426000" y="269795"/>
            <a:ext cx="11340000" cy="432000"/>
          </a:xfrm>
        </p:spPr>
        <p:txBody>
          <a:bodyPr/>
          <a:lstStyle/>
          <a:p>
            <a:r>
              <a:rPr lang="en-US" dirty="0"/>
              <a:t>Reporting Reminder</a:t>
            </a:r>
          </a:p>
        </p:txBody>
      </p:sp>
      <p:sp>
        <p:nvSpPr>
          <p:cNvPr id="4" name="Slide Number Placeholder 3">
            <a:extLst>
              <a:ext uri="{FF2B5EF4-FFF2-40B4-BE49-F238E27FC236}">
                <a16:creationId xmlns:a16="http://schemas.microsoft.com/office/drawing/2014/main" id="{93E78506-8360-4B6A-B3BB-2A85FF08C4FB}"/>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
        <p:nvSpPr>
          <p:cNvPr id="7" name="TextBox 6">
            <a:extLst>
              <a:ext uri="{FF2B5EF4-FFF2-40B4-BE49-F238E27FC236}">
                <a16:creationId xmlns:a16="http://schemas.microsoft.com/office/drawing/2014/main" id="{129F6D71-EB6C-43EB-B239-84E25BCC46B0}"/>
              </a:ext>
            </a:extLst>
          </p:cNvPr>
          <p:cNvSpPr txBox="1"/>
          <p:nvPr/>
        </p:nvSpPr>
        <p:spPr>
          <a:xfrm>
            <a:off x="3492060" y="1943328"/>
            <a:ext cx="771722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EOY 1 data for Grades TK – 8 in Self Contained Classes</a:t>
            </a:r>
          </a:p>
          <a:p>
            <a:pPr marL="342900" indent="-342900">
              <a:buFont typeface="Arial" panose="020B0604020202020204" pitchFamily="34" charset="0"/>
              <a:buChar char="•"/>
            </a:pPr>
            <a:r>
              <a:rPr lang="en-US" sz="2000" dirty="0"/>
              <a:t>Grades 7 – 8 in Departmentalized Courses </a:t>
            </a:r>
            <a:r>
              <a:rPr lang="en-US" sz="2000" b="1" dirty="0"/>
              <a:t>Optional</a:t>
            </a:r>
            <a:r>
              <a:rPr lang="en-US" sz="2000" dirty="0"/>
              <a:t> to report.</a:t>
            </a:r>
          </a:p>
          <a:p>
            <a:pPr marL="800100" lvl="1" indent="-342900">
              <a:buFont typeface="Arial" panose="020B0604020202020204" pitchFamily="34" charset="0"/>
              <a:buChar char="•"/>
            </a:pPr>
            <a:r>
              <a:rPr lang="en-US" sz="2000" dirty="0"/>
              <a:t>Ignore SENR0713E1 Warnings if you opt not to submit data </a:t>
            </a:r>
          </a:p>
        </p:txBody>
      </p:sp>
      <p:sp>
        <p:nvSpPr>
          <p:cNvPr id="9" name="TextBox 8">
            <a:extLst>
              <a:ext uri="{FF2B5EF4-FFF2-40B4-BE49-F238E27FC236}">
                <a16:creationId xmlns:a16="http://schemas.microsoft.com/office/drawing/2014/main" id="{843DA21D-54DC-4F53-915A-3198D6F72297}"/>
              </a:ext>
            </a:extLst>
          </p:cNvPr>
          <p:cNvSpPr txBox="1"/>
          <p:nvPr/>
        </p:nvSpPr>
        <p:spPr>
          <a:xfrm>
            <a:off x="3492058" y="3934730"/>
            <a:ext cx="69657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Grades 9 - 12 in Departmentalized Courses</a:t>
            </a:r>
          </a:p>
          <a:p>
            <a:pPr marL="742950" lvl="1" indent="-285750">
              <a:buFont typeface="Arial" panose="020B0604020202020204" pitchFamily="34" charset="0"/>
              <a:buChar char="•"/>
            </a:pPr>
            <a:r>
              <a:rPr lang="en-US" sz="1400" dirty="0"/>
              <a:t>SDEM</a:t>
            </a:r>
          </a:p>
          <a:p>
            <a:pPr marL="742950" lvl="1" indent="-285750">
              <a:buFont typeface="Arial" panose="020B0604020202020204" pitchFamily="34" charset="0"/>
              <a:buChar char="•"/>
            </a:pPr>
            <a:r>
              <a:rPr lang="en-US" sz="1400" dirty="0"/>
              <a:t>CRSC  </a:t>
            </a:r>
          </a:p>
          <a:p>
            <a:pPr marL="742950" lvl="1" indent="-285750">
              <a:buFont typeface="Arial" panose="020B0604020202020204" pitchFamily="34" charset="0"/>
              <a:buChar char="•"/>
            </a:pPr>
            <a:r>
              <a:rPr lang="en-US" sz="1400" dirty="0"/>
              <a:t>SCSC (Only for students who completed a course)</a:t>
            </a:r>
          </a:p>
          <a:p>
            <a:pPr marL="742950" lvl="1" indent="-285750">
              <a:buFont typeface="Arial" panose="020B0604020202020204" pitchFamily="34" charset="0"/>
              <a:buChar char="•"/>
            </a:pPr>
            <a:r>
              <a:rPr lang="en-US" sz="1400" dirty="0"/>
              <a:t>WBLR</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SCTE (Only for CTE Pathway Completers)</a:t>
            </a:r>
          </a:p>
        </p:txBody>
      </p:sp>
      <p:sp>
        <p:nvSpPr>
          <p:cNvPr id="5" name="Footer Placeholder 2">
            <a:extLst>
              <a:ext uri="{FF2B5EF4-FFF2-40B4-BE49-F238E27FC236}">
                <a16:creationId xmlns:a16="http://schemas.microsoft.com/office/drawing/2014/main" id="{8748275A-15E1-5AC9-33FD-BC2CF0283E5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42102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pic>
        <p:nvPicPr>
          <p:cNvPr id="25" name="Picture Placeholder 24" descr="Books stacked up">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9" b="59"/>
          <a:stretch/>
        </p:blipFill>
        <p:spPr>
          <a:xfrm>
            <a:off x="432000" y="0"/>
            <a:ext cx="5472000" cy="3714747"/>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Course Completion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403726" y="328428"/>
            <a:ext cx="5193327" cy="5635389"/>
          </a:xfrm>
          <a:prstGeom prst="rect">
            <a:avLst/>
          </a:prstGeom>
          <a:noFill/>
        </p:spPr>
        <p:txBody>
          <a:bodyPr wrap="square">
            <a:spAutoFit/>
          </a:bodyPr>
          <a:lstStyle/>
          <a:p>
            <a:pPr marL="54769" fontAlgn="base">
              <a:lnSpc>
                <a:spcPct val="90000"/>
              </a:lnSpc>
              <a:spcBef>
                <a:spcPct val="0"/>
              </a:spcBef>
              <a:spcAft>
                <a:spcPts val="300"/>
              </a:spcAft>
            </a:pPr>
            <a:r>
              <a:rPr lang="en-US" sz="1800" dirty="0"/>
              <a:t>LEAs must submit information on courses that students have completed during the year.</a:t>
            </a:r>
          </a:p>
          <a:p>
            <a:pPr marL="54769" fontAlgn="base">
              <a:lnSpc>
                <a:spcPct val="90000"/>
              </a:lnSpc>
              <a:spcBef>
                <a:spcPct val="0"/>
              </a:spcBef>
              <a:spcAft>
                <a:spcPts val="300"/>
              </a:spcAft>
            </a:pPr>
            <a:endParaRPr lang="en-US" sz="1800" dirty="0"/>
          </a:p>
          <a:p>
            <a:pPr marL="283369" indent="-228600" fontAlgn="base">
              <a:lnSpc>
                <a:spcPct val="90000"/>
              </a:lnSpc>
              <a:spcBef>
                <a:spcPct val="0"/>
              </a:spcBef>
              <a:spcAft>
                <a:spcPts val="300"/>
              </a:spcAft>
              <a:buFont typeface="Arial" panose="020B0604020202020204" pitchFamily="34" charset="0"/>
              <a:buChar char="•"/>
            </a:pPr>
            <a:r>
              <a:rPr lang="en-US" sz="1800" dirty="0"/>
              <a:t>Course completion data is required  for students in departmentalized classroom settings in grades 9–12 attending traditional schools. </a:t>
            </a:r>
          </a:p>
          <a:p>
            <a:pPr marL="740569" lvl="1" indent="-228600" fontAlgn="base">
              <a:lnSpc>
                <a:spcPct val="90000"/>
              </a:lnSpc>
              <a:spcBef>
                <a:spcPct val="0"/>
              </a:spcBef>
              <a:spcAft>
                <a:spcPts val="300"/>
              </a:spcAft>
              <a:buFont typeface="Arial" panose="020B0604020202020204" pitchFamily="34" charset="0"/>
              <a:buChar char="•"/>
            </a:pPr>
            <a:r>
              <a:rPr lang="en-US" dirty="0"/>
              <a:t>Grades, credits attempted, and credits earned</a:t>
            </a:r>
          </a:p>
          <a:p>
            <a:pPr marL="283369" indent="-228600" fontAlgn="base">
              <a:lnSpc>
                <a:spcPct val="90000"/>
              </a:lnSpc>
              <a:spcBef>
                <a:spcPct val="0"/>
              </a:spcBef>
              <a:spcAft>
                <a:spcPts val="300"/>
              </a:spcAft>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data for all departmentalized courses completed including special education courses, independent study courses, home hospital courses.</a:t>
            </a:r>
            <a:endParaRPr lang="en-US" dirty="0"/>
          </a:p>
          <a:p>
            <a:pPr marL="283369" indent="-228600" fontAlgn="base">
              <a:lnSpc>
                <a:spcPct val="90000"/>
              </a:lnSpc>
              <a:spcBef>
                <a:spcPct val="0"/>
              </a:spcBef>
              <a:spcAft>
                <a:spcPts val="300"/>
              </a:spcAft>
              <a:buFont typeface="Arial" panose="020B0604020202020204" pitchFamily="34" charset="0"/>
              <a:buChar char="•"/>
            </a:pPr>
            <a:r>
              <a:rPr lang="en-US" dirty="0"/>
              <a:t>EOY1 is </a:t>
            </a:r>
            <a:r>
              <a:rPr lang="en-US" b="1" dirty="0"/>
              <a:t>optional</a:t>
            </a:r>
            <a:r>
              <a:rPr lang="en-US" dirty="0"/>
              <a:t> for Grades 7-8 in departmentalized courses. </a:t>
            </a:r>
          </a:p>
          <a:p>
            <a:pPr marL="740569" lvl="1" indent="-228600" fontAlgn="base">
              <a:lnSpc>
                <a:spcPct val="90000"/>
              </a:lnSpc>
              <a:spcBef>
                <a:spcPct val="0"/>
              </a:spcBef>
              <a:spcAft>
                <a:spcPts val="300"/>
              </a:spcAft>
              <a:buFont typeface="Arial" panose="020B0604020202020204" pitchFamily="34" charset="0"/>
              <a:buChar char="•"/>
            </a:pPr>
            <a:r>
              <a:rPr lang="en-US" dirty="0"/>
              <a:t>Report grades only.</a:t>
            </a:r>
          </a:p>
          <a:p>
            <a:pPr marL="283369" indent="-228600" fontAlgn="base">
              <a:lnSpc>
                <a:spcPct val="90000"/>
              </a:lnSpc>
              <a:spcBef>
                <a:spcPct val="0"/>
              </a:spcBef>
              <a:spcAft>
                <a:spcPts val="300"/>
              </a:spcAft>
              <a:buFont typeface="Arial" panose="020B0604020202020204" pitchFamily="34" charset="0"/>
              <a:buChar char="•"/>
            </a:pPr>
            <a:r>
              <a:rPr lang="en-US" sz="1800" dirty="0"/>
              <a:t>Submit student course completion data from all official grading periods for the school year</a:t>
            </a:r>
          </a:p>
          <a:p>
            <a:pPr marL="283369" indent="-228600" fontAlgn="base">
              <a:lnSpc>
                <a:spcPct val="90000"/>
              </a:lnSpc>
              <a:spcBef>
                <a:spcPct val="0"/>
              </a:spcBef>
              <a:spcAft>
                <a:spcPts val="300"/>
              </a:spcAft>
              <a:buFont typeface="Arial" panose="020B0604020202020204" pitchFamily="34" charset="0"/>
              <a:buChar char="•"/>
            </a:pPr>
            <a:r>
              <a:rPr lang="en-US" sz="1800" dirty="0"/>
              <a:t>By submitting course completion data for students in departmentalized courses in grades 9 – 12, LEAs identify CTE participants. </a:t>
            </a:r>
          </a:p>
        </p:txBody>
      </p:sp>
    </p:spTree>
    <p:extLst>
      <p:ext uri="{BB962C8B-B14F-4D97-AF65-F5344CB8AC3E}">
        <p14:creationId xmlns:p14="http://schemas.microsoft.com/office/powerpoint/2010/main" val="40245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CRSC Attributes </a:t>
            </a:r>
          </a:p>
        </p:txBody>
      </p:sp>
      <p:sp>
        <p:nvSpPr>
          <p:cNvPr id="2" name="Footer Placeholder 2">
            <a:extLst>
              <a:ext uri="{FF2B5EF4-FFF2-40B4-BE49-F238E27FC236}">
                <a16:creationId xmlns:a16="http://schemas.microsoft.com/office/drawing/2014/main" id="{B8E38561-0D9A-14CE-1ADE-9642851A3D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876800" y="873920"/>
            <a:ext cx="3308985" cy="25017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lang="en-US" sz="800" b="1" dirty="0"/>
          </a:p>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Course Content</a:t>
            </a:r>
          </a:p>
          <a:p>
            <a:pPr marL="0" marR="0" lvl="0" indent="0" algn="l" defTabSz="914400" rtl="0" eaLnBrk="1" fontAlgn="auto" latinLnBrk="0" hangingPunct="1">
              <a:lnSpc>
                <a:spcPct val="90000"/>
              </a:lnSpc>
              <a:spcBef>
                <a:spcPts val="1000"/>
              </a:spcBef>
              <a:spcAft>
                <a:spcPts val="0"/>
              </a:spcAft>
              <a:buClrTx/>
              <a:buSzTx/>
              <a:buNone/>
              <a:tabLst/>
              <a:defRPr/>
            </a:pPr>
            <a:r>
              <a:rPr lang="en-US" sz="1400" dirty="0"/>
              <a:t>The State course code describes the course content and identifies: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CTE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College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Leadership/Military Science courses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876801" y="3430904"/>
            <a:ext cx="3291840" cy="2878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College Courses</a:t>
            </a:r>
          </a:p>
          <a:p>
            <a:pPr marL="0" indent="0">
              <a:buNone/>
              <a:defRPr/>
            </a:pPr>
            <a:r>
              <a:rPr lang="en-US" sz="1400" dirty="0"/>
              <a:t>A subset of courses that are identified either through </a:t>
            </a:r>
          </a:p>
          <a:p>
            <a:pPr>
              <a:defRPr/>
            </a:pPr>
            <a:r>
              <a:rPr lang="en-US" sz="1400" dirty="0"/>
              <a:t>Specific state course codes designate college courses</a:t>
            </a:r>
          </a:p>
          <a:p>
            <a:pPr>
              <a:defRPr/>
            </a:pPr>
            <a:r>
              <a:rPr lang="en-US" sz="1400" dirty="0"/>
              <a:t>Non-Standard Instructional Level code used to identify college CTE courses</a:t>
            </a:r>
          </a:p>
          <a:p>
            <a:pPr lvl="1">
              <a:defRPr/>
            </a:pPr>
            <a:r>
              <a:rPr lang="en-US" sz="1400" dirty="0"/>
              <a:t>23 – College Credit only</a:t>
            </a:r>
          </a:p>
          <a:p>
            <a:pPr lvl="1">
              <a:defRPr/>
            </a:pPr>
            <a:r>
              <a:rPr lang="en-US" sz="1400" dirty="0"/>
              <a:t>24 – Dual Enrollment </a:t>
            </a:r>
          </a:p>
          <a:p>
            <a:pPr marL="457200" lvl="1" indent="0">
              <a:buNone/>
              <a:defRPr/>
            </a:pPr>
            <a:endParaRPr lang="en-US" sz="1400" dirty="0"/>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8260080" y="873919"/>
            <a:ext cx="3484244" cy="25017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High Quality CTE Courses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Courses that have been developed with the CTE Pathway Standards (even standalone courses)</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Are taught by a CTE-credentialed teacher</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Example: CTE-IG funded</a:t>
            </a:r>
          </a:p>
        </p:txBody>
      </p:sp>
      <p:sp>
        <p:nvSpPr>
          <p:cNvPr id="21" name="Content Placeholder 2">
            <a:extLst>
              <a:ext uri="{FF2B5EF4-FFF2-40B4-BE49-F238E27FC236}">
                <a16:creationId xmlns:a16="http://schemas.microsoft.com/office/drawing/2014/main" id="{D538499E-D80D-4755-95E2-EFECA2B5287D}"/>
              </a:ext>
            </a:extLst>
          </p:cNvPr>
          <p:cNvSpPr txBox="1">
            <a:spLocks/>
          </p:cNvSpPr>
          <p:nvPr/>
        </p:nvSpPr>
        <p:spPr>
          <a:xfrm>
            <a:off x="8260080" y="3427400"/>
            <a:ext cx="3484244" cy="28784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CTE Attributes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p>
        </p:txBody>
      </p:sp>
      <p:sp>
        <p:nvSpPr>
          <p:cNvPr id="4" name="TextBox 3">
            <a:extLst>
              <a:ext uri="{FF2B5EF4-FFF2-40B4-BE49-F238E27FC236}">
                <a16:creationId xmlns:a16="http://schemas.microsoft.com/office/drawing/2014/main" id="{80F314ED-7F19-86F0-73FD-D3802724B888}"/>
              </a:ext>
            </a:extLst>
          </p:cNvPr>
          <p:cNvSpPr txBox="1"/>
          <p:nvPr/>
        </p:nvSpPr>
        <p:spPr>
          <a:xfrm>
            <a:off x="530612" y="1860959"/>
            <a:ext cx="3826851" cy="1815882"/>
          </a:xfrm>
          <a:prstGeom prst="rect">
            <a:avLst/>
          </a:prstGeom>
          <a:noFill/>
        </p:spPr>
        <p:txBody>
          <a:bodyPr wrap="square">
            <a:spAutoFit/>
          </a:bodyPr>
          <a:lstStyle/>
          <a:p>
            <a:r>
              <a:rPr kumimoji="0" lang="en-US" sz="2800" b="1" i="0" u="none" strike="noStrike" kern="1200" cap="none" spc="-150" normalizeH="0" baseline="0" noProof="0" dirty="0">
                <a:ln>
                  <a:noFill/>
                </a:ln>
                <a:solidFill>
                  <a:prstClr val="black">
                    <a:lumMod val="75000"/>
                    <a:lumOff val="25000"/>
                  </a:prstClr>
                </a:solidFill>
                <a:effectLst/>
                <a:uLnTx/>
                <a:uFillTx/>
                <a:ea typeface="+mj-ea"/>
                <a:cs typeface="+mj-cs"/>
              </a:rPr>
              <a:t>The following are the important CRSC fields relevant to EOY 1 aggregates.</a:t>
            </a:r>
            <a:endParaRPr lang="en-US" sz="2800" b="1" dirty="0"/>
          </a:p>
        </p:txBody>
      </p:sp>
    </p:spTree>
    <p:extLst>
      <p:ext uri="{BB962C8B-B14F-4D97-AF65-F5344CB8AC3E}">
        <p14:creationId xmlns:p14="http://schemas.microsoft.com/office/powerpoint/2010/main" val="213017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589061" y="191300"/>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endPar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pic>
        <p:nvPicPr>
          <p:cNvPr id="1026" name="Picture 2" descr="Screen shot of the Course Section modal">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5" y="788092"/>
            <a:ext cx="3304174"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4A551E8-D2E0-4BF1-92DA-4B0CC98F0C91}"/>
              </a:ext>
              <a:ext uri="{C183D7F6-B498-43B3-948B-1728B52AA6E4}">
                <adec:decorative xmlns:adec="http://schemas.microsoft.com/office/drawing/2017/decorative" val="1"/>
              </a:ext>
            </a:extLst>
          </p:cNvPr>
          <p:cNvGrpSpPr/>
          <p:nvPr/>
        </p:nvGrpSpPr>
        <p:grpSpPr>
          <a:xfrm>
            <a:off x="4057729" y="875465"/>
            <a:ext cx="3784608" cy="2313830"/>
            <a:chOff x="4057729" y="875465"/>
            <a:chExt cx="3784608" cy="2313830"/>
          </a:xfrm>
        </p:grpSpPr>
        <p:sp>
          <p:nvSpPr>
            <p:cNvPr id="8" name="Rectangle 7">
              <a:extLst>
                <a:ext uri="{FF2B5EF4-FFF2-40B4-BE49-F238E27FC236}">
                  <a16:creationId xmlns:a16="http://schemas.microsoft.com/office/drawing/2014/main" id="{01917E8F-E706-4172-8BE3-B5AE18D0F27C}"/>
                </a:ext>
              </a:extLst>
            </p:cNvPr>
            <p:cNvSpPr/>
            <p:nvPr/>
          </p:nvSpPr>
          <p:spPr>
            <a:xfrm>
              <a:off x="4606156" y="875465"/>
              <a:ext cx="3236181" cy="2313830"/>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College courses should be reported using the designated state course codes. Those courses can be used as CCI indicators</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7729" y="1725723"/>
              <a:ext cx="653678" cy="821312"/>
            </a:xfrm>
            <a:prstGeom prst="rightArrow">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B5E3C47-7853-40B8-9B7D-524C654FA0AE}"/>
              </a:ext>
              <a:ext uri="{C183D7F6-B498-43B3-948B-1728B52AA6E4}">
                <adec:decorative xmlns:adec="http://schemas.microsoft.com/office/drawing/2017/decorative" val="1"/>
              </a:ext>
            </a:extLst>
          </p:cNvPr>
          <p:cNvGrpSpPr/>
          <p:nvPr/>
        </p:nvGrpSpPr>
        <p:grpSpPr>
          <a:xfrm>
            <a:off x="4209117" y="3798104"/>
            <a:ext cx="3738471" cy="2313830"/>
            <a:chOff x="4209117" y="3798104"/>
            <a:chExt cx="3738471" cy="2313830"/>
          </a:xfrm>
        </p:grpSpPr>
        <p:sp>
          <p:nvSpPr>
            <p:cNvPr id="10" name="Rectangle 9">
              <a:extLst>
                <a:ext uri="{FF2B5EF4-FFF2-40B4-BE49-F238E27FC236}">
                  <a16:creationId xmlns:a16="http://schemas.microsoft.com/office/drawing/2014/main" id="{2A97A1F1-0305-4EC2-AEE3-6D88A7E6155B}"/>
                </a:ext>
              </a:extLst>
            </p:cNvPr>
            <p:cNvSpPr/>
            <p:nvPr/>
          </p:nvSpPr>
          <p:spPr>
            <a:xfrm>
              <a:off x="4209117" y="3798104"/>
              <a:ext cx="3236181" cy="2313830"/>
            </a:xfrm>
            <a:prstGeom prst="rect">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CTE courses for which a student earns college credit should have the Course Instructional Level code populated with 23 - College Credit or 24 - Dual credit</a:t>
              </a:r>
            </a:p>
          </p:txBody>
        </p:sp>
        <p:sp>
          <p:nvSpPr>
            <p:cNvPr id="11" name="Arrow: Right 10">
              <a:extLst>
                <a:ext uri="{FF2B5EF4-FFF2-40B4-BE49-F238E27FC236}">
                  <a16:creationId xmlns:a16="http://schemas.microsoft.com/office/drawing/2014/main" id="{DA31DF83-86EF-49D2-A567-DB3D4E78DD03}"/>
                </a:ext>
              </a:extLst>
            </p:cNvPr>
            <p:cNvSpPr/>
            <p:nvPr/>
          </p:nvSpPr>
          <p:spPr>
            <a:xfrm>
              <a:off x="7293910" y="4544363"/>
              <a:ext cx="653678" cy="821312"/>
            </a:xfrm>
            <a:prstGeom prst="rightArrow">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Screen shot of the Course Section modal">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637" y="788092"/>
            <a:ext cx="3002759"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2A1CDD-373D-4344-8B22-7CC2A1254F80}"/>
              </a:ext>
              <a:ext uri="{C183D7F6-B498-43B3-948B-1728B52AA6E4}">
                <adec:decorative xmlns:adec="http://schemas.microsoft.com/office/drawing/2017/decorative" val="1"/>
              </a:ext>
            </a:extLst>
          </p:cNvPr>
          <p:cNvSpPr/>
          <p:nvPr/>
        </p:nvSpPr>
        <p:spPr>
          <a:xfrm>
            <a:off x="764298" y="1629236"/>
            <a:ext cx="1536450" cy="317551"/>
          </a:xfrm>
          <a:prstGeom prst="rect">
            <a:avLst/>
          </a:prstGeom>
          <a:solidFill>
            <a:srgbClr val="CCFFFF">
              <a:alpha val="37647"/>
            </a:srgbClr>
          </a:solid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400B87-97AD-49D9-B503-9F129B70AD3B}"/>
              </a:ext>
              <a:ext uri="{C183D7F6-B498-43B3-948B-1728B52AA6E4}">
                <adec:decorative xmlns:adec="http://schemas.microsoft.com/office/drawing/2017/decorative" val="1"/>
              </a:ext>
            </a:extLst>
          </p:cNvPr>
          <p:cNvSpPr/>
          <p:nvPr/>
        </p:nvSpPr>
        <p:spPr>
          <a:xfrm>
            <a:off x="8353892" y="4047973"/>
            <a:ext cx="1536450" cy="302802"/>
          </a:xfrm>
          <a:prstGeom prst="rect">
            <a:avLst/>
          </a:prstGeom>
          <a:solidFill>
            <a:srgbClr val="FFCCCC">
              <a:alpha val="37255"/>
            </a:srgbClr>
          </a:solidFill>
          <a:ln w="28575">
            <a:solidFill>
              <a:srgbClr val="F4B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D416B3-5F72-FAE8-BC5D-5A014401650B}"/>
              </a:ext>
            </a:extLst>
          </p:cNvPr>
          <p:cNvSpPr txBox="1"/>
          <p:nvPr/>
        </p:nvSpPr>
        <p:spPr>
          <a:xfrm>
            <a:off x="5589833" y="3238019"/>
            <a:ext cx="882162" cy="523220"/>
          </a:xfrm>
          <a:prstGeom prst="rect">
            <a:avLst/>
          </a:prstGeom>
          <a:noFill/>
        </p:spPr>
        <p:txBody>
          <a:bodyPr wrap="square" rtlCol="0">
            <a:spAutoFit/>
          </a:bodyPr>
          <a:lstStyle/>
          <a:p>
            <a:pPr algn="ctr"/>
            <a:r>
              <a:rPr lang="en-US" sz="2800" b="1" dirty="0"/>
              <a:t>OR</a:t>
            </a:r>
          </a:p>
        </p:txBody>
      </p:sp>
      <p:sp>
        <p:nvSpPr>
          <p:cNvPr id="13" name="Footer Placeholder 2">
            <a:extLst>
              <a:ext uri="{FF2B5EF4-FFF2-40B4-BE49-F238E27FC236}">
                <a16:creationId xmlns:a16="http://schemas.microsoft.com/office/drawing/2014/main" id="{E8A9C53D-26E5-DD80-5E64-4C247ACEEF2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63733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extLst>
              <p:ext uri="{D42A27DB-BD31-4B8C-83A1-F6EECF244321}">
                <p14:modId xmlns:p14="http://schemas.microsoft.com/office/powerpoint/2010/main" val="2504295537"/>
              </p:ext>
            </p:extLst>
          </p:nvPr>
        </p:nvGraphicFramePr>
        <p:xfrm>
          <a:off x="1724858" y="1277908"/>
          <a:ext cx="8883139" cy="4302184"/>
        </p:xfrm>
        <a:graphic>
          <a:graphicData uri="http://schemas.openxmlformats.org/drawingml/2006/table">
            <a:tbl>
              <a:tblPr firstRow="1" firstCol="1" bandRow="1">
                <a:tableStyleId>{5C22544A-7EE6-4342-B048-85BDC9FD1C3A}</a:tableStyleId>
              </a:tblPr>
              <a:tblGrid>
                <a:gridCol w="2579797">
                  <a:extLst>
                    <a:ext uri="{9D8B030D-6E8A-4147-A177-3AD203B41FA5}">
                      <a16:colId xmlns:a16="http://schemas.microsoft.com/office/drawing/2014/main" val="1071813478"/>
                    </a:ext>
                  </a:extLst>
                </a:gridCol>
                <a:gridCol w="6303342">
                  <a:extLst>
                    <a:ext uri="{9D8B030D-6E8A-4147-A177-3AD203B41FA5}">
                      <a16:colId xmlns:a16="http://schemas.microsoft.com/office/drawing/2014/main" val="640725500"/>
                    </a:ext>
                  </a:extLst>
                </a:gridCol>
              </a:tblGrid>
              <a:tr h="410054">
                <a:tc>
                  <a:txBody>
                    <a:bodyPr/>
                    <a:lstStyle/>
                    <a:p>
                      <a:pPr marL="0" marR="0" algn="ctr">
                        <a:spcBef>
                          <a:spcPts val="600"/>
                        </a:spcBef>
                        <a:spcAft>
                          <a:spcPts val="600"/>
                        </a:spcAft>
                      </a:pPr>
                      <a:r>
                        <a:rPr lang="en-US" sz="1600" dirty="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dirty="0">
                          <a:solidFill>
                            <a:schemeClr val="accent3">
                              <a:lumMod val="75000"/>
                            </a:schemeClr>
                          </a:solidFill>
                          <a:effectLst/>
                        </a:rPr>
                        <a:t>State Course Code Name</a:t>
                      </a:r>
                      <a:endParaRPr lang="en-US" sz="1600" dirty="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258971">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Visual Arts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258971">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258971">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Theatre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258971">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English Language Arts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258971">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258971">
                <a:tc>
                  <a:txBody>
                    <a:bodyPr/>
                    <a:lstStyle/>
                    <a:p>
                      <a:pPr marL="0" marR="0" algn="ctr">
                        <a:spcBef>
                          <a:spcPts val="600"/>
                        </a:spcBef>
                        <a:spcAft>
                          <a:spcPts val="600"/>
                        </a:spcAft>
                      </a:pPr>
                      <a:r>
                        <a:rPr lang="en-US" sz="1600" dirty="0">
                          <a:effectLst/>
                        </a:rPr>
                        <a:t>9200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History/Social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258971">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Other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258971">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Mathematics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258971">
                <a:tc>
                  <a:txBody>
                    <a:bodyPr/>
                    <a:lstStyle/>
                    <a:p>
                      <a:pPr marL="0" marR="0" algn="ctr">
                        <a:spcBef>
                          <a:spcPts val="600"/>
                        </a:spcBef>
                        <a:spcAft>
                          <a:spcPts val="600"/>
                        </a:spcAft>
                      </a:pPr>
                      <a:r>
                        <a:rPr lang="en-US" sz="1600" dirty="0">
                          <a:effectLst/>
                        </a:rPr>
                        <a:t>9303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Music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258971">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19120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Leadership/Military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058580">
                <a:tc>
                  <a:txBody>
                    <a:bodyPr/>
                    <a:lstStyle/>
                    <a:p>
                      <a:pPr marL="0" marR="0" algn="ctr">
                        <a:spcBef>
                          <a:spcPts val="600"/>
                        </a:spcBef>
                        <a:spcAft>
                          <a:spcPts val="600"/>
                        </a:spcAft>
                      </a:pPr>
                      <a:r>
                        <a:rPr lang="en-US" sz="1600" dirty="0">
                          <a:effectLst/>
                        </a:rPr>
                        <a:t>7000–8999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dirty="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itle 4">
            <a:extLst>
              <a:ext uri="{FF2B5EF4-FFF2-40B4-BE49-F238E27FC236}">
                <a16:creationId xmlns:a16="http://schemas.microsoft.com/office/drawing/2014/main" id="{8ED40056-D03A-44F7-A11B-A158CB85FEB4}"/>
              </a:ext>
            </a:extLst>
          </p:cNvPr>
          <p:cNvSpPr txBox="1">
            <a:spLocks noGrp="1"/>
          </p:cNvSpPr>
          <p:nvPr>
            <p:ph type="title" idx="4294967295"/>
          </p:nvPr>
        </p:nvSpPr>
        <p:spPr>
          <a:xfrm>
            <a:off x="285658" y="131915"/>
            <a:ext cx="1002048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Dashboard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CCI</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Courses</a:t>
            </a:r>
          </a:p>
        </p:txBody>
      </p:sp>
      <p:sp>
        <p:nvSpPr>
          <p:cNvPr id="6" name="Footer Placeholder 2">
            <a:extLst>
              <a:ext uri="{FF2B5EF4-FFF2-40B4-BE49-F238E27FC236}">
                <a16:creationId xmlns:a16="http://schemas.microsoft.com/office/drawing/2014/main" id="{EE90B3C8-E274-7C41-EE0B-DEDF1E5EF8E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168862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342717" y="239524"/>
            <a:ext cx="964710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 AP/IB Reporting</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grpSp>
        <p:nvGrpSpPr>
          <p:cNvPr id="4" name="Group 3">
            <a:extLst>
              <a:ext uri="{FF2B5EF4-FFF2-40B4-BE49-F238E27FC236}">
                <a16:creationId xmlns:a16="http://schemas.microsoft.com/office/drawing/2014/main" id="{6EAD6C92-BCB3-4A0B-981B-0C35B00F4D7D}"/>
              </a:ext>
              <a:ext uri="{C183D7F6-B498-43B3-948B-1728B52AA6E4}">
                <adec:decorative xmlns:adec="http://schemas.microsoft.com/office/drawing/2017/decorative" val="1"/>
              </a:ext>
            </a:extLst>
          </p:cNvPr>
          <p:cNvGrpSpPr/>
          <p:nvPr/>
        </p:nvGrpSpPr>
        <p:grpSpPr>
          <a:xfrm>
            <a:off x="4059036" y="1423606"/>
            <a:ext cx="3841939" cy="2005394"/>
            <a:chOff x="4059036" y="1423606"/>
            <a:chExt cx="3841939" cy="2005394"/>
          </a:xfrm>
        </p:grpSpPr>
        <p:sp>
          <p:nvSpPr>
            <p:cNvPr id="8" name="Rectangle 7">
              <a:extLst>
                <a:ext uri="{FF2B5EF4-FFF2-40B4-BE49-F238E27FC236}">
                  <a16:creationId xmlns:a16="http://schemas.microsoft.com/office/drawing/2014/main" id="{01917E8F-E706-4172-8BE3-B5AE18D0F27C}"/>
                </a:ext>
              </a:extLst>
            </p:cNvPr>
            <p:cNvSpPr/>
            <p:nvPr/>
          </p:nvSpPr>
          <p:spPr>
            <a:xfrm>
              <a:off x="4664794" y="1423606"/>
              <a:ext cx="3236181" cy="2005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Placement (AP) courses should have the appropriate state course code to align with a specific content area</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9036" y="2344759"/>
              <a:ext cx="653678" cy="8213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1BE668D-402D-4A2B-B775-9D9E0EBEDB9D}"/>
              </a:ext>
              <a:ext uri="{C183D7F6-B498-43B3-948B-1728B52AA6E4}">
                <adec:decorative xmlns:adec="http://schemas.microsoft.com/office/drawing/2017/decorative" val="1"/>
              </a:ext>
            </a:extLst>
          </p:cNvPr>
          <p:cNvGrpSpPr/>
          <p:nvPr/>
        </p:nvGrpSpPr>
        <p:grpSpPr>
          <a:xfrm>
            <a:off x="4075451" y="3524865"/>
            <a:ext cx="3889859" cy="2671338"/>
            <a:chOff x="4075451" y="3524865"/>
            <a:chExt cx="3889859" cy="2671338"/>
          </a:xfrm>
        </p:grpSpPr>
        <p:sp>
          <p:nvSpPr>
            <p:cNvPr id="10" name="Rectangle 9">
              <a:extLst>
                <a:ext uri="{FF2B5EF4-FFF2-40B4-BE49-F238E27FC236}">
                  <a16:creationId xmlns:a16="http://schemas.microsoft.com/office/drawing/2014/main" id="{2A97A1F1-0305-4EC2-AEE3-6D88A7E6155B}"/>
                </a:ext>
              </a:extLst>
            </p:cNvPr>
            <p:cNvSpPr/>
            <p:nvPr/>
          </p:nvSpPr>
          <p:spPr>
            <a:xfrm>
              <a:off x="4075451" y="3524865"/>
              <a:ext cx="3236181" cy="26713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International Baccalaureate (IB) courses must be reported with the appropriate state course code, unless they are Middle school IB courses. </a:t>
              </a:r>
            </a:p>
            <a:p>
              <a:pPr marL="285750" indent="-285750">
                <a:buFont typeface="Arial" panose="020B0604020202020204" pitchFamily="34" charset="0"/>
                <a:buChar char="•"/>
              </a:pPr>
              <a:r>
                <a:rPr lang="en-US" sz="1600" dirty="0">
                  <a:solidFill>
                    <a:schemeClr val="tx1"/>
                  </a:solidFill>
                </a:rPr>
                <a:t>Use the course instructional level field to indicate IB courses to Middle school as well as to the appropriate CTE course.</a:t>
              </a:r>
            </a:p>
          </p:txBody>
        </p:sp>
        <p:sp>
          <p:nvSpPr>
            <p:cNvPr id="11" name="Arrow: Right 10">
              <a:extLst>
                <a:ext uri="{FF2B5EF4-FFF2-40B4-BE49-F238E27FC236}">
                  <a16:creationId xmlns:a16="http://schemas.microsoft.com/office/drawing/2014/main" id="{DA31DF83-86EF-49D2-A567-DB3D4E78DD03}"/>
                </a:ext>
              </a:extLst>
            </p:cNvPr>
            <p:cNvSpPr/>
            <p:nvPr/>
          </p:nvSpPr>
          <p:spPr>
            <a:xfrm>
              <a:off x="7311632" y="4613082"/>
              <a:ext cx="653678" cy="82131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ED0502D-2E1C-C9FF-FE13-219F59BE4D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1913" y="947410"/>
            <a:ext cx="3325050" cy="5440990"/>
          </a:xfrm>
          <a:prstGeom prst="rect">
            <a:avLst/>
          </a:prstGeom>
        </p:spPr>
      </p:pic>
      <p:pic>
        <p:nvPicPr>
          <p:cNvPr id="16" name="Picture 15">
            <a:extLst>
              <a:ext uri="{FF2B5EF4-FFF2-40B4-BE49-F238E27FC236}">
                <a16:creationId xmlns:a16="http://schemas.microsoft.com/office/drawing/2014/main" id="{14ABA19E-ACF8-541F-2250-A157E15A00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9463" y="947410"/>
            <a:ext cx="3325050" cy="5440990"/>
          </a:xfrm>
          <a:prstGeom prst="rect">
            <a:avLst/>
          </a:prstGeom>
        </p:spPr>
      </p:pic>
      <p:pic>
        <p:nvPicPr>
          <p:cNvPr id="18" name="Picture 17">
            <a:extLst>
              <a:ext uri="{FF2B5EF4-FFF2-40B4-BE49-F238E27FC236}">
                <a16:creationId xmlns:a16="http://schemas.microsoft.com/office/drawing/2014/main" id="{44E20DB0-D41A-B0A3-8147-5A03B1DC6E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487" y="1976766"/>
            <a:ext cx="838243" cy="88905"/>
          </a:xfrm>
          <a:prstGeom prst="rect">
            <a:avLst/>
          </a:prstGeom>
        </p:spPr>
      </p:pic>
      <p:sp>
        <p:nvSpPr>
          <p:cNvPr id="19" name="Rectangle 18">
            <a:extLst>
              <a:ext uri="{FF2B5EF4-FFF2-40B4-BE49-F238E27FC236}">
                <a16:creationId xmlns:a16="http://schemas.microsoft.com/office/drawing/2014/main" id="{90E50AFF-355A-9F39-F2BC-E8F121D73B29}"/>
              </a:ext>
              <a:ext uri="{C183D7F6-B498-43B3-948B-1728B52AA6E4}">
                <adec:decorative xmlns:adec="http://schemas.microsoft.com/office/drawing/2017/decorative" val="1"/>
              </a:ext>
            </a:extLst>
          </p:cNvPr>
          <p:cNvSpPr/>
          <p:nvPr/>
        </p:nvSpPr>
        <p:spPr>
          <a:xfrm>
            <a:off x="602818" y="1883071"/>
            <a:ext cx="1463655" cy="276294"/>
          </a:xfrm>
          <a:prstGeom prst="rect">
            <a:avLst/>
          </a:prstGeom>
          <a:solidFill>
            <a:schemeClr val="accent3">
              <a:lumMod val="20000"/>
              <a:lumOff val="80000"/>
              <a:alpha val="28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B5AF8D1-5B71-2B8D-EB48-4428A9E3FCEE}"/>
              </a:ext>
              <a:ext uri="{C183D7F6-B498-43B3-948B-1728B52AA6E4}">
                <adec:decorative xmlns:adec="http://schemas.microsoft.com/office/drawing/2017/decorative" val="1"/>
              </a:ext>
            </a:extLst>
          </p:cNvPr>
          <p:cNvSpPr/>
          <p:nvPr/>
        </p:nvSpPr>
        <p:spPr>
          <a:xfrm>
            <a:off x="8338782" y="4176215"/>
            <a:ext cx="1508078" cy="293427"/>
          </a:xfrm>
          <a:prstGeom prst="rect">
            <a:avLst/>
          </a:prstGeom>
          <a:solidFill>
            <a:schemeClr val="accent6">
              <a:lumMod val="20000"/>
              <a:lumOff val="80000"/>
              <a:alpha val="23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2">
            <a:extLst>
              <a:ext uri="{FF2B5EF4-FFF2-40B4-BE49-F238E27FC236}">
                <a16:creationId xmlns:a16="http://schemas.microsoft.com/office/drawing/2014/main" id="{F975F0B3-C50E-9DBC-1D54-CAA7A5FFD1E5}"/>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91636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177D0371-4EB4-B1CC-D2CE-3A7C42D7EAC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A804C8E-08BC-431E-BCC1-31F4890A2119}"/>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
        <p:nvSpPr>
          <p:cNvPr id="15" name="Title 14">
            <a:extLst>
              <a:ext uri="{FF2B5EF4-FFF2-40B4-BE49-F238E27FC236}">
                <a16:creationId xmlns:a16="http://schemas.microsoft.com/office/drawing/2014/main" id="{D247A7CB-FF99-4019-A232-7B42FBA3F3B5}"/>
              </a:ext>
            </a:extLst>
          </p:cNvPr>
          <p:cNvSpPr txBox="1">
            <a:spLocks noGrp="1"/>
          </p:cNvSpPr>
          <p:nvPr>
            <p:ph type="title" idx="4294967295"/>
          </p:nvPr>
        </p:nvSpPr>
        <p:spPr>
          <a:xfrm>
            <a:off x="0" y="93663"/>
            <a:ext cx="98602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CTE Reporting(</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a:t>
            </a:r>
          </a:p>
        </p:txBody>
      </p:sp>
      <p:pic>
        <p:nvPicPr>
          <p:cNvPr id="5" name="Picture 2" descr="Screen Shot of the Course Section modal">
            <a:extLst>
              <a:ext uri="{FF2B5EF4-FFF2-40B4-BE49-F238E27FC236}">
                <a16:creationId xmlns:a16="http://schemas.microsoft.com/office/drawing/2014/main" id="{A8C82249-4518-4060-9C36-479C0F0DB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52" y="763325"/>
            <a:ext cx="3368011" cy="5602039"/>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creen Shot of the Course Section modal">
            <a:extLst>
              <a:ext uri="{FF2B5EF4-FFF2-40B4-BE49-F238E27FC236}">
                <a16:creationId xmlns:a16="http://schemas.microsoft.com/office/drawing/2014/main" id="{44B76EEC-518E-4940-8A38-C01BBEB0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62" y="678209"/>
            <a:ext cx="3503895" cy="5662101"/>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3C20E7B-E789-4442-844A-C53FAA30D4D7}"/>
              </a:ext>
              <a:ext uri="{C183D7F6-B498-43B3-948B-1728B52AA6E4}">
                <adec:decorative xmlns:adec="http://schemas.microsoft.com/office/drawing/2017/decorative" val="1"/>
              </a:ext>
            </a:extLst>
          </p:cNvPr>
          <p:cNvSpPr/>
          <p:nvPr/>
        </p:nvSpPr>
        <p:spPr>
          <a:xfrm>
            <a:off x="9639691" y="5413108"/>
            <a:ext cx="1513979" cy="370978"/>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89C256-13B8-46B6-9DAF-52320E380BCB}"/>
              </a:ext>
              <a:ext uri="{C183D7F6-B498-43B3-948B-1728B52AA6E4}">
                <adec:decorative xmlns:adec="http://schemas.microsoft.com/office/drawing/2017/decorative" val="1"/>
              </a:ext>
            </a:extLst>
          </p:cNvPr>
          <p:cNvSpPr/>
          <p:nvPr/>
        </p:nvSpPr>
        <p:spPr>
          <a:xfrm>
            <a:off x="9650579" y="4636769"/>
            <a:ext cx="1513980" cy="254696"/>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885D73-9B7E-44FC-BE75-3E352F5BACE4}"/>
              </a:ext>
              <a:ext uri="{C183D7F6-B498-43B3-948B-1728B52AA6E4}">
                <adec:decorative xmlns:adec="http://schemas.microsoft.com/office/drawing/2017/decorative" val="1"/>
              </a:ext>
            </a:extLst>
          </p:cNvPr>
          <p:cNvSpPr/>
          <p:nvPr/>
        </p:nvSpPr>
        <p:spPr>
          <a:xfrm>
            <a:off x="8076017" y="2143790"/>
            <a:ext cx="1513979" cy="31859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9E6C5-D826-469E-9C31-E38B28FA3AF6}"/>
              </a:ext>
              <a:ext uri="{C183D7F6-B498-43B3-948B-1728B52AA6E4}">
                <adec:decorative xmlns:adec="http://schemas.microsoft.com/office/drawing/2017/decorative" val="1"/>
              </a:ext>
            </a:extLst>
          </p:cNvPr>
          <p:cNvSpPr/>
          <p:nvPr/>
        </p:nvSpPr>
        <p:spPr>
          <a:xfrm>
            <a:off x="8076017" y="1620079"/>
            <a:ext cx="1513979" cy="32956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5291EA2-ED1C-4212-BA18-37E891955E7A}"/>
              </a:ext>
              <a:ext uri="{C183D7F6-B498-43B3-948B-1728B52AA6E4}">
                <adec:decorative xmlns:adec="http://schemas.microsoft.com/office/drawing/2017/decorative" val="1"/>
              </a:ext>
            </a:extLst>
          </p:cNvPr>
          <p:cNvGrpSpPr/>
          <p:nvPr/>
        </p:nvGrpSpPr>
        <p:grpSpPr>
          <a:xfrm>
            <a:off x="4025461" y="853937"/>
            <a:ext cx="3879998" cy="2313830"/>
            <a:chOff x="4025461" y="853937"/>
            <a:chExt cx="3879998" cy="2313830"/>
          </a:xfrm>
        </p:grpSpPr>
        <p:sp>
          <p:nvSpPr>
            <p:cNvPr id="4" name="Rectangle 3">
              <a:extLst>
                <a:ext uri="{FF2B5EF4-FFF2-40B4-BE49-F238E27FC236}">
                  <a16:creationId xmlns:a16="http://schemas.microsoft.com/office/drawing/2014/main" id="{C3EE6449-D258-421F-8561-AEB5B4804D52}"/>
                </a:ext>
              </a:extLst>
            </p:cNvPr>
            <p:cNvSpPr/>
            <p:nvPr/>
          </p:nvSpPr>
          <p:spPr>
            <a:xfrm>
              <a:off x="4025461" y="853937"/>
              <a:ext cx="3236181" cy="2313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completers and non-completers must have SCSC records that correspond to the appropriate CTE course </a:t>
              </a:r>
            </a:p>
          </p:txBody>
        </p:sp>
        <p:sp>
          <p:nvSpPr>
            <p:cNvPr id="7" name="Arrow: Right 6">
              <a:extLst>
                <a:ext uri="{FF2B5EF4-FFF2-40B4-BE49-F238E27FC236}">
                  <a16:creationId xmlns:a16="http://schemas.microsoft.com/office/drawing/2014/main" id="{C642D778-17B4-4DB4-9A80-2716B67FA3BD}"/>
                </a:ext>
              </a:extLst>
            </p:cNvPr>
            <p:cNvSpPr/>
            <p:nvPr/>
          </p:nvSpPr>
          <p:spPr>
            <a:xfrm>
              <a:off x="7251781" y="1600196"/>
              <a:ext cx="653678" cy="821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C0D4151-E5A9-4E5C-859F-11E6AD5904EA}"/>
              </a:ext>
              <a:ext uri="{C183D7F6-B498-43B3-948B-1728B52AA6E4}">
                <adec:decorative xmlns:adec="http://schemas.microsoft.com/office/drawing/2017/decorative" val="1"/>
              </a:ext>
            </a:extLst>
          </p:cNvPr>
          <p:cNvGrpSpPr/>
          <p:nvPr/>
        </p:nvGrpSpPr>
        <p:grpSpPr>
          <a:xfrm>
            <a:off x="3876858" y="3726876"/>
            <a:ext cx="3784608" cy="2313830"/>
            <a:chOff x="3876858" y="3726876"/>
            <a:chExt cx="3784608" cy="2313830"/>
          </a:xfrm>
        </p:grpSpPr>
        <p:sp>
          <p:nvSpPr>
            <p:cNvPr id="12" name="Rectangle 11">
              <a:extLst>
                <a:ext uri="{FF2B5EF4-FFF2-40B4-BE49-F238E27FC236}">
                  <a16:creationId xmlns:a16="http://schemas.microsoft.com/office/drawing/2014/main" id="{B07F6CDC-7B7D-43F1-97BD-E3272047714E}"/>
                </a:ext>
              </a:extLst>
            </p:cNvPr>
            <p:cNvSpPr/>
            <p:nvPr/>
          </p:nvSpPr>
          <p:spPr>
            <a:xfrm>
              <a:off x="4425285" y="3726876"/>
              <a:ext cx="3236181" cy="231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courses that are also AP or IB courses can have the AP/IB code cross reference populated so that the course maps to both content areas</a:t>
              </a:r>
            </a:p>
          </p:txBody>
        </p:sp>
        <p:sp>
          <p:nvSpPr>
            <p:cNvPr id="13" name="Arrow: Right 12">
              <a:extLst>
                <a:ext uri="{FF2B5EF4-FFF2-40B4-BE49-F238E27FC236}">
                  <a16:creationId xmlns:a16="http://schemas.microsoft.com/office/drawing/2014/main" id="{C114B963-91A3-4681-8F11-D739EFD159CB}"/>
                </a:ext>
              </a:extLst>
            </p:cNvPr>
            <p:cNvSpPr/>
            <p:nvPr/>
          </p:nvSpPr>
          <p:spPr>
            <a:xfrm rot="10800000">
              <a:off x="3876858" y="4577134"/>
              <a:ext cx="653678" cy="8213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26DBDA6-2387-4E4D-A56A-87FA4AC8B945}"/>
              </a:ext>
              <a:ext uri="{C183D7F6-B498-43B3-948B-1728B52AA6E4}">
                <adec:decorative xmlns:adec="http://schemas.microsoft.com/office/drawing/2017/decorative" val="1"/>
              </a:ext>
            </a:extLst>
          </p:cNvPr>
          <p:cNvSpPr/>
          <p:nvPr/>
        </p:nvSpPr>
        <p:spPr>
          <a:xfrm>
            <a:off x="415043" y="5181754"/>
            <a:ext cx="1703300" cy="299429"/>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98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SCSC Attributes</a:t>
            </a:r>
          </a:p>
        </p:txBody>
      </p:sp>
      <p:sp>
        <p:nvSpPr>
          <p:cNvPr id="2" name="Footer Placeholder 2">
            <a:extLst>
              <a:ext uri="{FF2B5EF4-FFF2-40B4-BE49-F238E27FC236}">
                <a16:creationId xmlns:a16="http://schemas.microsoft.com/office/drawing/2014/main" id="{BB4C30FE-C7EE-D1F2-7E0D-96FC0841193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92674" y="927261"/>
            <a:ext cx="7022551" cy="20558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Grades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Standard and nonstandard grades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final grade a student received after completing a specific Course Section</a:t>
            </a:r>
          </a:p>
          <a:p>
            <a:pPr>
              <a:defRPr/>
            </a:pPr>
            <a:r>
              <a:rPr lang="en-US" sz="1400" dirty="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kumimoji="0" lang="en-US" sz="1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Can be Alpha numeric or special character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Limited to three characters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92673" y="3015762"/>
            <a:ext cx="7022551" cy="15140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Credits</a:t>
            </a:r>
          </a:p>
          <a:p>
            <a:pPr>
              <a:defRPr/>
            </a:pPr>
            <a:r>
              <a:rPr lang="en-US" sz="1400" dirty="0"/>
              <a:t>Student Credits Attempted and Student Credits Earned help LEAs view courses transferring students have completed in other LEAs. </a:t>
            </a:r>
          </a:p>
          <a:p>
            <a:pPr>
              <a:defRPr/>
            </a:pPr>
            <a:r>
              <a:rPr lang="en-US" sz="1400" dirty="0"/>
              <a:t>Used to determine total credit </a:t>
            </a:r>
            <a:r>
              <a:rPr lang="en-US" sz="1400"/>
              <a:t>requirements are met </a:t>
            </a:r>
            <a:r>
              <a:rPr lang="en-US" sz="1400" dirty="0"/>
              <a:t>for graduation.</a:t>
            </a:r>
            <a:endParaRPr kumimoji="0" lang="en-US" sz="1800" b="1" i="0" u="none" strike="noStrike" kern="1200" cap="none" spc="0" normalizeH="0" baseline="0" noProof="0" dirty="0">
              <a:ln>
                <a:noFill/>
              </a:ln>
              <a:effectLst/>
              <a:uLnTx/>
              <a:uFillTx/>
              <a:ea typeface="+mn-ea"/>
              <a:cs typeface="+mn-cs"/>
            </a:endParaRPr>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7581900" y="927259"/>
            <a:ext cx="4162424" cy="53401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UC/CSU Admission Requirement Code</a:t>
            </a:r>
          </a:p>
          <a:p>
            <a:pPr marL="0" marR="0" lvl="0" indent="0" algn="l" defTabSz="914400" rtl="0" eaLnBrk="1" fontAlgn="auto" latinLnBrk="0" hangingPunct="1">
              <a:lnSpc>
                <a:spcPct val="90000"/>
              </a:lnSpc>
              <a:spcBef>
                <a:spcPts val="1000"/>
              </a:spcBef>
              <a:spcAft>
                <a:spcPts val="0"/>
              </a:spcAft>
              <a:buClrTx/>
              <a:buSzTx/>
              <a:buNone/>
              <a:tabLst/>
              <a:defRPr/>
            </a:pPr>
            <a:endParaRPr lang="en-US" sz="1800" dirty="0">
              <a:effectLst/>
              <a:latin typeface="Arial" panose="020B0604020202020204" pitchFamily="34" charset="0"/>
              <a:ea typeface="Calibri" panose="020F0502020204030204" pitchFamily="34" charset="0"/>
            </a:endParaRPr>
          </a:p>
          <a:p>
            <a:pPr>
              <a:defRPr/>
            </a:pPr>
            <a:r>
              <a:rPr lang="en-US" sz="1400" dirty="0"/>
              <a:t>Not a required field, but should be populated for courses students take that have been approved by UC/CSU institutions.</a:t>
            </a:r>
          </a:p>
          <a:p>
            <a:pPr>
              <a:defRPr/>
            </a:pPr>
            <a:r>
              <a:rPr lang="en-US" sz="1400" dirty="0"/>
              <a:t>Course determination is made by the UC/CSU systems</a:t>
            </a:r>
          </a:p>
          <a:p>
            <a:pPr>
              <a:defRPr/>
            </a:pPr>
            <a:r>
              <a:rPr lang="en-US" sz="1400" dirty="0"/>
              <a:t>Describes the requirement that a high school course has been determined to meet.</a:t>
            </a:r>
          </a:p>
          <a:p>
            <a:pPr>
              <a:defRPr/>
            </a:pPr>
            <a:r>
              <a:rPr lang="en-US" sz="1400" dirty="0"/>
              <a:t>Applicable in departmentalized courses in grade 9-12 </a:t>
            </a:r>
          </a:p>
        </p:txBody>
      </p:sp>
      <p:sp>
        <p:nvSpPr>
          <p:cNvPr id="20" name="Content Placeholder 2">
            <a:extLst>
              <a:ext uri="{FF2B5EF4-FFF2-40B4-BE49-F238E27FC236}">
                <a16:creationId xmlns:a16="http://schemas.microsoft.com/office/drawing/2014/main" id="{B1469E02-8431-4637-9418-E7255CB4B403}"/>
              </a:ext>
            </a:extLst>
          </p:cNvPr>
          <p:cNvSpPr txBox="1">
            <a:spLocks/>
          </p:cNvSpPr>
          <p:nvPr/>
        </p:nvSpPr>
        <p:spPr>
          <a:xfrm>
            <a:off x="492672" y="4562475"/>
            <a:ext cx="7022551" cy="1704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Carnegie Units</a:t>
            </a:r>
          </a:p>
          <a:p>
            <a:r>
              <a:rPr lang="en-US" sz="1400" dirty="0"/>
              <a:t>Granted to a student completing approximately 120 hours of class in one subject over the course of one year</a:t>
            </a:r>
          </a:p>
          <a:p>
            <a:r>
              <a:rPr lang="en-US" sz="1400" dirty="0"/>
              <a:t>SIS vendors will calculate the value</a:t>
            </a:r>
          </a:p>
          <a:p>
            <a:r>
              <a:rPr lang="en-US" sz="1400" dirty="0">
                <a:latin typeface="Arial" panose="020B0604020202020204" pitchFamily="34" charset="0"/>
                <a:ea typeface="Calibri" panose="020F0502020204030204" pitchFamily="34" charset="0"/>
                <a:cs typeface="Arial" panose="020B0604020202020204" pitchFamily="34" charset="0"/>
              </a:rPr>
              <a:t>Required for the federal Migrant Student Information Exchange (MSIX)</a:t>
            </a:r>
          </a:p>
        </p:txBody>
      </p:sp>
    </p:spTree>
    <p:extLst>
      <p:ext uri="{BB962C8B-B14F-4D97-AF65-F5344CB8AC3E}">
        <p14:creationId xmlns:p14="http://schemas.microsoft.com/office/powerpoint/2010/main" val="422892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892B79-5103-46F0-B0B3-474A1180B2C1}"/>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
        <p:nvSpPr>
          <p:cNvPr id="4" name="Title 3">
            <a:extLst>
              <a:ext uri="{FF2B5EF4-FFF2-40B4-BE49-F238E27FC236}">
                <a16:creationId xmlns:a16="http://schemas.microsoft.com/office/drawing/2014/main" id="{A93DC203-BC61-4F5E-B0D2-8F818566DE57}"/>
              </a:ext>
            </a:extLst>
          </p:cNvPr>
          <p:cNvSpPr txBox="1">
            <a:spLocks noGrp="1"/>
          </p:cNvSpPr>
          <p:nvPr>
            <p:ph type="title" idx="4294967295"/>
          </p:nvPr>
        </p:nvSpPr>
        <p:spPr>
          <a:xfrm>
            <a:off x="207098" y="61903"/>
            <a:ext cx="90893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(SCSC)</a:t>
            </a:r>
            <a:endParaRPr kumimoji="0" lang="en-US" sz="3200" b="0" i="0" u="none" strike="noStrike" kern="1200" cap="none" spc="0" normalizeH="0" baseline="0" noProof="0" dirty="0">
              <a:ln>
                <a:noFill/>
              </a:ln>
              <a:solidFill>
                <a:schemeClr val="tx1"/>
              </a:solidFill>
              <a:effectLst/>
              <a:uLnTx/>
              <a:uFillTx/>
              <a:latin typeface="+mj-lt"/>
              <a:ea typeface="+mn-ea"/>
              <a:cs typeface="+mn-cs"/>
            </a:endParaRPr>
          </a:p>
        </p:txBody>
      </p:sp>
      <p:pic>
        <p:nvPicPr>
          <p:cNvPr id="2050" name="Picture 2" descr="Screen Shot of the Course Section modal">
            <a:extLst>
              <a:ext uri="{FF2B5EF4-FFF2-40B4-BE49-F238E27FC236}">
                <a16:creationId xmlns:a16="http://schemas.microsoft.com/office/drawing/2014/main" id="{6531383F-9C78-44FE-B52E-29C5151E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58951" y="847051"/>
            <a:ext cx="3567585" cy="56992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632AED-EBF6-403C-8AA0-BBD86B193D2B}"/>
              </a:ext>
              <a:ext uri="{C183D7F6-B498-43B3-948B-1728B52AA6E4}">
                <adec:decorative xmlns:adec="http://schemas.microsoft.com/office/drawing/2017/decorative" val="1"/>
              </a:ext>
            </a:extLst>
          </p:cNvPr>
          <p:cNvGrpSpPr/>
          <p:nvPr/>
        </p:nvGrpSpPr>
        <p:grpSpPr>
          <a:xfrm>
            <a:off x="1214894" y="2388773"/>
            <a:ext cx="3398081" cy="3934095"/>
            <a:chOff x="1532516" y="2334536"/>
            <a:chExt cx="3398081" cy="3934095"/>
          </a:xfrm>
        </p:grpSpPr>
        <p:sp>
          <p:nvSpPr>
            <p:cNvPr id="11" name="Rectangle 10">
              <a:extLst>
                <a:ext uri="{FF2B5EF4-FFF2-40B4-BE49-F238E27FC236}">
                  <a16:creationId xmlns:a16="http://schemas.microsoft.com/office/drawing/2014/main" id="{6201785C-82B4-47ED-9202-AD3302C7B933}"/>
                </a:ext>
              </a:extLst>
            </p:cNvPr>
            <p:cNvSpPr/>
            <p:nvPr/>
          </p:nvSpPr>
          <p:spPr>
            <a:xfrm>
              <a:off x="1532516" y="2334536"/>
              <a:ext cx="2774205" cy="37320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b="1" dirty="0"/>
                <a:t>Carnegie Unit</a:t>
              </a:r>
              <a:r>
                <a:rPr lang="en-US" dirty="0"/>
                <a:t> represents a student completing approximately 120 hours of class in one subject over the course of one year. Typically, 10 high school credits equal 1 Carnegie Unit, 5 high school credits are normally equal to 0.5 Carnegie units.</a:t>
              </a:r>
            </a:p>
          </p:txBody>
        </p:sp>
        <p:sp>
          <p:nvSpPr>
            <p:cNvPr id="12" name="Arrow: Right 11">
              <a:extLst>
                <a:ext uri="{FF2B5EF4-FFF2-40B4-BE49-F238E27FC236}">
                  <a16:creationId xmlns:a16="http://schemas.microsoft.com/office/drawing/2014/main" id="{EE2CC081-49FC-4366-97AB-99CCD1BB10D8}"/>
                </a:ext>
              </a:extLst>
            </p:cNvPr>
            <p:cNvSpPr/>
            <p:nvPr/>
          </p:nvSpPr>
          <p:spPr>
            <a:xfrm>
              <a:off x="4306721" y="5457676"/>
              <a:ext cx="623876" cy="810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2B107DD-4CBE-432D-9612-C7902EDF8F78}"/>
              </a:ext>
              <a:ext uri="{C183D7F6-B498-43B3-948B-1728B52AA6E4}">
                <adec:decorative xmlns:adec="http://schemas.microsoft.com/office/drawing/2017/decorative" val="1"/>
              </a:ext>
            </a:extLst>
          </p:cNvPr>
          <p:cNvSpPr/>
          <p:nvPr/>
        </p:nvSpPr>
        <p:spPr>
          <a:xfrm>
            <a:off x="4750904" y="5836502"/>
            <a:ext cx="1642425" cy="348894"/>
          </a:xfrm>
          <a:prstGeom prst="rect">
            <a:avLst/>
          </a:prstGeom>
          <a:solidFill>
            <a:srgbClr val="CC99FF">
              <a:alpha val="2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D9B75D-BC24-4CA5-B05D-FE70018838EC}"/>
              </a:ext>
              <a:ext uri="{C183D7F6-B498-43B3-948B-1728B52AA6E4}">
                <adec:decorative xmlns:adec="http://schemas.microsoft.com/office/drawing/2017/decorative" val="1"/>
              </a:ext>
            </a:extLst>
          </p:cNvPr>
          <p:cNvSpPr/>
          <p:nvPr/>
        </p:nvSpPr>
        <p:spPr>
          <a:xfrm>
            <a:off x="6397753" y="5145821"/>
            <a:ext cx="1691839" cy="331910"/>
          </a:xfrm>
          <a:prstGeom prst="rect">
            <a:avLst/>
          </a:prstGeom>
          <a:solidFill>
            <a:srgbClr val="3366FF">
              <a:alpha val="2470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8B6ED0-5925-4E8E-831A-C50D49FE9875}"/>
              </a:ext>
              <a:ext uri="{C183D7F6-B498-43B3-948B-1728B52AA6E4}">
                <adec:decorative xmlns:adec="http://schemas.microsoft.com/office/drawing/2017/decorative" val="1"/>
              </a:ext>
            </a:extLst>
          </p:cNvPr>
          <p:cNvSpPr/>
          <p:nvPr/>
        </p:nvSpPr>
        <p:spPr>
          <a:xfrm>
            <a:off x="6383119" y="4761655"/>
            <a:ext cx="1711881" cy="348894"/>
          </a:xfrm>
          <a:prstGeom prst="rect">
            <a:avLst/>
          </a:prstGeom>
          <a:solidFill>
            <a:schemeClr val="accent2">
              <a:lumMod val="40000"/>
              <a:lumOff val="60000"/>
              <a:alpha val="24706"/>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3D9648-1774-9C3B-7946-6809B1EC2817}"/>
              </a:ext>
              <a:ext uri="{C183D7F6-B498-43B3-948B-1728B52AA6E4}">
                <adec:decorative xmlns:adec="http://schemas.microsoft.com/office/drawing/2017/decorative" val="1"/>
              </a:ext>
            </a:extLst>
          </p:cNvPr>
          <p:cNvSpPr/>
          <p:nvPr/>
        </p:nvSpPr>
        <p:spPr>
          <a:xfrm>
            <a:off x="6395541" y="5469417"/>
            <a:ext cx="1694051" cy="369127"/>
          </a:xfrm>
          <a:prstGeom prst="rect">
            <a:avLst/>
          </a:prstGeom>
          <a:solidFill>
            <a:schemeClr val="accent4">
              <a:lumMod val="20000"/>
              <a:lumOff val="80000"/>
              <a:alpha val="2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D4AB6B-539B-5494-E2A1-308844D12FCA}"/>
              </a:ext>
              <a:ext uri="{C183D7F6-B498-43B3-948B-1728B52AA6E4}">
                <adec:decorative xmlns:adec="http://schemas.microsoft.com/office/drawing/2017/decorative" val="1"/>
              </a:ext>
            </a:extLst>
          </p:cNvPr>
          <p:cNvSpPr/>
          <p:nvPr/>
        </p:nvSpPr>
        <p:spPr>
          <a:xfrm>
            <a:off x="4750905" y="5486044"/>
            <a:ext cx="1622382" cy="349250"/>
          </a:xfrm>
          <a:prstGeom prst="rect">
            <a:avLst/>
          </a:prstGeom>
          <a:solidFill>
            <a:schemeClr val="accent6">
              <a:lumMod val="60000"/>
              <a:lumOff val="40000"/>
              <a:alpha val="24706"/>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D100ED-711C-60BA-3EFA-A3734A6C956A}"/>
              </a:ext>
              <a:ext uri="{C183D7F6-B498-43B3-948B-1728B52AA6E4}">
                <adec:decorative xmlns:adec="http://schemas.microsoft.com/office/drawing/2017/decorative" val="1"/>
              </a:ext>
            </a:extLst>
          </p:cNvPr>
          <p:cNvSpPr/>
          <p:nvPr/>
        </p:nvSpPr>
        <p:spPr>
          <a:xfrm>
            <a:off x="6374272" y="3288000"/>
            <a:ext cx="1691839" cy="348894"/>
          </a:xfrm>
          <a:prstGeom prst="rect">
            <a:avLst/>
          </a:prstGeom>
          <a:solidFill>
            <a:schemeClr val="accent3">
              <a:lumMod val="60000"/>
              <a:lumOff val="40000"/>
              <a:alpha val="24706"/>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9FB128-92DE-D4B4-2B17-FF387B5AEC77}"/>
              </a:ext>
              <a:ext uri="{C183D7F6-B498-43B3-948B-1728B52AA6E4}">
                <adec:decorative xmlns:adec="http://schemas.microsoft.com/office/drawing/2017/decorative" val="1"/>
              </a:ext>
            </a:extLst>
          </p:cNvPr>
          <p:cNvSpPr/>
          <p:nvPr/>
        </p:nvSpPr>
        <p:spPr>
          <a:xfrm>
            <a:off x="4750904" y="5137508"/>
            <a:ext cx="1623368" cy="331909"/>
          </a:xfrm>
          <a:prstGeom prst="rect">
            <a:avLst/>
          </a:prstGeom>
          <a:solidFill>
            <a:schemeClr val="accent5">
              <a:lumMod val="60000"/>
              <a:lumOff val="40000"/>
              <a:alpha val="2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6A590F2-1CE8-3606-010D-FB0F004E0745}"/>
              </a:ext>
              <a:ext uri="{C183D7F6-B498-43B3-948B-1728B52AA6E4}">
                <adec:decorative xmlns:adec="http://schemas.microsoft.com/office/drawing/2017/decorative" val="1"/>
              </a:ext>
            </a:extLst>
          </p:cNvPr>
          <p:cNvGrpSpPr/>
          <p:nvPr/>
        </p:nvGrpSpPr>
        <p:grpSpPr>
          <a:xfrm>
            <a:off x="8218407" y="2132733"/>
            <a:ext cx="3393512" cy="3933413"/>
            <a:chOff x="763567" y="2536603"/>
            <a:chExt cx="3393512" cy="3933413"/>
          </a:xfrm>
          <a:solidFill>
            <a:schemeClr val="accent1">
              <a:lumMod val="75000"/>
            </a:schemeClr>
          </a:solidFill>
        </p:grpSpPr>
        <p:sp>
          <p:nvSpPr>
            <p:cNvPr id="25" name="Rectangle 24">
              <a:extLst>
                <a:ext uri="{FF2B5EF4-FFF2-40B4-BE49-F238E27FC236}">
                  <a16:creationId xmlns:a16="http://schemas.microsoft.com/office/drawing/2014/main" id="{3B52C5EF-8C7A-2B59-BF65-32375C587C74}"/>
                </a:ext>
              </a:extLst>
            </p:cNvPr>
            <p:cNvSpPr/>
            <p:nvPr/>
          </p:nvSpPr>
          <p:spPr>
            <a:xfrm>
              <a:off x="1382874" y="2536603"/>
              <a:ext cx="2774205" cy="373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kern="1200" dirty="0">
                  <a:solidFill>
                    <a:schemeClr val="bg1"/>
                  </a:solidFill>
                  <a:effectLst/>
                  <a:latin typeface="+mn-lt"/>
                  <a:ea typeface="+mn-ea"/>
                  <a:cs typeface="+mn-cs"/>
                </a:rPr>
                <a:t>The </a:t>
              </a:r>
              <a:r>
                <a:rPr lang="en-US" sz="1800" b="1" kern="1200" dirty="0">
                  <a:solidFill>
                    <a:schemeClr val="bg1"/>
                  </a:solidFill>
                  <a:effectLst/>
                  <a:latin typeface="+mn-lt"/>
                  <a:ea typeface="+mn-ea"/>
                  <a:cs typeface="+mn-cs"/>
                </a:rPr>
                <a:t>UC/CSU Admission Requirement Code</a:t>
              </a:r>
              <a:r>
                <a:rPr lang="en-US" sz="1800" kern="1200" dirty="0">
                  <a:solidFill>
                    <a:schemeClr val="bg1"/>
                  </a:solidFill>
                  <a:effectLst/>
                  <a:latin typeface="+mn-lt"/>
                  <a:ea typeface="+mn-ea"/>
                  <a:cs typeface="+mn-cs"/>
                </a:rPr>
                <a:t> represents the category of University of California or California State University College Admission Course requirement that a high school course has been determined to meet.</a:t>
              </a:r>
            </a:p>
          </p:txBody>
        </p:sp>
        <p:sp>
          <p:nvSpPr>
            <p:cNvPr id="26" name="Arrow: Right 25">
              <a:extLst>
                <a:ext uri="{FF2B5EF4-FFF2-40B4-BE49-F238E27FC236}">
                  <a16:creationId xmlns:a16="http://schemas.microsoft.com/office/drawing/2014/main" id="{FAD3006C-8600-F4DD-6F54-8AE4F4CEECA9}"/>
                </a:ext>
              </a:extLst>
            </p:cNvPr>
            <p:cNvSpPr/>
            <p:nvPr/>
          </p:nvSpPr>
          <p:spPr>
            <a:xfrm rot="10800000">
              <a:off x="763567" y="5659061"/>
              <a:ext cx="623876" cy="81095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ooter Placeholder 2">
            <a:extLst>
              <a:ext uri="{FF2B5EF4-FFF2-40B4-BE49-F238E27FC236}">
                <a16:creationId xmlns:a16="http://schemas.microsoft.com/office/drawing/2014/main" id="{348E345F-C95A-4894-C971-8B732C4E95A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4049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Student Career Technical Education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73979" y="486589"/>
            <a:ext cx="5386021" cy="5386090"/>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a student has completed more than one Pathway during the Reporting Year, a record is reported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CTE participants who are non-completers </a:t>
            </a:r>
            <a:r>
              <a:rPr kumimoji="0" lang="en-US" sz="1800" b="1" i="0" u="none" strike="noStrike" kern="1200" cap="none" spc="0" normalizeH="0" baseline="0" noProof="0" dirty="0">
                <a:ln>
                  <a:noFill/>
                </a:ln>
                <a:solidFill>
                  <a:prstClr val="black"/>
                </a:solidFill>
                <a:effectLst/>
                <a:uLnTx/>
                <a:uFillTx/>
                <a:latin typeface="Tahoma"/>
                <a:ea typeface="+mn-ea"/>
                <a:cs typeface="+mn-cs"/>
              </a:rPr>
              <a:t>MUST NOT</a:t>
            </a:r>
            <a:r>
              <a:rPr kumimoji="0" lang="en-US" sz="1800" b="0" i="0" u="none" strike="noStrike" kern="1200" cap="none" spc="0" normalizeH="0" baseline="0" noProof="0" dirty="0">
                <a:ln>
                  <a:noFill/>
                </a:ln>
                <a:solidFill>
                  <a:prstClr val="black"/>
                </a:solidFill>
                <a:effectLst/>
                <a:uLnTx/>
                <a:uFillTx/>
                <a:latin typeface="Tahoma"/>
                <a:ea typeface="+mn-ea"/>
                <a:cs typeface="+mn-cs"/>
              </a:rPr>
              <a:t> be included in the SCTE file, as the data collected for course sections and student course sections includes the information needed to identify them.</a:t>
            </a:r>
          </a:p>
          <a:p>
            <a:pPr marL="54769" marR="0" lvl="0" algn="l" defTabSz="914400" rtl="0" eaLnBrk="1" fontAlgn="base" latinLnBrk="0" hangingPunct="1">
              <a:lnSpc>
                <a:spcPct val="90000"/>
              </a:lnSpc>
              <a:spcBef>
                <a:spcPct val="0"/>
              </a:spcBef>
              <a:spcAft>
                <a:spcPts val="300"/>
              </a:spcAft>
              <a:buClrTx/>
              <a:buSzTx/>
              <a:tabLst/>
              <a:defRPr/>
            </a:pPr>
            <a:endParaRPr lang="en-US" dirty="0">
              <a:solidFill>
                <a:prstClr val="black"/>
              </a:solidFill>
              <a:latin typeface="Tahoma"/>
            </a:endParaRPr>
          </a:p>
          <a:p>
            <a:pPr marL="54769" marR="0" lvl="0" algn="l" defTabSz="914400" rtl="0" eaLnBrk="1" fontAlgn="base" latinLnBrk="0" hangingPunct="1">
              <a:lnSpc>
                <a:spcPct val="90000"/>
              </a:lnSpc>
              <a:spcBef>
                <a:spcPct val="0"/>
              </a:spcBef>
              <a:spcAft>
                <a:spcPts val="300"/>
              </a:spcAft>
              <a:buClrTx/>
              <a:buSzTx/>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who do not have a CTE program should not report any CTE completion record </a:t>
            </a:r>
            <a:r>
              <a:rPr lang="en-US" dirty="0">
                <a:solidFill>
                  <a:prstClr val="black"/>
                </a:solidFill>
                <a:latin typeface="Tahoma"/>
              </a:rPr>
              <a:t>even if CTE classes are offered as an elective.</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 name="Picture Placeholder 3" descr="Image of CTE pathway icons">
            <a:extLst>
              <a:ext uri="{FF2B5EF4-FFF2-40B4-BE49-F238E27FC236}">
                <a16:creationId xmlns:a16="http://schemas.microsoft.com/office/drawing/2014/main" id="{140475D2-99A6-42AD-81E7-15B7CF1C8D74}"/>
              </a:ext>
            </a:extLst>
          </p:cNvPr>
          <p:cNvSpPr>
            <a:spLocks noGrp="1"/>
          </p:cNvSpPr>
          <p:nvPr>
            <p:ph type="pic" sz="quarter" idx="12"/>
          </p:nvPr>
        </p:nvSpPr>
        <p:spPr/>
        <p:txBody>
          <a:bodyPr/>
          <a:lstStyle/>
          <a:p>
            <a:endParaRPr lang="en-US"/>
          </a:p>
        </p:txBody>
      </p:sp>
      <p:pic>
        <p:nvPicPr>
          <p:cNvPr id="10" name="Picture 10" descr="Image result for cte career technical education">
            <a:extLst>
              <a:ext uri="{FF2B5EF4-FFF2-40B4-BE49-F238E27FC236}">
                <a16:creationId xmlns:a16="http://schemas.microsoft.com/office/drawing/2014/main" id="{5495DB01-A569-43B2-BC4B-53086138C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8" y="80962"/>
            <a:ext cx="3664873" cy="371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70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a:p>
        </p:txBody>
      </p:sp>
      <p:sp>
        <p:nvSpPr>
          <p:cNvPr id="3" name="Title 2"/>
          <p:cNvSpPr>
            <a:spLocks noGrp="1"/>
          </p:cNvSpPr>
          <p:nvPr>
            <p:ph type="title" idx="4294967295"/>
          </p:nvPr>
        </p:nvSpPr>
        <p:spPr>
          <a:xfrm>
            <a:off x="432000" y="315722"/>
            <a:ext cx="11214100" cy="587375"/>
          </a:xfrm>
        </p:spPr>
        <p:txBody>
          <a:bodyPr>
            <a:normAutofit/>
          </a:bodyPr>
          <a:lstStyle/>
          <a:p>
            <a:r>
              <a:rPr lang="en-US" dirty="0"/>
              <a:t>Target Audience</a:t>
            </a:r>
          </a:p>
        </p:txBody>
      </p:sp>
      <p:grpSp>
        <p:nvGrpSpPr>
          <p:cNvPr id="16" name="Group 15" descr="Administrator counseling staff">
            <a:extLst>
              <a:ext uri="{FF2B5EF4-FFF2-40B4-BE49-F238E27FC236}">
                <a16:creationId xmlns:a16="http://schemas.microsoft.com/office/drawing/2014/main" id="{40E44781-C56F-8649-87C0-00C67186C967}"/>
              </a:ext>
            </a:extLst>
          </p:cNvPr>
          <p:cNvGrpSpPr/>
          <p:nvPr/>
        </p:nvGrpSpPr>
        <p:grpSpPr>
          <a:xfrm>
            <a:off x="6301227" y="1909467"/>
            <a:ext cx="3883792" cy="3307269"/>
            <a:chOff x="6301227" y="1954867"/>
            <a:chExt cx="3883792" cy="3307269"/>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7003043" y="4800471"/>
              <a:ext cx="24801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Administrators</a:t>
              </a:r>
            </a:p>
          </p:txBody>
        </p:sp>
        <p:pic>
          <p:nvPicPr>
            <p:cNvPr id="18" name="Picture 17" descr="A person sitting at a desk with a computer&#10;&#10;AI-generated content may be incorrect.">
              <a:extLst>
                <a:ext uri="{FF2B5EF4-FFF2-40B4-BE49-F238E27FC236}">
                  <a16:creationId xmlns:a16="http://schemas.microsoft.com/office/drawing/2014/main" id="{B6BE6580-5D6B-0C49-AAE7-714A33FE3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1227" y="1954867"/>
              <a:ext cx="3883792" cy="2586605"/>
            </a:xfrm>
            <a:prstGeom prst="rect">
              <a:avLst/>
            </a:prstGeom>
            <a:effectLst>
              <a:outerShdw blurRad="63500" algn="ctr" rotWithShape="0">
                <a:prstClr val="black">
                  <a:alpha val="40000"/>
                </a:prstClr>
              </a:outerShdw>
            </a:effectLst>
          </p:spPr>
        </p:pic>
      </p:grpSp>
      <p:grpSp>
        <p:nvGrpSpPr>
          <p:cNvPr id="4" name="Group 3" descr="Gif image of an analyst">
            <a:extLst>
              <a:ext uri="{FF2B5EF4-FFF2-40B4-BE49-F238E27FC236}">
                <a16:creationId xmlns:a16="http://schemas.microsoft.com/office/drawing/2014/main" id="{B755907B-6796-4CD3-9731-07FC21DACD45}"/>
              </a:ext>
            </a:extLst>
          </p:cNvPr>
          <p:cNvGrpSpPr/>
          <p:nvPr/>
        </p:nvGrpSpPr>
        <p:grpSpPr>
          <a:xfrm>
            <a:off x="1865805" y="1909622"/>
            <a:ext cx="3639705" cy="3789972"/>
            <a:chOff x="1865805" y="1909622"/>
            <a:chExt cx="3639705" cy="3789972"/>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Data Coordinator</a:t>
              </a:r>
            </a:p>
            <a:p>
              <a:pPr algn="ctr"/>
              <a:endParaRPr lang="en-US" sz="2400" b="1" dirty="0">
                <a:solidFill>
                  <a:srgbClr val="FE7864"/>
                </a:solidFill>
                <a:latin typeface="+mn-lt"/>
              </a:endParaRPr>
            </a:p>
          </p:txBody>
        </p:sp>
        <p:pic>
          <p:nvPicPr>
            <p:cNvPr id="1026" name="Picture 2" descr="A person wearing headphones and looking at a computer&#10;&#10;AI-generated content may be incorrect.">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p:blipFill>
          <p:spPr bwMode="auto">
            <a:xfrm>
              <a:off x="2082136" y="1909622"/>
              <a:ext cx="3265719" cy="258644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Footer Placeholder 2">
            <a:extLst>
              <a:ext uri="{FF2B5EF4-FFF2-40B4-BE49-F238E27FC236}">
                <a16:creationId xmlns:a16="http://schemas.microsoft.com/office/drawing/2014/main" id="{7988B723-A503-746D-98F0-07DD3EDB83F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5964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dirty="0"/>
              <a:t>SCTE Data Collected</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Along with key data from the CRSC and SCSC, the following data are collected</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2012614" y="182545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8" name="Graphic 37" descr="Diploma roll">
            <a:extLst>
              <a:ext uri="{FF2B5EF4-FFF2-40B4-BE49-F238E27FC236}">
                <a16:creationId xmlns:a16="http://schemas.microsoft.com/office/drawing/2014/main" id="{D9AA2FD2-066D-45E0-9569-3280B05C5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16786" y="1714852"/>
            <a:ext cx="1371600" cy="1371600"/>
          </a:xfrm>
          <a:prstGeom prst="rect">
            <a:avLst/>
          </a:prstGeom>
          <a:effectLst>
            <a:outerShdw blurRad="63500" algn="ctr" rotWithShape="0">
              <a:prstClr val="black">
                <a:alpha val="20000"/>
              </a:prstClr>
            </a:outerShdw>
          </a:effectLst>
        </p:spPr>
      </p:pic>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1579825" y="3086452"/>
            <a:ext cx="1980000" cy="360000"/>
          </a:xfrm>
        </p:spPr>
        <p:txBody>
          <a:bodyPr/>
          <a:lstStyle/>
          <a:p>
            <a:r>
              <a:rPr lang="en-US" dirty="0">
                <a:solidFill>
                  <a:schemeClr val="tx1">
                    <a:lumMod val="75000"/>
                    <a:lumOff val="25000"/>
                  </a:schemeClr>
                </a:solidFill>
              </a:rPr>
              <a:t>CTE Completer Info</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795825" y="3570784"/>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1046777" y="3746683"/>
            <a:ext cx="3111618" cy="1080455"/>
          </a:xfrm>
        </p:spPr>
        <p:txBody>
          <a:bodyPr/>
          <a:lstStyle/>
          <a:p>
            <a:pPr marR="0" lvl="0">
              <a:spcBef>
                <a:spcPts val="0"/>
              </a:spcBef>
              <a:spcAft>
                <a:spcPts val="600"/>
              </a:spcAft>
            </a:pPr>
            <a:r>
              <a:rPr lang="en-US" dirty="0">
                <a:solidFill>
                  <a:schemeClr val="tx1"/>
                </a:solidFill>
              </a:rPr>
              <a:t>Identifies student who has completed a minimum of 300 hours in a state-approved CTE pathway.</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5240835" y="1825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0" name="Graphic 39" descr="Compass">
            <a:extLst>
              <a:ext uri="{FF2B5EF4-FFF2-40B4-BE49-F238E27FC236}">
                <a16:creationId xmlns:a16="http://schemas.microsoft.com/office/drawing/2014/main" id="{1CFBED44-D32C-4E5C-A5EC-2E34E1BF2F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6546" y="1807504"/>
            <a:ext cx="1143000" cy="1143000"/>
          </a:xfrm>
          <a:prstGeom prst="rect">
            <a:avLst/>
          </a:prstGeom>
          <a:effectLst>
            <a:outerShdw blurRad="63500" algn="ctr" rotWithShape="0">
              <a:prstClr val="black">
                <a:alpha val="20000"/>
              </a:prstClr>
            </a:outerShdw>
          </a:effectLst>
        </p:spPr>
      </p:pic>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4811982" y="3086970"/>
            <a:ext cx="1980000" cy="360000"/>
          </a:xfrm>
        </p:spPr>
        <p:txBody>
          <a:bodyPr/>
          <a:lstStyle/>
          <a:p>
            <a:r>
              <a:rPr lang="en-US" dirty="0">
                <a:solidFill>
                  <a:schemeClr val="tx1">
                    <a:lumMod val="75000"/>
                    <a:lumOff val="25000"/>
                  </a:schemeClr>
                </a:solidFill>
              </a:rPr>
              <a:t>CTE Pathway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5027982" y="3571302"/>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4576126" y="3746683"/>
            <a:ext cx="2473135" cy="72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Indicates the specific career pathway the student participated in and completed.</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8265867" y="181271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7631567" y="3073714"/>
            <a:ext cx="218544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CTE Completion Year</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8053014" y="3558046"/>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7327645" y="3769064"/>
            <a:ext cx="3111618"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Indicates the academic year the student completed the capstone course for the pathway being reported</a:t>
            </a: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descr="calendar icon with comment icon">
            <a:extLst>
              <a:ext uri="{FF2B5EF4-FFF2-40B4-BE49-F238E27FC236}">
                <a16:creationId xmlns:a16="http://schemas.microsoft.com/office/drawing/2014/main" id="{9D5FD987-7484-4D36-9C40-EBDD7F8B27B1}"/>
              </a:ext>
            </a:extLst>
          </p:cNvPr>
          <p:cNvGrpSpPr>
            <a:grpSpLocks noChangeAspect="1"/>
          </p:cNvGrpSpPr>
          <p:nvPr/>
        </p:nvGrpSpPr>
        <p:grpSpPr>
          <a:xfrm>
            <a:off x="8251578" y="1816414"/>
            <a:ext cx="1143000" cy="1143000"/>
            <a:chOff x="6374712" y="4392870"/>
            <a:chExt cx="1371600" cy="1371600"/>
          </a:xfrm>
        </p:grpSpPr>
        <p:pic>
          <p:nvPicPr>
            <p:cNvPr id="35" name="Graphic 34" descr="Flip calendar">
              <a:extLst>
                <a:ext uri="{FF2B5EF4-FFF2-40B4-BE49-F238E27FC236}">
                  <a16:creationId xmlns:a16="http://schemas.microsoft.com/office/drawing/2014/main" id="{1D95BD58-51CA-4CF3-A456-98982CA0B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712" y="4392870"/>
              <a:ext cx="1371600" cy="1371600"/>
            </a:xfrm>
            <a:prstGeom prst="rect">
              <a:avLst/>
            </a:prstGeom>
            <a:effectLst>
              <a:outerShdw blurRad="63500" algn="ctr" rotWithShape="0">
                <a:prstClr val="black">
                  <a:alpha val="40000"/>
                </a:prstClr>
              </a:outerShdw>
            </a:effectLst>
          </p:spPr>
        </p:pic>
        <p:pic>
          <p:nvPicPr>
            <p:cNvPr id="37" name="Graphic 36" descr="Chat bubble">
              <a:extLst>
                <a:ext uri="{FF2B5EF4-FFF2-40B4-BE49-F238E27FC236}">
                  <a16:creationId xmlns:a16="http://schemas.microsoft.com/office/drawing/2014/main" id="{35254994-EE16-4B14-BD52-FC4F78D9F1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6192" y="5004553"/>
              <a:ext cx="548640" cy="548640"/>
            </a:xfrm>
            <a:prstGeom prst="rect">
              <a:avLst/>
            </a:prstGeom>
            <a:effectLst>
              <a:outerShdw blurRad="63500" algn="ctr" rotWithShape="0">
                <a:prstClr val="black">
                  <a:alpha val="40000"/>
                </a:prstClr>
              </a:outerShdw>
            </a:effectLst>
          </p:spPr>
        </p:pic>
      </p:grpSp>
      <p:sp>
        <p:nvSpPr>
          <p:cNvPr id="5" name="Slide Number Placeholder 4">
            <a:extLst>
              <a:ext uri="{FF2B5EF4-FFF2-40B4-BE49-F238E27FC236}">
                <a16:creationId xmlns:a16="http://schemas.microsoft.com/office/drawing/2014/main" id="{88C47998-2875-48A7-A034-82CF08C6D4FC}"/>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
        <p:nvSpPr>
          <p:cNvPr id="7" name="Footer Placeholder 2">
            <a:extLst>
              <a:ext uri="{FF2B5EF4-FFF2-40B4-BE49-F238E27FC236}">
                <a16:creationId xmlns:a16="http://schemas.microsoft.com/office/drawing/2014/main" id="{1AB7EB79-57CE-5311-58E5-EF4E580C5BF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35500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49601"/>
            <a:ext cx="11340000" cy="432000"/>
          </a:xfrm>
        </p:spPr>
        <p:txBody>
          <a:bodyPr/>
          <a:lstStyle/>
          <a:p>
            <a:r>
              <a:rPr lang="en-US" dirty="0"/>
              <a:t>CTE Student Groups</a:t>
            </a:r>
          </a:p>
        </p:txBody>
      </p:sp>
      <p:graphicFrame>
        <p:nvGraphicFramePr>
          <p:cNvPr id="3" name="Diagram 2" descr="Diagram of CTE student groups.">
            <a:extLst>
              <a:ext uri="{FF2B5EF4-FFF2-40B4-BE49-F238E27FC236}">
                <a16:creationId xmlns:a16="http://schemas.microsoft.com/office/drawing/2014/main" id="{35BED01F-1046-4C5F-B8C0-0A45C6A3110B}"/>
              </a:ext>
            </a:extLst>
          </p:cNvPr>
          <p:cNvGraphicFramePr/>
          <p:nvPr/>
        </p:nvGraphicFramePr>
        <p:xfrm>
          <a:off x="318895" y="1405769"/>
          <a:ext cx="5179684" cy="390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B9AEC00-97A1-4E05-ABB8-0CADCA04B81F}"/>
              </a:ext>
              <a:ext uri="{C183D7F6-B498-43B3-948B-1728B52AA6E4}">
                <adec:decorative xmlns:adec="http://schemas.microsoft.com/office/drawing/2017/decorative" val="1"/>
              </a:ext>
            </a:extLst>
          </p:cNvPr>
          <p:cNvGrpSpPr/>
          <p:nvPr/>
        </p:nvGrpSpPr>
        <p:grpSpPr>
          <a:xfrm>
            <a:off x="2001795" y="1131988"/>
            <a:ext cx="9519081" cy="1508672"/>
            <a:chOff x="2001795" y="1131988"/>
            <a:chExt cx="9519081" cy="1508672"/>
          </a:xfrm>
        </p:grpSpPr>
        <p:sp>
          <p:nvSpPr>
            <p:cNvPr id="7" name="Rectangle 6">
              <a:extLst>
                <a:ext uri="{FF2B5EF4-FFF2-40B4-BE49-F238E27FC236}">
                  <a16:creationId xmlns:a16="http://schemas.microsoft.com/office/drawing/2014/main" id="{6212A23D-A2C9-41EC-87CA-8FA713FBA6DE}"/>
                </a:ext>
              </a:extLst>
            </p:cNvPr>
            <p:cNvSpPr/>
            <p:nvPr/>
          </p:nvSpPr>
          <p:spPr>
            <a:xfrm>
              <a:off x="5279833" y="1131988"/>
              <a:ext cx="624104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929B"/>
                  </a:solidFill>
                  <a:effectLst/>
                  <a:uLnTx/>
                  <a:uFillTx/>
                  <a:latin typeface="Tahoma"/>
                  <a:ea typeface="+mn-ea"/>
                  <a:cs typeface="+mn-cs"/>
                </a:rPr>
                <a:t>CTE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The CDE counts as a participant, any student who has completed a CTE course (includes CTE Non-completers and Completers).</a:t>
              </a:r>
            </a:p>
          </p:txBody>
        </p:sp>
        <p:cxnSp>
          <p:nvCxnSpPr>
            <p:cNvPr id="5" name="Connector: Elbow 4">
              <a:extLst>
                <a:ext uri="{FF2B5EF4-FFF2-40B4-BE49-F238E27FC236}">
                  <a16:creationId xmlns:a16="http://schemas.microsoft.com/office/drawing/2014/main" id="{CD547F47-9B8C-48EA-9D36-D01930D9F262}"/>
                </a:ext>
              </a:extLst>
            </p:cNvPr>
            <p:cNvCxnSpPr>
              <a:cxnSpLocks/>
            </p:cNvCxnSpPr>
            <p:nvPr/>
          </p:nvCxnSpPr>
          <p:spPr>
            <a:xfrm flipV="1">
              <a:off x="2001795" y="1426797"/>
              <a:ext cx="3181588" cy="1213863"/>
            </a:xfrm>
            <a:prstGeom prst="bentConnector3">
              <a:avLst>
                <a:gd name="adj1" fmla="val 287"/>
              </a:avLst>
            </a:prstGeom>
            <a:ln w="38100">
              <a:prstDash val="dash"/>
              <a:tailEnd type="triangle"/>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9CF9E9C2-6974-404C-A37B-660C3E380B21}"/>
              </a:ext>
              <a:ext uri="{C183D7F6-B498-43B3-948B-1728B52AA6E4}">
                <adec:decorative xmlns:adec="http://schemas.microsoft.com/office/drawing/2017/decorative" val="1"/>
              </a:ext>
            </a:extLst>
          </p:cNvPr>
          <p:cNvGrpSpPr/>
          <p:nvPr/>
        </p:nvGrpSpPr>
        <p:grpSpPr>
          <a:xfrm>
            <a:off x="2350723" y="2428480"/>
            <a:ext cx="9170153" cy="1415772"/>
            <a:chOff x="2350723" y="2428480"/>
            <a:chExt cx="9170153" cy="1415772"/>
          </a:xfrm>
        </p:grpSpPr>
        <p:sp>
          <p:nvSpPr>
            <p:cNvPr id="8" name="Rectangle 7">
              <a:extLst>
                <a:ext uri="{FF2B5EF4-FFF2-40B4-BE49-F238E27FC236}">
                  <a16:creationId xmlns:a16="http://schemas.microsoft.com/office/drawing/2014/main" id="{2F621254-3BC6-456E-AB30-784FFD289729}"/>
                </a:ext>
              </a:extLst>
            </p:cNvPr>
            <p:cNvSpPr/>
            <p:nvPr/>
          </p:nvSpPr>
          <p:spPr>
            <a:xfrm>
              <a:off x="5633414" y="2428480"/>
              <a:ext cx="5887462"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mn-cs"/>
                </a:rPr>
                <a:t>Non-Completer Participant: </a:t>
              </a:r>
              <a:r>
                <a:rPr kumimoji="0" lang="en-US" sz="1400" b="0" i="0" u="none" strike="noStrike" kern="1200" cap="none" spc="0" normalizeH="0" baseline="0" noProof="0" dirty="0">
                  <a:ln>
                    <a:noFill/>
                  </a:ln>
                  <a:solidFill>
                    <a:prstClr val="black"/>
                  </a:solidFill>
                  <a:effectLst/>
                  <a:uLnTx/>
                  <a:uFillTx/>
                  <a:latin typeface="Tahoma"/>
                  <a:ea typeface="+mn-ea"/>
                  <a:cs typeface="+mn-cs"/>
                </a:rPr>
                <a:t>Is a student who:</a:t>
              </a: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has completed a CTE course who may or may not be participating in a pathway but does not meet the definition of a CTE completer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and determined through the CRSC and SCSC records</a:t>
              </a:r>
              <a:endParaRPr kumimoji="0" lang="en-US" sz="1600" b="0" i="0" u="none" strike="noStrike" kern="1200" cap="none" spc="0" normalizeH="0" baseline="0" noProof="0" dirty="0">
                <a:ln>
                  <a:noFill/>
                </a:ln>
                <a:solidFill>
                  <a:srgbClr val="FF745F"/>
                </a:solidFill>
                <a:effectLst/>
                <a:uLnTx/>
                <a:uFillTx/>
                <a:latin typeface="Tahoma"/>
                <a:ea typeface="+mn-ea"/>
                <a:cs typeface="+mn-cs"/>
              </a:endParaRPr>
            </a:p>
          </p:txBody>
        </p:sp>
        <p:cxnSp>
          <p:nvCxnSpPr>
            <p:cNvPr id="15" name="Connector: Elbow 14">
              <a:extLst>
                <a:ext uri="{FF2B5EF4-FFF2-40B4-BE49-F238E27FC236}">
                  <a16:creationId xmlns:a16="http://schemas.microsoft.com/office/drawing/2014/main" id="{7C776C6E-9B39-4C63-B5DB-2E0707F2812A}"/>
                </a:ext>
              </a:extLst>
            </p:cNvPr>
            <p:cNvCxnSpPr>
              <a:cxnSpLocks/>
            </p:cNvCxnSpPr>
            <p:nvPr/>
          </p:nvCxnSpPr>
          <p:spPr>
            <a:xfrm flipV="1">
              <a:off x="2350723" y="2661688"/>
              <a:ext cx="2832660" cy="890453"/>
            </a:xfrm>
            <a:prstGeom prst="bentConnector3">
              <a:avLst>
                <a:gd name="adj1" fmla="val -602"/>
              </a:avLst>
            </a:prstGeom>
            <a:ln w="38100">
              <a:solidFill>
                <a:srgbClr val="FF745F"/>
              </a:solidFill>
              <a:prstDash val="dash"/>
              <a:tailEnd type="triangle"/>
            </a:ln>
          </p:spPr>
          <p:style>
            <a:lnRef idx="3">
              <a:schemeClr val="accent2"/>
            </a:lnRef>
            <a:fillRef idx="0">
              <a:schemeClr val="accent2"/>
            </a:fillRef>
            <a:effectRef idx="2">
              <a:schemeClr val="accent2"/>
            </a:effectRef>
            <a:fontRef idx="minor">
              <a:schemeClr val="tx1"/>
            </a:fontRef>
          </p:style>
        </p:cxnSp>
      </p:grpSp>
      <p:grpSp>
        <p:nvGrpSpPr>
          <p:cNvPr id="9" name="Group 8">
            <a:extLst>
              <a:ext uri="{FF2B5EF4-FFF2-40B4-BE49-F238E27FC236}">
                <a16:creationId xmlns:a16="http://schemas.microsoft.com/office/drawing/2014/main" id="{3090F9C2-686C-4A85-A6E7-E6CF7320CAC1}"/>
              </a:ext>
              <a:ext uri="{C183D7F6-B498-43B3-948B-1728B52AA6E4}">
                <adec:decorative xmlns:adec="http://schemas.microsoft.com/office/drawing/2017/decorative" val="1"/>
              </a:ext>
            </a:extLst>
          </p:cNvPr>
          <p:cNvGrpSpPr/>
          <p:nvPr/>
        </p:nvGrpSpPr>
        <p:grpSpPr>
          <a:xfrm>
            <a:off x="1894703" y="3844252"/>
            <a:ext cx="9636814" cy="1932103"/>
            <a:chOff x="1894703" y="3844252"/>
            <a:chExt cx="9636814" cy="1932103"/>
          </a:xfrm>
        </p:grpSpPr>
        <p:sp>
          <p:nvSpPr>
            <p:cNvPr id="12" name="Rectangle 11">
              <a:extLst>
                <a:ext uri="{FF2B5EF4-FFF2-40B4-BE49-F238E27FC236}">
                  <a16:creationId xmlns:a16="http://schemas.microsoft.com/office/drawing/2014/main" id="{29DD54FE-BC61-44C5-B6C6-73B5388B46CA}"/>
                </a:ext>
              </a:extLst>
            </p:cNvPr>
            <p:cNvSpPr/>
            <p:nvPr/>
          </p:nvSpPr>
          <p:spPr>
            <a:xfrm>
              <a:off x="5618073" y="4145139"/>
              <a:ext cx="591344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FAD"/>
                  </a:solidFill>
                  <a:effectLst/>
                  <a:uLnTx/>
                  <a:uFillTx/>
                  <a:latin typeface="Tahoma"/>
                  <a:ea typeface="+mn-ea"/>
                  <a:cs typeface="+mn-cs"/>
                </a:rPr>
                <a:t>CTE Completer</a:t>
              </a:r>
              <a:r>
                <a:rPr kumimoji="0" lang="en-US" sz="1400" b="1" i="0" u="none" strike="noStrike" kern="1200" cap="none" spc="0" normalizeH="0" baseline="0" noProof="0" dirty="0">
                  <a:ln>
                    <a:noFill/>
                  </a:ln>
                  <a:solidFill>
                    <a:srgbClr val="555FAD"/>
                  </a:solidFill>
                  <a:effectLst/>
                  <a:uLnTx/>
                  <a:uFillTx/>
                  <a:latin typeface="Tahoma"/>
                  <a:ea typeface="+mn-ea"/>
                  <a:cs typeface="+mn-cs"/>
                </a:rPr>
                <a:t>:</a:t>
              </a:r>
              <a:r>
                <a:rPr kumimoji="0" lang="en-US" sz="1400" b="0" i="0" u="none" strike="noStrike" kern="1200" cap="none" spc="0" normalizeH="0" baseline="0" noProof="0" dirty="0">
                  <a:ln>
                    <a:noFill/>
                  </a:ln>
                  <a:solidFill>
                    <a:srgbClr val="555FAD"/>
                  </a:solidFill>
                  <a:effectLst/>
                  <a:uLnTx/>
                  <a:uFillTx/>
                  <a:latin typeface="Tahoma"/>
                  <a:ea typeface="+mn-ea"/>
                  <a:cs typeface="+mn-cs"/>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A CTE completer is identified locally and is a student who 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completed a sequence of CTE designated courses within a pathway and has successfully passed the capstone course in that sequence with a grade of C minus or better.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through submission of the CRSC, SCSC and SCTE records</a:t>
              </a:r>
            </a:p>
          </p:txBody>
        </p:sp>
        <p:cxnSp>
          <p:nvCxnSpPr>
            <p:cNvPr id="22" name="Connector: Elbow 21">
              <a:extLst>
                <a:ext uri="{FF2B5EF4-FFF2-40B4-BE49-F238E27FC236}">
                  <a16:creationId xmlns:a16="http://schemas.microsoft.com/office/drawing/2014/main" id="{1EAFCEBC-0226-424F-810B-E504917A2CCD}"/>
                </a:ext>
              </a:extLst>
            </p:cNvPr>
            <p:cNvCxnSpPr/>
            <p:nvPr/>
          </p:nvCxnSpPr>
          <p:spPr>
            <a:xfrm>
              <a:off x="1894703" y="3844252"/>
              <a:ext cx="3603876" cy="497089"/>
            </a:xfrm>
            <a:prstGeom prst="bentConnector3">
              <a:avLst>
                <a:gd name="adj1" fmla="val 2455"/>
              </a:avLst>
            </a:prstGeom>
            <a:ln w="38100">
              <a:solidFill>
                <a:srgbClr val="555FAD"/>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 name="Slide Number Placeholder 9">
            <a:extLst>
              <a:ext uri="{FF2B5EF4-FFF2-40B4-BE49-F238E27FC236}">
                <a16:creationId xmlns:a16="http://schemas.microsoft.com/office/drawing/2014/main" id="{B2568023-4345-4205-839C-6177337B635D}"/>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sp>
        <p:nvSpPr>
          <p:cNvPr id="11" name="Footer Placeholder 2">
            <a:extLst>
              <a:ext uri="{FF2B5EF4-FFF2-40B4-BE49-F238E27FC236}">
                <a16:creationId xmlns:a16="http://schemas.microsoft.com/office/drawing/2014/main" id="{ACDBB731-6053-3F91-A6B8-273699600F6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02359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22009"/>
            <a:ext cx="11340000" cy="432000"/>
          </a:xfrm>
        </p:spPr>
        <p:txBody>
          <a:bodyPr/>
          <a:lstStyle/>
          <a:p>
            <a:r>
              <a:rPr lang="en-US" dirty="0"/>
              <a:t>Mapping CTE information</a:t>
            </a:r>
          </a:p>
        </p:txBody>
      </p:sp>
      <p:sp>
        <p:nvSpPr>
          <p:cNvPr id="23" name="Content Placeholder 2">
            <a:extLst>
              <a:ext uri="{FF2B5EF4-FFF2-40B4-BE49-F238E27FC236}">
                <a16:creationId xmlns:a16="http://schemas.microsoft.com/office/drawing/2014/main" id="{C00C3FB9-D721-4F73-A772-307C5EDD9954}"/>
              </a:ext>
            </a:extLst>
          </p:cNvPr>
          <p:cNvSpPr txBox="1">
            <a:spLocks/>
          </p:cNvSpPr>
          <p:nvPr/>
        </p:nvSpPr>
        <p:spPr>
          <a:xfrm>
            <a:off x="432000" y="756796"/>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Below is a summary of how different CTE student groups are reported in CALPADS.</a:t>
            </a:r>
          </a:p>
        </p:txBody>
      </p:sp>
      <p:grpSp>
        <p:nvGrpSpPr>
          <p:cNvPr id="8" name="Group 7">
            <a:extLst>
              <a:ext uri="{FF2B5EF4-FFF2-40B4-BE49-F238E27FC236}">
                <a16:creationId xmlns:a16="http://schemas.microsoft.com/office/drawing/2014/main" id="{BD6080A4-5046-4B76-AA47-3EFB3A364F00}"/>
              </a:ext>
              <a:ext uri="{C183D7F6-B498-43B3-948B-1728B52AA6E4}">
                <adec:decorative xmlns:adec="http://schemas.microsoft.com/office/drawing/2017/decorative" val="1"/>
              </a:ext>
            </a:extLst>
          </p:cNvPr>
          <p:cNvGrpSpPr/>
          <p:nvPr/>
        </p:nvGrpSpPr>
        <p:grpSpPr>
          <a:xfrm>
            <a:off x="794253" y="3298269"/>
            <a:ext cx="9487977" cy="2275012"/>
            <a:chOff x="1160013" y="3335886"/>
            <a:chExt cx="9487977" cy="2275012"/>
          </a:xfrm>
        </p:grpSpPr>
        <p:graphicFrame>
          <p:nvGraphicFramePr>
            <p:cNvPr id="10" name="Diagram 9">
              <a:extLst>
                <a:ext uri="{FF2B5EF4-FFF2-40B4-BE49-F238E27FC236}">
                  <a16:creationId xmlns:a16="http://schemas.microsoft.com/office/drawing/2014/main" id="{C4991EC2-663B-4AC4-8570-AF1453AD5DE1}"/>
                </a:ext>
              </a:extLst>
            </p:cNvPr>
            <p:cNvGraphicFramePr/>
            <p:nvPr>
              <p:extLst>
                <p:ext uri="{D42A27DB-BD31-4B8C-83A1-F6EECF244321}">
                  <p14:modId xmlns:p14="http://schemas.microsoft.com/office/powerpoint/2010/main" val="3308151401"/>
                </p:ext>
              </p:extLst>
            </p:nvPr>
          </p:nvGraphicFramePr>
          <p:xfrm>
            <a:off x="3903544" y="3335886"/>
            <a:ext cx="6744446" cy="1950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AE5FA50D-44A0-43DD-9C28-F11B4AD6E4AD}"/>
                </a:ext>
              </a:extLst>
            </p:cNvPr>
            <p:cNvGrpSpPr/>
            <p:nvPr/>
          </p:nvGrpSpPr>
          <p:grpSpPr>
            <a:xfrm>
              <a:off x="1160013" y="3556626"/>
              <a:ext cx="2115674" cy="2054272"/>
              <a:chOff x="3566876" y="-1199367"/>
              <a:chExt cx="1672972" cy="2054272"/>
            </a:xfrm>
          </p:grpSpPr>
          <p:sp>
            <p:nvSpPr>
              <p:cNvPr id="16" name="Rectangle 15">
                <a:extLst>
                  <a:ext uri="{FF2B5EF4-FFF2-40B4-BE49-F238E27FC236}">
                    <a16:creationId xmlns:a16="http://schemas.microsoft.com/office/drawing/2014/main" id="{A936116A-CBBA-4F23-B506-47D9876ACC33}"/>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0D2B2552-7B46-4574-86B2-05EC5F4097F4}"/>
                  </a:ext>
                </a:extLst>
              </p:cNvPr>
              <p:cNvSpPr txBox="1"/>
              <p:nvPr/>
            </p:nvSpPr>
            <p:spPr>
              <a:xfrm>
                <a:off x="3670587" y="-1199367"/>
                <a:ext cx="156926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555FAD"/>
                    </a:solidFill>
                    <a:effectLst/>
                    <a:uLnTx/>
                    <a:uFillTx/>
                    <a:latin typeface="Tahoma"/>
                    <a:ea typeface="+mn-ea"/>
                    <a:cs typeface="+mn-cs"/>
                  </a:rPr>
                  <a:t>CTE Pathway Completers</a:t>
                </a:r>
              </a:p>
            </p:txBody>
          </p:sp>
        </p:grpSp>
      </p:grpSp>
      <p:grpSp>
        <p:nvGrpSpPr>
          <p:cNvPr id="5" name="Group 4">
            <a:extLst>
              <a:ext uri="{FF2B5EF4-FFF2-40B4-BE49-F238E27FC236}">
                <a16:creationId xmlns:a16="http://schemas.microsoft.com/office/drawing/2014/main" id="{595F9CFE-61FA-4025-AFA7-903E82067034}"/>
              </a:ext>
              <a:ext uri="{C183D7F6-B498-43B3-948B-1728B52AA6E4}">
                <adec:decorative xmlns:adec="http://schemas.microsoft.com/office/drawing/2017/decorative" val="1"/>
              </a:ext>
            </a:extLst>
          </p:cNvPr>
          <p:cNvGrpSpPr/>
          <p:nvPr/>
        </p:nvGrpSpPr>
        <p:grpSpPr>
          <a:xfrm>
            <a:off x="893312" y="1662790"/>
            <a:ext cx="9487977" cy="1188216"/>
            <a:chOff x="1160012" y="1684884"/>
            <a:chExt cx="9487977" cy="1188216"/>
          </a:xfrm>
        </p:grpSpPr>
        <p:graphicFrame>
          <p:nvGraphicFramePr>
            <p:cNvPr id="4" name="Diagram 3">
              <a:extLst>
                <a:ext uri="{FF2B5EF4-FFF2-40B4-BE49-F238E27FC236}">
                  <a16:creationId xmlns:a16="http://schemas.microsoft.com/office/drawing/2014/main" id="{82238452-3E88-4705-8664-2B803A6001E0}"/>
                </a:ext>
              </a:extLst>
            </p:cNvPr>
            <p:cNvGraphicFramePr/>
            <p:nvPr>
              <p:extLst>
                <p:ext uri="{D42A27DB-BD31-4B8C-83A1-F6EECF244321}">
                  <p14:modId xmlns:p14="http://schemas.microsoft.com/office/powerpoint/2010/main" val="1140561337"/>
                </p:ext>
              </p:extLst>
            </p:nvPr>
          </p:nvGraphicFramePr>
          <p:xfrm>
            <a:off x="3903543" y="1684884"/>
            <a:ext cx="6744446" cy="1188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a:extLst>
                <a:ext uri="{FF2B5EF4-FFF2-40B4-BE49-F238E27FC236}">
                  <a16:creationId xmlns:a16="http://schemas.microsoft.com/office/drawing/2014/main" id="{91C4CA76-B9A0-47C1-BD4F-E18ED5A7C8DF}"/>
                </a:ext>
              </a:extLst>
            </p:cNvPr>
            <p:cNvSpPr txBox="1"/>
            <p:nvPr/>
          </p:nvSpPr>
          <p:spPr>
            <a:xfrm>
              <a:off x="1160012" y="1750786"/>
              <a:ext cx="1984519"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CTE Participants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Non-completers</a:t>
              </a:r>
            </a:p>
          </p:txBody>
        </p:sp>
      </p:grpSp>
      <p:sp>
        <p:nvSpPr>
          <p:cNvPr id="3" name="Slide Number Placeholder 2">
            <a:extLst>
              <a:ext uri="{FF2B5EF4-FFF2-40B4-BE49-F238E27FC236}">
                <a16:creationId xmlns:a16="http://schemas.microsoft.com/office/drawing/2014/main" id="{FDC18601-7706-47B1-8EA3-1570BDEDA0FD}"/>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6" name="Footer Placeholder 2">
            <a:extLst>
              <a:ext uri="{FF2B5EF4-FFF2-40B4-BE49-F238E27FC236}">
                <a16:creationId xmlns:a16="http://schemas.microsoft.com/office/drawing/2014/main" id="{A4099AE6-0D08-BC21-0FBF-B5C3602CA4F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299050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3E889-A326-41C8-A693-2D7082F96BEB}"/>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pic>
        <p:nvPicPr>
          <p:cNvPr id="4" name="Picture 3" descr="Screen shot of the Valid Code combinations">
            <a:extLst>
              <a:ext uri="{FF2B5EF4-FFF2-40B4-BE49-F238E27FC236}">
                <a16:creationId xmlns:a16="http://schemas.microsoft.com/office/drawing/2014/main" id="{34BF213E-37FC-4E17-9FBF-AFC0828C19A3}"/>
              </a:ext>
            </a:extLst>
          </p:cNvPr>
          <p:cNvPicPr>
            <a:picLocks noChangeAspect="1"/>
          </p:cNvPicPr>
          <p:nvPr/>
        </p:nvPicPr>
        <p:blipFill>
          <a:blip r:embed="rId3"/>
          <a:stretch>
            <a:fillRect/>
          </a:stretch>
        </p:blipFill>
        <p:spPr>
          <a:xfrm>
            <a:off x="542315" y="1295111"/>
            <a:ext cx="4447778" cy="3897761"/>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DDE6CAF8-6149-4862-91D4-7AAA4BB2B371}"/>
              </a:ext>
            </a:extLst>
          </p:cNvPr>
          <p:cNvSpPr txBox="1">
            <a:spLocks noGrp="1"/>
          </p:cNvSpPr>
          <p:nvPr>
            <p:ph type="title" idx="4294967295"/>
          </p:nvPr>
        </p:nvSpPr>
        <p:spPr>
          <a:xfrm>
            <a:off x="336624" y="224560"/>
            <a:ext cx="108570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Valid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Code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Combo</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CTE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pic>
        <p:nvPicPr>
          <p:cNvPr id="8" name="Picture 7" descr="Screen shot of the Valid Code combinations">
            <a:extLst>
              <a:ext uri="{FF2B5EF4-FFF2-40B4-BE49-F238E27FC236}">
                <a16:creationId xmlns:a16="http://schemas.microsoft.com/office/drawing/2014/main" id="{CE7298FE-8872-424C-949A-2410F24FC8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8276" y="3243991"/>
            <a:ext cx="5946015" cy="3121372"/>
          </a:xfrm>
          <a:prstGeom prst="rect">
            <a:avLst/>
          </a:prstGeom>
          <a:effectLst>
            <a:outerShdw blurRad="63500" algn="ctr" rotWithShape="0">
              <a:prstClr val="black">
                <a:alpha val="40000"/>
              </a:prstClr>
            </a:outerShdw>
          </a:effectLst>
        </p:spPr>
      </p:pic>
      <p:pic>
        <p:nvPicPr>
          <p:cNvPr id="10" name="Picture 9" descr="Screen shot of the Valid Code combinations">
            <a:extLst>
              <a:ext uri="{FF2B5EF4-FFF2-40B4-BE49-F238E27FC236}">
                <a16:creationId xmlns:a16="http://schemas.microsoft.com/office/drawing/2014/main" id="{05ED47B8-0F55-47CC-9103-B0AB9641A053}"/>
              </a:ext>
            </a:extLst>
          </p:cNvPr>
          <p:cNvPicPr>
            <a:picLocks noChangeAspect="1"/>
          </p:cNvPicPr>
          <p:nvPr/>
        </p:nvPicPr>
        <p:blipFill>
          <a:blip r:embed="rId5"/>
          <a:stretch>
            <a:fillRect/>
          </a:stretch>
        </p:blipFill>
        <p:spPr>
          <a:xfrm>
            <a:off x="5058277" y="1295111"/>
            <a:ext cx="6591408" cy="1867190"/>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09774E78-5CAC-40E6-B8D1-2D2575D8ACC1}"/>
              </a:ext>
              <a:ext uri="{C183D7F6-B498-43B3-948B-1728B52AA6E4}">
                <adec:decorative xmlns:adec="http://schemas.microsoft.com/office/drawing/2017/decorative" val="1"/>
              </a:ext>
            </a:extLst>
          </p:cNvPr>
          <p:cNvSpPr/>
          <p:nvPr/>
        </p:nvSpPr>
        <p:spPr>
          <a:xfrm>
            <a:off x="800099" y="4907316"/>
            <a:ext cx="2924176" cy="345562"/>
          </a:xfrm>
          <a:prstGeom prst="roundRect">
            <a:avLst/>
          </a:prstGeom>
          <a:noFill/>
          <a:ln w="38100">
            <a:solidFill>
              <a:srgbClr val="174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47E61214-403F-4231-9E8A-02A35BEF0585}"/>
              </a:ext>
              <a:ext uri="{C183D7F6-B498-43B3-948B-1728B52AA6E4}">
                <adec:decorative xmlns:adec="http://schemas.microsoft.com/office/drawing/2017/decorative" val="1"/>
              </a:ext>
            </a:extLst>
          </p:cNvPr>
          <p:cNvCxnSpPr>
            <a:cxnSpLocks/>
            <a:stCxn id="11" idx="3"/>
            <a:endCxn id="10" idx="1"/>
          </p:cNvCxnSpPr>
          <p:nvPr/>
        </p:nvCxnSpPr>
        <p:spPr>
          <a:xfrm flipV="1">
            <a:off x="3724275" y="2228706"/>
            <a:ext cx="1334002" cy="2851391"/>
          </a:xfrm>
          <a:prstGeom prst="bentConnector3">
            <a:avLst>
              <a:gd name="adj1" fmla="val 69992"/>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CC138EC6-A9AC-4E5B-9B57-CEFCEA402808}"/>
              </a:ext>
              <a:ext uri="{C183D7F6-B498-43B3-948B-1728B52AA6E4}">
                <adec:decorative xmlns:adec="http://schemas.microsoft.com/office/drawing/2017/decorative" val="1"/>
              </a:ext>
            </a:extLst>
          </p:cNvPr>
          <p:cNvCxnSpPr>
            <a:cxnSpLocks/>
            <a:stCxn id="11" idx="3"/>
            <a:endCxn id="8" idx="1"/>
          </p:cNvCxnSpPr>
          <p:nvPr/>
        </p:nvCxnSpPr>
        <p:spPr>
          <a:xfrm flipV="1">
            <a:off x="3724275" y="4804677"/>
            <a:ext cx="1334001" cy="275420"/>
          </a:xfrm>
          <a:prstGeom prst="bentConnector3">
            <a:avLst>
              <a:gd name="adj1" fmla="val 80703"/>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7AA66215-2D96-467C-7236-3CD55847BA8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27002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Reporting a CTE Completer</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comprise the CTE Completer data of a student.</a:t>
            </a:r>
          </a:p>
        </p:txBody>
      </p:sp>
      <p:grpSp>
        <p:nvGrpSpPr>
          <p:cNvPr id="4" name="Group 3" descr="Screen shots of the Course Section and CTE modals emphasizing the data required for SCTE reporting.">
            <a:extLst>
              <a:ext uri="{FF2B5EF4-FFF2-40B4-BE49-F238E27FC236}">
                <a16:creationId xmlns:a16="http://schemas.microsoft.com/office/drawing/2014/main" id="{739653E3-8AF9-4056-9F12-B1BD629CF32D}"/>
              </a:ext>
            </a:extLst>
          </p:cNvPr>
          <p:cNvGrpSpPr/>
          <p:nvPr/>
        </p:nvGrpSpPr>
        <p:grpSpPr>
          <a:xfrm>
            <a:off x="361801" y="1070151"/>
            <a:ext cx="11307792" cy="5131608"/>
            <a:chOff x="361801" y="1070151"/>
            <a:chExt cx="11307792" cy="5131608"/>
          </a:xfrm>
        </p:grpSpPr>
        <p:pic>
          <p:nvPicPr>
            <p:cNvPr id="7" name="Picture 6">
              <a:extLst>
                <a:ext uri="{FF2B5EF4-FFF2-40B4-BE49-F238E27FC236}">
                  <a16:creationId xmlns:a16="http://schemas.microsoft.com/office/drawing/2014/main" id="{258A27CB-48A1-4529-A685-60AEF69A6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6574" y="2964284"/>
              <a:ext cx="4314828" cy="3237475"/>
            </a:xfrm>
            <a:prstGeom prst="rect">
              <a:avLst/>
            </a:prstGeom>
            <a:effectLst>
              <a:outerShdw blurRad="63500" algn="ctr" rotWithShape="0">
                <a:prstClr val="black">
                  <a:alpha val="40000"/>
                </a:prstClr>
              </a:outerShdw>
            </a:effectLst>
          </p:spPr>
        </p:pic>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21945"/>
              <a:chOff x="361801" y="1070151"/>
              <a:chExt cx="11202473" cy="5121945"/>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4"/>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801" y="1083426"/>
                <a:ext cx="4231531" cy="5108670"/>
              </a:xfrm>
              <a:prstGeom prst="rect">
                <a:avLst/>
              </a:prstGeom>
              <a:effectLst>
                <a:outerShdw blurRad="63500" algn="ctr" rotWithShape="0">
                  <a:prstClr val="black">
                    <a:alpha val="40000"/>
                  </a:prstClr>
                </a:outerShdw>
              </a:effectLst>
            </p:spPr>
          </p:pic>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2008641"/>
              <a:ext cx="9232101" cy="825494"/>
              <a:chOff x="432000" y="1946421"/>
              <a:chExt cx="9232101" cy="825494"/>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9025926" y="1946421"/>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33760" y="1955133"/>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50" y="2494916"/>
                <a:ext cx="495306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have a SCSC record associated to a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CTE Capstone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52848" y="2240883"/>
                <a:ext cx="2225737" cy="25403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7178585" y="2232171"/>
                <a:ext cx="2166429" cy="26274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stCxn id="15" idx="1"/>
                <a:endCxn id="10" idx="3"/>
              </p:cNvCxnSpPr>
              <p:nvPr/>
            </p:nvCxnSpPr>
            <p:spPr>
              <a:xfrm flipH="1" flipV="1">
                <a:off x="2483413" y="2530502"/>
                <a:ext cx="2218637" cy="102914"/>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3C62AD3-46C1-4C62-BA0E-C54311780C22}"/>
                </a:ext>
              </a:extLst>
            </p:cNvPr>
            <p:cNvGrpSpPr/>
            <p:nvPr/>
          </p:nvGrpSpPr>
          <p:grpSpPr>
            <a:xfrm>
              <a:off x="4820570" y="4619535"/>
              <a:ext cx="6849023" cy="1200329"/>
              <a:chOff x="4820570" y="4619535"/>
              <a:chExt cx="6849023" cy="1200329"/>
            </a:xfrm>
          </p:grpSpPr>
          <p:sp>
            <p:nvSpPr>
              <p:cNvPr id="12" name="Rectangle: Rounded Corners 11">
                <a:extLst>
                  <a:ext uri="{FF2B5EF4-FFF2-40B4-BE49-F238E27FC236}">
                    <a16:creationId xmlns:a16="http://schemas.microsoft.com/office/drawing/2014/main" id="{DFE426F8-AF0B-4B52-8387-41E08087BAB7}"/>
                  </a:ext>
                </a:extLst>
              </p:cNvPr>
              <p:cNvSpPr/>
              <p:nvPr/>
            </p:nvSpPr>
            <p:spPr>
              <a:xfrm>
                <a:off x="6794464" y="4778356"/>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Rounded Corners 12">
                <a:extLst>
                  <a:ext uri="{FF2B5EF4-FFF2-40B4-BE49-F238E27FC236}">
                    <a16:creationId xmlns:a16="http://schemas.microsoft.com/office/drawing/2014/main" id="{D6955884-D6EF-49C6-B791-6B96D93C35CD}"/>
                  </a:ext>
                </a:extLst>
              </p:cNvPr>
              <p:cNvSpPr/>
              <p:nvPr/>
            </p:nvSpPr>
            <p:spPr>
              <a:xfrm>
                <a:off x="4820570" y="5210257"/>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TextBox 25">
                <a:extLst>
                  <a:ext uri="{FF2B5EF4-FFF2-40B4-BE49-F238E27FC236}">
                    <a16:creationId xmlns:a16="http://schemas.microsoft.com/office/drawing/2014/main" id="{8179131C-A5DD-4112-BA91-335A52FFE56C}"/>
                  </a:ext>
                </a:extLst>
              </p:cNvPr>
              <p:cNvSpPr txBox="1"/>
              <p:nvPr/>
            </p:nvSpPr>
            <p:spPr>
              <a:xfrm>
                <a:off x="9345013" y="4619535"/>
                <a:ext cx="2324580" cy="120032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A SCTE record must be submitted reflecting the CTE pathway code.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Completion Academic Year must be </a:t>
                </a:r>
                <a:r>
                  <a:rPr kumimoji="0" lang="en-US" sz="1200" b="1"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2024-2025.</a:t>
                </a:r>
              </a:p>
            </p:txBody>
          </p:sp>
        </p:grpSp>
      </p:grpSp>
      <p:sp>
        <p:nvSpPr>
          <p:cNvPr id="5" name="Slide Number Placeholder 4">
            <a:extLst>
              <a:ext uri="{FF2B5EF4-FFF2-40B4-BE49-F238E27FC236}">
                <a16:creationId xmlns:a16="http://schemas.microsoft.com/office/drawing/2014/main" id="{B4C3276B-156F-4A57-A7B0-F8DA97DCF64C}"/>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
        <p:nvSpPr>
          <p:cNvPr id="16" name="Footer Placeholder 2">
            <a:extLst>
              <a:ext uri="{FF2B5EF4-FFF2-40B4-BE49-F238E27FC236}">
                <a16:creationId xmlns:a16="http://schemas.microsoft.com/office/drawing/2014/main" id="{473D29D9-E987-8794-36CF-A37372F5661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75944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How CTE Non-Completers are determined </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CALPADS will use to determine a student as a CTE Non-Completer participant.</a:t>
            </a:r>
          </a:p>
        </p:txBody>
      </p:sp>
      <p:grpSp>
        <p:nvGrpSpPr>
          <p:cNvPr id="16" name="Group 15" descr="Screen shots of the Course Section and CTE modals emphasizing the data required for SCTE reporting.">
            <a:extLst>
              <a:ext uri="{FF2B5EF4-FFF2-40B4-BE49-F238E27FC236}">
                <a16:creationId xmlns:a16="http://schemas.microsoft.com/office/drawing/2014/main" id="{091A7AFE-F9A2-4D46-B96A-316721264A0F}"/>
              </a:ext>
            </a:extLst>
          </p:cNvPr>
          <p:cNvGrpSpPr/>
          <p:nvPr/>
        </p:nvGrpSpPr>
        <p:grpSpPr>
          <a:xfrm>
            <a:off x="361801" y="1070151"/>
            <a:ext cx="11202473" cy="5131608"/>
            <a:chOff x="361801" y="1070151"/>
            <a:chExt cx="11202473" cy="5131608"/>
          </a:xfrm>
        </p:grpSpPr>
        <p:grpSp>
          <p:nvGrpSpPr>
            <p:cNvPr id="4" name="Group 3">
              <a:extLst>
                <a:ext uri="{FF2B5EF4-FFF2-40B4-BE49-F238E27FC236}">
                  <a16:creationId xmlns:a16="http://schemas.microsoft.com/office/drawing/2014/main" id="{AC00AE95-0F38-4E9E-972E-1D69EB91BE93}"/>
                </a:ext>
              </a:extLst>
            </p:cNvPr>
            <p:cNvGrpSpPr/>
            <p:nvPr/>
          </p:nvGrpSpPr>
          <p:grpSpPr>
            <a:xfrm>
              <a:off x="361801" y="1070151"/>
              <a:ext cx="11202473" cy="5131608"/>
              <a:chOff x="361801" y="1070151"/>
              <a:chExt cx="11202473" cy="5131608"/>
            </a:xfrm>
          </p:grpSpPr>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31608"/>
                <a:chOff x="361801" y="1070151"/>
                <a:chExt cx="11202473" cy="5131608"/>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3"/>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4"/>
                <a:stretch>
                  <a:fillRect/>
                </a:stretch>
              </p:blipFill>
              <p:spPr>
                <a:xfrm>
                  <a:off x="361801" y="1073764"/>
                  <a:ext cx="4231531" cy="5127995"/>
                </a:xfrm>
                <a:prstGeom prst="rect">
                  <a:avLst/>
                </a:prstGeom>
                <a:effectLst>
                  <a:outerShdw blurRad="63500" algn="ctr" rotWithShape="0">
                    <a:prstClr val="black">
                      <a:alpha val="40000"/>
                    </a:prstClr>
                  </a:outerShdw>
                </a:effectLst>
              </p:spPr>
            </p:pic>
          </p:grpSp>
          <p:sp>
            <p:nvSpPr>
              <p:cNvPr id="21" name="Title 1">
                <a:extLst>
                  <a:ext uri="{FF2B5EF4-FFF2-40B4-BE49-F238E27FC236}">
                    <a16:creationId xmlns:a16="http://schemas.microsoft.com/office/drawing/2014/main" id="{1CFA9836-8CD2-4185-B507-016C89577F20}"/>
                  </a:ext>
                </a:extLst>
              </p:cNvPr>
              <p:cNvSpPr txBox="1">
                <a:spLocks/>
              </p:cNvSpPr>
              <p:nvPr/>
            </p:nvSpPr>
            <p:spPr>
              <a:xfrm>
                <a:off x="3168000" y="1247235"/>
                <a:ext cx="120821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555FAD"/>
                    </a:solidFill>
                    <a:effectLst/>
                    <a:uLnTx/>
                    <a:uFillTx/>
                    <a:latin typeface="Arial Black"/>
                    <a:ea typeface="+mj-ea"/>
                    <a:cs typeface="+mj-cs"/>
                  </a:rPr>
                  <a:t>SCSC Record</a:t>
                </a:r>
              </a:p>
            </p:txBody>
          </p:sp>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1687539"/>
              <a:ext cx="10886788" cy="1254837"/>
              <a:chOff x="432000" y="1687539"/>
              <a:chExt cx="10886788" cy="1254837"/>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8515350" y="1687539"/>
                <a:ext cx="638175" cy="399818"/>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57657" y="1687539"/>
                <a:ext cx="519740" cy="36000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49" y="2480711"/>
                <a:ext cx="6616739" cy="461665"/>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CTE Pathway Participants: Must have a SCSC record associated to a CTE course that is identified as Intro or Concentrator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17527" y="2047539"/>
                <a:ext cx="3092892" cy="4331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8010419" y="2087357"/>
                <a:ext cx="824019" cy="3933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cxnSpLocks/>
                <a:stCxn id="15" idx="1"/>
                <a:endCxn id="10" idx="3"/>
              </p:cNvCxnSpPr>
              <p:nvPr/>
            </p:nvCxnSpPr>
            <p:spPr>
              <a:xfrm flipH="1" flipV="1">
                <a:off x="2483413" y="2530502"/>
                <a:ext cx="2218636" cy="181042"/>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F8B50952-9992-4AC8-9850-9B26552A645A}"/>
              </a:ext>
            </a:extLst>
          </p:cNvPr>
          <p:cNvSpPr txBox="1"/>
          <p:nvPr/>
        </p:nvSpPr>
        <p:spPr>
          <a:xfrm>
            <a:off x="4702048" y="3148340"/>
            <a:ext cx="661673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Non-CTE Pathway Participants: Must have a SCSC record associated to any CTE course.</a:t>
            </a:r>
          </a:p>
        </p:txBody>
      </p:sp>
      <p:sp>
        <p:nvSpPr>
          <p:cNvPr id="5" name="Slide Number Placeholder 4">
            <a:extLst>
              <a:ext uri="{FF2B5EF4-FFF2-40B4-BE49-F238E27FC236}">
                <a16:creationId xmlns:a16="http://schemas.microsoft.com/office/drawing/2014/main" id="{4BA50C83-DAFD-4578-94F6-81C44F6BA05A}"/>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7" name="Footer Placeholder 2">
            <a:extLst>
              <a:ext uri="{FF2B5EF4-FFF2-40B4-BE49-F238E27FC236}">
                <a16:creationId xmlns:a16="http://schemas.microsoft.com/office/drawing/2014/main" id="{E1BE6379-1BA6-2ABB-8E6F-4FE397A2CE8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482404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Work-Based Learning </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3736407"/>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work-based learning data that will provide additional opportunities for students (</a:t>
            </a:r>
            <a:r>
              <a:rPr lang="en-US" sz="1800" dirty="0">
                <a:effectLst/>
                <a:latin typeface="Arial" panose="020B0604020202020204" pitchFamily="34" charset="0"/>
                <a:ea typeface="Calibri" panose="020F0502020204030204" pitchFamily="34" charset="0"/>
              </a:rPr>
              <a:t>grades 9-12</a:t>
            </a:r>
            <a:r>
              <a:rPr kumimoji="0" lang="en-US" sz="1800" b="0" i="0" u="none" strike="noStrike" kern="1200" cap="none" spc="0" normalizeH="0" baseline="0" noProof="0" dirty="0">
                <a:ln>
                  <a:noFill/>
                </a:ln>
                <a:solidFill>
                  <a:prstClr val="black"/>
                </a:solidFill>
                <a:effectLst/>
                <a:uLnTx/>
                <a:uFillTx/>
                <a:latin typeface="Tahoma"/>
                <a:ea typeface="+mn-ea"/>
                <a:cs typeface="+mn-cs"/>
              </a:rPr>
              <a:t>) to demonstrate their preparedness for college/career through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800" dirty="0">
                <a:effectLst/>
                <a:latin typeface="Arial" panose="020B0604020202020204" pitchFamily="34" charset="0"/>
                <a:ea typeface="Calibri" panose="020F0502020204030204" pitchFamily="34" charset="0"/>
              </a:rPr>
              <a:t>uses the Replacement processing method by Academic Year and School of Attendance and is used for batch processing.</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Placeholder 5">
            <a:extLst>
              <a:ext uri="{FF2B5EF4-FFF2-40B4-BE49-F238E27FC236}">
                <a16:creationId xmlns:a16="http://schemas.microsoft.com/office/drawing/2014/main" id="{ED45F087-A06E-4F1D-BEC2-3B5DD91FCEA9}"/>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978" b="15978"/>
          <a:stretch>
            <a:fillRect/>
          </a:stretch>
        </p:blipFill>
        <p:spPr/>
      </p:pic>
    </p:spTree>
    <p:extLst>
      <p:ext uri="{BB962C8B-B14F-4D97-AF65-F5344CB8AC3E}">
        <p14:creationId xmlns:p14="http://schemas.microsoft.com/office/powerpoint/2010/main" val="3048157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6E86C1-85F0-FBEB-2844-2DDD5185084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4776B93B-F707-4613-863E-4912846F9A15}"/>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7" name="Title 16">
            <a:extLst>
              <a:ext uri="{FF2B5EF4-FFF2-40B4-BE49-F238E27FC236}">
                <a16:creationId xmlns:a16="http://schemas.microsoft.com/office/drawing/2014/main" id="{FEDEED87-796C-4C56-88B8-857FC3858EB7}"/>
              </a:ext>
            </a:extLst>
          </p:cNvPr>
          <p:cNvSpPr>
            <a:spLocks noGrp="1"/>
          </p:cNvSpPr>
          <p:nvPr>
            <p:ph type="title" idx="4294967295"/>
          </p:nvPr>
        </p:nvSpPr>
        <p:spPr>
          <a:xfrm>
            <a:off x="852488" y="268288"/>
            <a:ext cx="11339512" cy="433387"/>
          </a:xfrm>
        </p:spPr>
        <p:txBody>
          <a:bodyPr>
            <a:noAutofit/>
          </a:bodyPr>
          <a:lstStyle/>
          <a:p>
            <a:r>
              <a:rPr lang="en-US" dirty="0">
                <a:latin typeface="Arial Black" panose="020B0A04020102020204" pitchFamily="34" charset="0"/>
              </a:rPr>
              <a:t>WBLR Data Collected</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4294967295"/>
          </p:nvPr>
        </p:nvSpPr>
        <p:spPr>
          <a:xfrm>
            <a:off x="745066" y="1267269"/>
            <a:ext cx="5350934" cy="4037012"/>
          </a:xfrm>
        </p:spPr>
        <p:txBody>
          <a:bodyPr vert="horz" lIns="0" tIns="0" rIns="0" bIns="0" rtlCol="0" anchor="t">
            <a:noAutofit/>
          </a:bodyPr>
          <a:lstStyle/>
          <a:p>
            <a:r>
              <a:rPr lang="en-US" sz="1600" dirty="0"/>
              <a:t>LEAs </a:t>
            </a:r>
            <a:r>
              <a:rPr lang="en-US" sz="1600" dirty="0">
                <a:effectLst/>
              </a:rPr>
              <a:t>are required to submit work-based learning completion information for:</a:t>
            </a:r>
          </a:p>
          <a:p>
            <a:pPr lvl="2"/>
            <a:r>
              <a:rPr lang="en-US" dirty="0">
                <a:effectLst/>
              </a:rPr>
              <a:t> </a:t>
            </a:r>
            <a:r>
              <a:rPr lang="en-US" sz="1400" dirty="0">
                <a:effectLst/>
              </a:rPr>
              <a:t>A</a:t>
            </a:r>
            <a:r>
              <a:rPr lang="en-US" sz="1400" dirty="0">
                <a:solidFill>
                  <a:schemeClr val="tx1"/>
                </a:solidFill>
                <a:effectLst/>
                <a:latin typeface="Arial" panose="020B0604020202020204" pitchFamily="34" charset="0"/>
                <a:ea typeface="Calibri" panose="020F0502020204030204" pitchFamily="34" charset="0"/>
              </a:rPr>
              <a:t>ll students that complete an internship</a:t>
            </a:r>
            <a:r>
              <a:rPr lang="en-US" sz="1400" dirty="0">
                <a:solidFill>
                  <a:schemeClr val="tx1"/>
                </a:solidFill>
              </a:rPr>
              <a:t> </a:t>
            </a:r>
            <a:endParaRPr lang="en-US" sz="1400" dirty="0">
              <a:solidFill>
                <a:schemeClr val="tx1"/>
              </a:solidFill>
              <a:effectLst/>
            </a:endParaRPr>
          </a:p>
          <a:p>
            <a:pPr lvl="2"/>
            <a:r>
              <a:rPr lang="en-US" sz="1400" dirty="0">
                <a:effectLst/>
              </a:rPr>
              <a:t>Include all Work-Based Learning completion for students enrolled at any time during the Reporting Year</a:t>
            </a:r>
          </a:p>
          <a:p>
            <a:pPr lvl="2"/>
            <a:r>
              <a:rPr lang="en-US" sz="1400" dirty="0"/>
              <a:t>Data will come from SIS but gathered by a team of CTE, SPED and CALPADS coordinators</a:t>
            </a:r>
          </a:p>
          <a:p>
            <a:r>
              <a:rPr lang="en-US" sz="1600" dirty="0"/>
              <a:t>LEA Admins will need to assign the</a:t>
            </a:r>
            <a:r>
              <a:rPr lang="en-US" sz="1600" b="1" dirty="0"/>
              <a:t> WBLR Edit, View, and Extract </a:t>
            </a:r>
            <a:r>
              <a:rPr lang="en-US" sz="1600" dirty="0"/>
              <a:t>roles to account and other user accounts. SELPAs will need to request the state to add the </a:t>
            </a:r>
            <a:r>
              <a:rPr lang="en-US" sz="1600" b="1" dirty="0"/>
              <a:t>WBLR Extract </a:t>
            </a:r>
            <a:r>
              <a:rPr lang="en-US" sz="1600" dirty="0"/>
              <a:t>role to their account.  </a:t>
            </a:r>
          </a:p>
        </p:txBody>
      </p:sp>
      <p:pic>
        <p:nvPicPr>
          <p:cNvPr id="20" name="Picture 19" descr="Image of magnifying glass">
            <a:extLst>
              <a:ext uri="{FF2B5EF4-FFF2-40B4-BE49-F238E27FC236}">
                <a16:creationId xmlns:a16="http://schemas.microsoft.com/office/drawing/2014/main" id="{30AD0204-5379-4288-B6B8-F7A312DB87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91424" y="1342029"/>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1181100" y="7141217"/>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 name="Group 1">
            <a:extLst>
              <a:ext uri="{FF2B5EF4-FFF2-40B4-BE49-F238E27FC236}">
                <a16:creationId xmlns:a16="http://schemas.microsoft.com/office/drawing/2014/main" id="{78EE447A-3ED1-4BEB-A253-8D4ECB1B2E7E}"/>
              </a:ext>
              <a:ext uri="{C183D7F6-B498-43B3-948B-1728B52AA6E4}">
                <adec:decorative xmlns:adec="http://schemas.microsoft.com/office/drawing/2017/decorative" val="1"/>
              </a:ext>
            </a:extLst>
          </p:cNvPr>
          <p:cNvGrpSpPr/>
          <p:nvPr/>
        </p:nvGrpSpPr>
        <p:grpSpPr>
          <a:xfrm>
            <a:off x="245806" y="5785529"/>
            <a:ext cx="11458439" cy="393192"/>
            <a:chOff x="198181" y="5846368"/>
            <a:chExt cx="11458439" cy="393192"/>
          </a:xfrm>
          <a:solidFill>
            <a:srgbClr val="F7EDF0"/>
          </a:solidFill>
        </p:grpSpPr>
        <p:sp>
          <p:nvSpPr>
            <p:cNvPr id="6" name="TextBox 5">
              <a:extLst>
                <a:ext uri="{FF2B5EF4-FFF2-40B4-BE49-F238E27FC236}">
                  <a16:creationId xmlns:a16="http://schemas.microsoft.com/office/drawing/2014/main" id="{9E72E167-42B2-41D1-AC18-5F36C5E8FA61}"/>
                </a:ext>
              </a:extLst>
            </p:cNvPr>
            <p:cNvSpPr txBox="1"/>
            <p:nvPr/>
          </p:nvSpPr>
          <p:spPr>
            <a:xfrm>
              <a:off x="198181" y="5846368"/>
              <a:ext cx="11458439" cy="369332"/>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Reference Available: 	</a:t>
              </a:r>
              <a:r>
                <a:rPr kumimoji="0" lang="en-US" sz="1600" b="0" i="0" u="none" strike="noStrike" kern="1200" cap="none" spc="0" normalizeH="0" baseline="0" noProof="0" dirty="0">
                  <a:ln>
                    <a:noFill/>
                  </a:ln>
                  <a:solidFill>
                    <a:prstClr val="black"/>
                  </a:solidFill>
                  <a:effectLst/>
                  <a:uLnTx/>
                  <a:uFillTx/>
                  <a:latin typeface="Tahoma"/>
                  <a:ea typeface="+mn-ea"/>
                  <a:cs typeface="+mn-cs"/>
                </a:rPr>
                <a:t>CALPADS Flash 184 &amp; 229</a:t>
              </a:r>
              <a:r>
                <a:rPr kumimoji="0" lang="en-US" sz="1800" b="0"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WBRL Data Population 	        CALPADS User Manual  </a:t>
              </a:r>
            </a:p>
          </p:txBody>
        </p:sp>
        <p:pic>
          <p:nvPicPr>
            <p:cNvPr id="10" name="Picture 9" descr="A picture containing text, clipart&#10;&#10;Description automatically generated">
              <a:extLst>
                <a:ext uri="{FF2B5EF4-FFF2-40B4-BE49-F238E27FC236}">
                  <a16:creationId xmlns:a16="http://schemas.microsoft.com/office/drawing/2014/main" id="{CEB2616D-0182-4C83-B237-A37C5A2E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257" y="5846368"/>
              <a:ext cx="393192" cy="393192"/>
            </a:xfrm>
            <a:prstGeom prst="rect">
              <a:avLst/>
            </a:prstGeom>
            <a:grpFill/>
          </p:spPr>
        </p:pic>
      </p:grpSp>
    </p:spTree>
    <p:extLst>
      <p:ext uri="{BB962C8B-B14F-4D97-AF65-F5344CB8AC3E}">
        <p14:creationId xmlns:p14="http://schemas.microsoft.com/office/powerpoint/2010/main" val="1062179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6A5-F62F-45E2-A9AF-12D5A99C6F85}"/>
              </a:ext>
            </a:extLst>
          </p:cNvPr>
          <p:cNvSpPr>
            <a:spLocks noGrp="1"/>
          </p:cNvSpPr>
          <p:nvPr>
            <p:ph type="title"/>
          </p:nvPr>
        </p:nvSpPr>
        <p:spPr>
          <a:xfrm>
            <a:off x="432000" y="384711"/>
            <a:ext cx="3505495" cy="1622321"/>
          </a:xfrm>
        </p:spPr>
        <p:txBody>
          <a:bodyPr vert="horz" lIns="91440" tIns="45720" rIns="91440" bIns="45720" rtlCol="0" anchor="ctr">
            <a:normAutofit/>
          </a:bodyPr>
          <a:lstStyle/>
          <a:p>
            <a:r>
              <a:rPr lang="en-US" dirty="0">
                <a:latin typeface="Arial Black" panose="020B0A04020102020204" pitchFamily="34" charset="0"/>
              </a:rPr>
              <a:t>Work-Based Learning Type Code</a:t>
            </a:r>
          </a:p>
        </p:txBody>
      </p:sp>
      <p:sp>
        <p:nvSpPr>
          <p:cNvPr id="3" name="Footer Placeholder 2">
            <a:extLst>
              <a:ext uri="{FF2B5EF4-FFF2-40B4-BE49-F238E27FC236}">
                <a16:creationId xmlns:a16="http://schemas.microsoft.com/office/drawing/2014/main" id="{683C7A4F-0CAC-12D2-91A1-61A4F45580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9884A017-CD0C-4C4E-88B3-9193AD62081F}"/>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
        <p:nvSpPr>
          <p:cNvPr id="5" name="TextBox 4">
            <a:extLst>
              <a:ext uri="{FF2B5EF4-FFF2-40B4-BE49-F238E27FC236}">
                <a16:creationId xmlns:a16="http://schemas.microsoft.com/office/drawing/2014/main" id="{B93DD585-2328-489E-8817-0D5B8DD47F79}"/>
              </a:ext>
            </a:extLst>
          </p:cNvPr>
          <p:cNvSpPr txBox="1"/>
          <p:nvPr/>
        </p:nvSpPr>
        <p:spPr>
          <a:xfrm>
            <a:off x="432000" y="2144039"/>
            <a:ext cx="3946358" cy="3785419"/>
          </a:xfrm>
          <a:prstGeom prst="rect">
            <a:avLst/>
          </a:prstGeom>
        </p:spPr>
        <p:txBody>
          <a:bodyPr vert="horz" lIns="91440" tIns="45720" rIns="91440" bIns="45720" rtlCol="0">
            <a:normAutofit/>
          </a:bodyPr>
          <a:lstStyle/>
          <a:p>
            <a:pPr>
              <a:lnSpc>
                <a:spcPct val="90000"/>
              </a:lnSpc>
              <a:spcAft>
                <a:spcPts val="600"/>
              </a:spcAft>
            </a:pPr>
            <a:r>
              <a:rPr lang="en-US" sz="2000" b="0" i="0" u="none" strike="noStrike" dirty="0">
                <a:effectLst/>
              </a:rPr>
              <a:t>The Work-Based Learning Type Code</a:t>
            </a:r>
            <a:r>
              <a:rPr lang="en-US" sz="2000" dirty="0"/>
              <a:t> </a:t>
            </a:r>
            <a:r>
              <a:rPr lang="en-US" sz="2000" b="0" i="0" u="none" strike="noStrike" dirty="0">
                <a:effectLst/>
              </a:rPr>
              <a:t>represents the work-based learning that the student completed during the academic year. </a:t>
            </a:r>
          </a:p>
          <a:p>
            <a:pPr marL="342900" indent="-228600">
              <a:lnSpc>
                <a:spcPct val="90000"/>
              </a:lnSpc>
              <a:spcAft>
                <a:spcPts val="600"/>
              </a:spcAft>
              <a:buFont typeface="Arial" panose="020B0604020202020204" pitchFamily="34" charset="0"/>
              <a:buChar char="•"/>
            </a:pPr>
            <a:r>
              <a:rPr lang="en-US" sz="2000" b="0" i="0" u="none" strike="noStrike" dirty="0">
                <a:effectLst/>
              </a:rPr>
              <a:t>Students may have multiple</a:t>
            </a:r>
            <a:r>
              <a:rPr lang="en-US" sz="2000" dirty="0"/>
              <a:t> </a:t>
            </a:r>
            <a:r>
              <a:rPr lang="en-US" sz="2000" b="0" i="0" u="none" strike="noStrike" dirty="0">
                <a:effectLst/>
              </a:rPr>
              <a:t>work-based learning codes </a:t>
            </a:r>
          </a:p>
          <a:p>
            <a:pPr marL="342900" indent="-228600">
              <a:lnSpc>
                <a:spcPct val="90000"/>
              </a:lnSpc>
              <a:spcAft>
                <a:spcPts val="600"/>
              </a:spcAft>
              <a:buFont typeface="Arial" panose="020B0604020202020204" pitchFamily="34" charset="0"/>
              <a:buChar char="•"/>
            </a:pPr>
            <a:r>
              <a:rPr lang="en-US" sz="2000" dirty="0"/>
              <a:t>Include summer work-based learning</a:t>
            </a:r>
          </a:p>
          <a:p>
            <a:pPr marL="342900" indent="-228600">
              <a:lnSpc>
                <a:spcPct val="90000"/>
              </a:lnSpc>
              <a:spcAft>
                <a:spcPts val="600"/>
              </a:spcAft>
              <a:buFont typeface="Arial" panose="020B0604020202020204" pitchFamily="34" charset="0"/>
              <a:buChar char="•"/>
            </a:pPr>
            <a:r>
              <a:rPr lang="en-US" sz="2000" dirty="0"/>
              <a:t>Exclude </a:t>
            </a:r>
            <a:r>
              <a:rPr lang="en-US" sz="2000" b="0" i="0" u="none" strike="noStrike" dirty="0">
                <a:effectLst/>
              </a:rPr>
              <a:t>summer internships that occur after the student has graduated</a:t>
            </a:r>
            <a:endParaRPr lang="en-US" sz="2000" dirty="0"/>
          </a:p>
        </p:txBody>
      </p:sp>
      <p:graphicFrame>
        <p:nvGraphicFramePr>
          <p:cNvPr id="7" name="Table 6">
            <a:extLst>
              <a:ext uri="{FF2B5EF4-FFF2-40B4-BE49-F238E27FC236}">
                <a16:creationId xmlns:a16="http://schemas.microsoft.com/office/drawing/2014/main" id="{A9116947-1EC2-401D-8510-1AD7D5324CC3}"/>
              </a:ext>
            </a:extLst>
          </p:cNvPr>
          <p:cNvGraphicFramePr>
            <a:graphicFrameLocks noGrp="1"/>
          </p:cNvGraphicFramePr>
          <p:nvPr>
            <p:extLst>
              <p:ext uri="{D42A27DB-BD31-4B8C-83A1-F6EECF244321}">
                <p14:modId xmlns:p14="http://schemas.microsoft.com/office/powerpoint/2010/main" val="613861682"/>
              </p:ext>
            </p:extLst>
          </p:nvPr>
        </p:nvGraphicFramePr>
        <p:xfrm>
          <a:off x="4795780" y="672577"/>
          <a:ext cx="7004352" cy="5147123"/>
        </p:xfrm>
        <a:graphic>
          <a:graphicData uri="http://schemas.openxmlformats.org/drawingml/2006/table">
            <a:tbl>
              <a:tblPr firstRow="1" bandRow="1">
                <a:solidFill>
                  <a:srgbClr val="404040"/>
                </a:solidFill>
                <a:tableStyleId>{5C22544A-7EE6-4342-B048-85BDC9FD1C3A}</a:tableStyleId>
              </a:tblPr>
              <a:tblGrid>
                <a:gridCol w="1095299">
                  <a:extLst>
                    <a:ext uri="{9D8B030D-6E8A-4147-A177-3AD203B41FA5}">
                      <a16:colId xmlns:a16="http://schemas.microsoft.com/office/drawing/2014/main" val="1325395932"/>
                    </a:ext>
                  </a:extLst>
                </a:gridCol>
                <a:gridCol w="4657769">
                  <a:extLst>
                    <a:ext uri="{9D8B030D-6E8A-4147-A177-3AD203B41FA5}">
                      <a16:colId xmlns:a16="http://schemas.microsoft.com/office/drawing/2014/main" val="4099781674"/>
                    </a:ext>
                  </a:extLst>
                </a:gridCol>
                <a:gridCol w="1251284">
                  <a:extLst>
                    <a:ext uri="{9D8B030D-6E8A-4147-A177-3AD203B41FA5}">
                      <a16:colId xmlns:a16="http://schemas.microsoft.com/office/drawing/2014/main" val="3577211379"/>
                    </a:ext>
                  </a:extLst>
                </a:gridCol>
              </a:tblGrid>
              <a:tr h="484379">
                <a:tc>
                  <a:txBody>
                    <a:bodyPr/>
                    <a:lstStyle/>
                    <a:p>
                      <a:pPr algn="l" fontAlgn="t"/>
                      <a:r>
                        <a:rPr lang="en-US" sz="1400" b="1" i="0" u="none" strike="noStrike" cap="none" spc="0">
                          <a:solidFill>
                            <a:schemeClr val="bg1"/>
                          </a:solidFill>
                          <a:effectLst/>
                          <a:latin typeface="Arial" panose="020B0604020202020204" pitchFamily="34" charset="0"/>
                        </a:rPr>
                        <a:t>Code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Name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Previous</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extLst>
                  <a:ext uri="{0D108BD9-81ED-4DB2-BD59-A6C34878D82A}">
                    <a16:rowId xmlns:a16="http://schemas.microsoft.com/office/drawing/2014/main" val="573646774"/>
                  </a:ext>
                </a:extLst>
              </a:tr>
              <a:tr h="458168">
                <a:tc>
                  <a:txBody>
                    <a:bodyPr/>
                    <a:lstStyle/>
                    <a:p>
                      <a:pPr algn="l" fontAlgn="t"/>
                      <a:r>
                        <a:rPr lang="en-US" sz="1600" u="none" strike="noStrike" cap="none" spc="0" dirty="0">
                          <a:solidFill>
                            <a:schemeClr val="bg1"/>
                          </a:solidFill>
                          <a:effectLst/>
                        </a:rPr>
                        <a:t>10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Internship</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05360539"/>
                  </a:ext>
                </a:extLst>
              </a:tr>
              <a:tr h="458168">
                <a:tc>
                  <a:txBody>
                    <a:bodyPr/>
                    <a:lstStyle/>
                    <a:p>
                      <a:pPr algn="l" fontAlgn="t"/>
                      <a:r>
                        <a:rPr lang="en-US" sz="1600" u="none" strike="noStrike" cap="none" spc="0">
                          <a:solidFill>
                            <a:schemeClr val="bg1"/>
                          </a:solidFill>
                          <a:effectLst/>
                        </a:rPr>
                        <a:t>15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Student-led Enterprise</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603223331"/>
                  </a:ext>
                </a:extLst>
              </a:tr>
              <a:tr h="458168">
                <a:tc>
                  <a:txBody>
                    <a:bodyPr/>
                    <a:lstStyle/>
                    <a:p>
                      <a:pPr algn="l" fontAlgn="t"/>
                      <a:r>
                        <a:rPr lang="en-US" sz="1600" u="none" strike="noStrike" cap="none" spc="0">
                          <a:solidFill>
                            <a:schemeClr val="bg1"/>
                          </a:solidFill>
                          <a:effectLst/>
                        </a:rPr>
                        <a:t>20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Virtual/Simulated Work-Based Learning</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732825217"/>
                  </a:ext>
                </a:extLst>
              </a:tr>
              <a:tr h="458168">
                <a:tc>
                  <a:txBody>
                    <a:bodyPr/>
                    <a:lstStyle/>
                    <a:p>
                      <a:pPr algn="l" fontAlgn="t"/>
                      <a:r>
                        <a:rPr lang="en-US" sz="1600" u="none" strike="noStrike" cap="none" spc="0">
                          <a:solidFill>
                            <a:schemeClr val="bg1"/>
                          </a:solidFill>
                          <a:effectLst/>
                        </a:rPr>
                        <a:t>25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Registered Pre-Apprenticeship Program</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983806590"/>
                  </a:ext>
                </a:extLst>
              </a:tr>
              <a:tr h="458168">
                <a:tc>
                  <a:txBody>
                    <a:bodyPr/>
                    <a:lstStyle/>
                    <a:p>
                      <a:pPr algn="l" fontAlgn="t"/>
                      <a:r>
                        <a:rPr lang="en-US" sz="1600" u="none" strike="noStrike" cap="none" spc="0">
                          <a:solidFill>
                            <a:schemeClr val="bg1"/>
                          </a:solidFill>
                          <a:effectLst/>
                        </a:rPr>
                        <a:t>35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no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Job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no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noFill/>
                      <a:prstDash val="solid"/>
                    </a:lnT>
                    <a:lnB w="12700" cmpd="sng">
                      <a:noFill/>
                      <a:prstDash val="solid"/>
                    </a:lnB>
                    <a:solidFill>
                      <a:srgbClr val="262626"/>
                    </a:solidFill>
                  </a:tcPr>
                </a:tc>
                <a:extLst>
                  <a:ext uri="{0D108BD9-81ED-4DB2-BD59-A6C34878D82A}">
                    <a16:rowId xmlns:a16="http://schemas.microsoft.com/office/drawing/2014/main" val="1285554484"/>
                  </a:ext>
                </a:extLst>
              </a:tr>
              <a:tr h="539232">
                <a:tc>
                  <a:txBody>
                    <a:bodyPr/>
                    <a:lstStyle/>
                    <a:p>
                      <a:pPr algn="l" fontAlgn="t"/>
                      <a:r>
                        <a:rPr lang="en-US" sz="1600" u="none" strike="noStrike" cap="none" spc="0" dirty="0">
                          <a:solidFill>
                            <a:schemeClr val="bg1"/>
                          </a:solidFill>
                          <a:effectLst/>
                        </a:rPr>
                        <a:t>40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Workforce Innovation and Opportunity Act (WIOA)</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834668959"/>
                  </a:ext>
                </a:extLst>
              </a:tr>
              <a:tr h="458168">
                <a:tc>
                  <a:txBody>
                    <a:bodyPr/>
                    <a:lstStyle/>
                    <a:p>
                      <a:pPr algn="l" fontAlgn="t"/>
                      <a:r>
                        <a:rPr lang="en-US" sz="1600" u="none" strike="noStrike" cap="none" spc="0">
                          <a:solidFill>
                            <a:schemeClr val="bg1"/>
                          </a:solidFill>
                          <a:effectLst/>
                        </a:rPr>
                        <a:t>45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err="1">
                          <a:solidFill>
                            <a:schemeClr val="bg1"/>
                          </a:solidFill>
                          <a:effectLst/>
                        </a:rPr>
                        <a:t>YouthBuild</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976455959"/>
                  </a:ext>
                </a:extLst>
              </a:tr>
              <a:tr h="458168">
                <a:tc>
                  <a:txBody>
                    <a:bodyPr/>
                    <a:lstStyle/>
                    <a:p>
                      <a:pPr algn="l" fontAlgn="t"/>
                      <a:r>
                        <a:rPr lang="en-US" sz="1600" u="none" strike="noStrike" cap="none" spc="0">
                          <a:solidFill>
                            <a:schemeClr val="bg1"/>
                          </a:solidFill>
                          <a:effectLst/>
                        </a:rPr>
                        <a:t>50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California Conservation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839455795"/>
                  </a:ext>
                </a:extLst>
              </a:tr>
              <a:tr h="458168">
                <a:tc>
                  <a:txBody>
                    <a:bodyPr/>
                    <a:lstStyle/>
                    <a:p>
                      <a:pPr algn="l" fontAlgn="t"/>
                      <a:r>
                        <a:rPr lang="en-US" sz="1600" u="none" strike="noStrike" cap="none" spc="0">
                          <a:solidFill>
                            <a:schemeClr val="bg1"/>
                          </a:solidFill>
                          <a:effectLst/>
                        </a:rPr>
                        <a:t>60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Transition Work-Based Experience </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376526706"/>
                  </a:ext>
                </a:extLst>
              </a:tr>
              <a:tr h="458168">
                <a:tc>
                  <a:txBody>
                    <a:bodyPr/>
                    <a:lstStyle/>
                    <a:p>
                      <a:pPr algn="l" fontAlgn="t"/>
                      <a:r>
                        <a:rPr lang="en-US" sz="1600" u="none" strike="noStrike" cap="none" spc="0" dirty="0">
                          <a:solidFill>
                            <a:schemeClr val="bg1"/>
                          </a:solidFill>
                          <a:effectLst/>
                        </a:rPr>
                        <a:t>65</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Transition Classroom-Based Work Exploration</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664431476"/>
                  </a:ext>
                </a:extLst>
              </a:tr>
            </a:tbl>
          </a:graphicData>
        </a:graphic>
      </p:graphicFrame>
      <p:grpSp>
        <p:nvGrpSpPr>
          <p:cNvPr id="41" name="Group 40">
            <a:extLst>
              <a:ext uri="{FF2B5EF4-FFF2-40B4-BE49-F238E27FC236}">
                <a16:creationId xmlns:a16="http://schemas.microsoft.com/office/drawing/2014/main" id="{68C51A35-A8FE-4690-B03E-C29163B1AA66}"/>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52D6163A-F849-4EED-A981-69E8BC795E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AADED92B-2078-4B2F-A15A-457AD6A6A267}"/>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38</a:t>
              </a:fld>
              <a:endParaRPr lang="en-US"/>
            </a:p>
          </p:txBody>
        </p:sp>
        <p:sp>
          <p:nvSpPr>
            <p:cNvPr id="44" name="Rectangle 43">
              <a:extLst>
                <a:ext uri="{FF2B5EF4-FFF2-40B4-BE49-F238E27FC236}">
                  <a16:creationId xmlns:a16="http://schemas.microsoft.com/office/drawing/2014/main" id="{5905F4CF-FDC2-458E-A2C6-303FFF32BF8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741A43A6-F38A-4291-B8A9-6A983C4E178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BEC10F53-25A4-4257-9560-55A78C9DB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220D81B2-1FD6-451C-B66F-AA061D7436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F13A7B39-4E73-45A5-B19A-FBCD96341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1F9A4D4F-1422-4A8A-BCD2-20D5C0FD3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6" name="Footer Placeholder 2">
            <a:extLst>
              <a:ext uri="{FF2B5EF4-FFF2-40B4-BE49-F238E27FC236}">
                <a16:creationId xmlns:a16="http://schemas.microsoft.com/office/drawing/2014/main" id="{D40EB1E3-7695-63A3-9DFB-A6BDBE2D72BB}"/>
              </a:ext>
            </a:extLst>
          </p:cNvPr>
          <p:cNvSpPr txBox="1">
            <a:spLocks/>
          </p:cNvSpPr>
          <p:nvPr/>
        </p:nvSpPr>
        <p:spPr>
          <a:xfrm>
            <a:off x="432000" y="6445569"/>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EOY 1 Reporting and Certification v1.0 May 06, 2025</a:t>
            </a:r>
            <a:endParaRPr lang="en-US" dirty="0">
              <a:solidFill>
                <a:prstClr val="black">
                  <a:lumMod val="75000"/>
                  <a:lumOff val="25000"/>
                </a:prstClr>
              </a:solidFill>
              <a:latin typeface="Tahoma"/>
            </a:endParaRPr>
          </a:p>
        </p:txBody>
      </p:sp>
    </p:spTree>
    <p:extLst>
      <p:ext uri="{BB962C8B-B14F-4D97-AF65-F5344CB8AC3E}">
        <p14:creationId xmlns:p14="http://schemas.microsoft.com/office/powerpoint/2010/main" val="36476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ABE1-A02F-4EB6-A990-F90DDE78E9E3}"/>
              </a:ext>
            </a:extLst>
          </p:cNvPr>
          <p:cNvSpPr>
            <a:spLocks noGrp="1"/>
          </p:cNvSpPr>
          <p:nvPr>
            <p:ph type="title"/>
          </p:nvPr>
        </p:nvSpPr>
        <p:spPr>
          <a:xfrm>
            <a:off x="652151" y="285401"/>
            <a:ext cx="4549835" cy="1300788"/>
          </a:xfrm>
        </p:spPr>
        <p:txBody>
          <a:bodyPr>
            <a:normAutofit/>
          </a:bodyPr>
          <a:lstStyle/>
          <a:p>
            <a:r>
              <a:rPr lang="en-US" dirty="0">
                <a:latin typeface="Arial Black" panose="020B0A04020102020204" pitchFamily="34" charset="0"/>
              </a:rPr>
              <a:t>WBLR Data Fields</a:t>
            </a:r>
          </a:p>
        </p:txBody>
      </p:sp>
      <p:sp>
        <p:nvSpPr>
          <p:cNvPr id="3" name="Footer Placeholder 2">
            <a:extLst>
              <a:ext uri="{FF2B5EF4-FFF2-40B4-BE49-F238E27FC236}">
                <a16:creationId xmlns:a16="http://schemas.microsoft.com/office/drawing/2014/main" id="{27FAC86C-FA64-D56A-0A21-355E75FACC2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73B4AA8A-FBF8-4226-B7B9-D8C46CCD55DC}"/>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graphicFrame>
        <p:nvGraphicFramePr>
          <p:cNvPr id="7" name="Content Placeholder 3">
            <a:extLst>
              <a:ext uri="{FF2B5EF4-FFF2-40B4-BE49-F238E27FC236}">
                <a16:creationId xmlns:a16="http://schemas.microsoft.com/office/drawing/2014/main" id="{290309F0-4771-43DC-9235-64EF2867A943}"/>
              </a:ext>
            </a:extLst>
          </p:cNvPr>
          <p:cNvGraphicFramePr>
            <a:graphicFrameLocks/>
          </p:cNvGraphicFramePr>
          <p:nvPr>
            <p:extLst>
              <p:ext uri="{D42A27DB-BD31-4B8C-83A1-F6EECF244321}">
                <p14:modId xmlns:p14="http://schemas.microsoft.com/office/powerpoint/2010/main" val="901240831"/>
              </p:ext>
            </p:extLst>
          </p:nvPr>
        </p:nvGraphicFramePr>
        <p:xfrm>
          <a:off x="652150" y="1492353"/>
          <a:ext cx="4497699" cy="4171848"/>
        </p:xfrm>
        <a:graphic>
          <a:graphicData uri="http://schemas.openxmlformats.org/drawingml/2006/table">
            <a:tbl>
              <a:tblPr firstRow="1">
                <a:tableStyleId>{5C22544A-7EE6-4342-B048-85BDC9FD1C3A}</a:tableStyleId>
              </a:tblPr>
              <a:tblGrid>
                <a:gridCol w="838720">
                  <a:extLst>
                    <a:ext uri="{9D8B030D-6E8A-4147-A177-3AD203B41FA5}">
                      <a16:colId xmlns:a16="http://schemas.microsoft.com/office/drawing/2014/main" val="1031676233"/>
                    </a:ext>
                  </a:extLst>
                </a:gridCol>
                <a:gridCol w="3658979">
                  <a:extLst>
                    <a:ext uri="{9D8B030D-6E8A-4147-A177-3AD203B41FA5}">
                      <a16:colId xmlns:a16="http://schemas.microsoft.com/office/drawing/2014/main" val="1831430752"/>
                    </a:ext>
                  </a:extLst>
                </a:gridCol>
              </a:tblGrid>
              <a:tr h="378440">
                <a:tc>
                  <a:txBody>
                    <a:bodyPr/>
                    <a:lstStyle/>
                    <a:p>
                      <a:pPr algn="ctr" fontAlgn="t"/>
                      <a:r>
                        <a:rPr lang="en-US" sz="1600" b="1" i="0" u="none" strike="noStrike" dirty="0">
                          <a:solidFill>
                            <a:srgbClr val="000000"/>
                          </a:solidFill>
                          <a:effectLst/>
                          <a:latin typeface="Arial" panose="020B0604020202020204" pitchFamily="34" charset="0"/>
                        </a:rPr>
                        <a:t>CFS#</a:t>
                      </a:r>
                    </a:p>
                  </a:txBody>
                  <a:tcPr marL="12706" marR="12706" marT="12706" marB="0" anchor="ctr"/>
                </a:tc>
                <a:tc>
                  <a:txBody>
                    <a:bodyPr/>
                    <a:lstStyle/>
                    <a:p>
                      <a:pPr algn="l" fontAlgn="t"/>
                      <a:r>
                        <a:rPr lang="en-US" sz="1600" b="1" i="0" u="none" strike="noStrike" dirty="0">
                          <a:solidFill>
                            <a:srgbClr val="000000"/>
                          </a:solidFill>
                          <a:effectLst/>
                          <a:latin typeface="Arial" panose="020B0604020202020204" pitchFamily="34" charset="0"/>
                        </a:rPr>
                        <a:t> Field Name</a:t>
                      </a:r>
                    </a:p>
                  </a:txBody>
                  <a:tcPr marL="12706" marR="12706" marT="12706" marB="0" anchor="ctr"/>
                </a:tc>
                <a:extLst>
                  <a:ext uri="{0D108BD9-81ED-4DB2-BD59-A6C34878D82A}">
                    <a16:rowId xmlns:a16="http://schemas.microsoft.com/office/drawing/2014/main" val="3914025255"/>
                  </a:ext>
                </a:extLst>
              </a:tr>
              <a:tr h="378440">
                <a:tc>
                  <a:txBody>
                    <a:bodyPr/>
                    <a:lstStyle/>
                    <a:p>
                      <a:pPr algn="ctr" fontAlgn="t"/>
                      <a:r>
                        <a:rPr lang="en-US" sz="1600" u="none" strike="noStrike">
                          <a:effectLst/>
                        </a:rPr>
                        <a:t>21.09</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Type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2999717844"/>
                  </a:ext>
                </a:extLst>
              </a:tr>
              <a:tr h="378440">
                <a:tc>
                  <a:txBody>
                    <a:bodyPr/>
                    <a:lstStyle/>
                    <a:p>
                      <a:pPr algn="ctr" fontAlgn="t"/>
                      <a:r>
                        <a:rPr lang="en-US" sz="1600" u="none" strike="noStrike">
                          <a:effectLst/>
                        </a:rPr>
                        <a:t>21.10</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ID</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082942624"/>
                  </a:ext>
                </a:extLst>
              </a:tr>
              <a:tr h="560402">
                <a:tc>
                  <a:txBody>
                    <a:bodyPr/>
                    <a:lstStyle/>
                    <a:p>
                      <a:pPr algn="ctr" fontAlgn="t"/>
                      <a:r>
                        <a:rPr lang="en-US" sz="1600" u="none" strike="noStrike">
                          <a:effectLst/>
                        </a:rPr>
                        <a:t>21.11</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Hours - External</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4204286923"/>
                  </a:ext>
                </a:extLst>
              </a:tr>
              <a:tr h="675094">
                <a:tc>
                  <a:txBody>
                    <a:bodyPr/>
                    <a:lstStyle/>
                    <a:p>
                      <a:pPr algn="ctr" fontAlgn="t"/>
                      <a:r>
                        <a:rPr lang="en-US" sz="1600" u="none" strike="noStrike">
                          <a:effectLst/>
                        </a:rPr>
                        <a:t>21.12</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State Course Code -Embedded Work-based Learning</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902904579"/>
                  </a:ext>
                </a:extLst>
              </a:tr>
              <a:tr h="675094">
                <a:tc>
                  <a:txBody>
                    <a:bodyPr/>
                    <a:lstStyle/>
                    <a:p>
                      <a:pPr algn="ctr" fontAlgn="t"/>
                      <a:r>
                        <a:rPr lang="en-US" sz="1600" u="none" strike="noStrike">
                          <a:effectLst/>
                        </a:rPr>
                        <a:t>21.13</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-Employer Performance Evaluation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81883803"/>
                  </a:ext>
                </a:extLst>
              </a:tr>
              <a:tr h="560402">
                <a:tc>
                  <a:txBody>
                    <a:bodyPr/>
                    <a:lstStyle/>
                    <a:p>
                      <a:pPr algn="ctr" fontAlgn="t"/>
                      <a:r>
                        <a:rPr lang="en-US" sz="1600" u="none" strike="noStrike">
                          <a:effectLst/>
                        </a:rPr>
                        <a:t>21.14</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-LEA Sponsored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683265300"/>
                  </a:ext>
                </a:extLst>
              </a:tr>
              <a:tr h="565536">
                <a:tc>
                  <a:txBody>
                    <a:bodyPr/>
                    <a:lstStyle/>
                    <a:p>
                      <a:pPr algn="ctr" fontAlgn="t"/>
                      <a:r>
                        <a:rPr lang="en-US" sz="1600" u="none" strike="noStrike" dirty="0">
                          <a:effectLst/>
                        </a:rPr>
                        <a:t>21.15</a:t>
                      </a:r>
                      <a:endParaRPr lang="en-US" sz="1600" b="0" i="0" u="none" strike="noStrike" dirty="0">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–Certificated Supervisor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1397148653"/>
                  </a:ext>
                </a:extLst>
              </a:tr>
            </a:tbl>
          </a:graphicData>
        </a:graphic>
      </p:graphicFrame>
      <p:grpSp>
        <p:nvGrpSpPr>
          <p:cNvPr id="48" name="Group 47" descr="Screen shot of the WBLR modal in online maintenance with call outs for the data fields">
            <a:extLst>
              <a:ext uri="{FF2B5EF4-FFF2-40B4-BE49-F238E27FC236}">
                <a16:creationId xmlns:a16="http://schemas.microsoft.com/office/drawing/2014/main" id="{010DC77A-FD26-4693-9BFE-E5DA9A9D12E2}"/>
              </a:ext>
            </a:extLst>
          </p:cNvPr>
          <p:cNvGrpSpPr/>
          <p:nvPr/>
        </p:nvGrpSpPr>
        <p:grpSpPr>
          <a:xfrm>
            <a:off x="5904000" y="230202"/>
            <a:ext cx="5703547" cy="6126999"/>
            <a:chOff x="5123687" y="0"/>
            <a:chExt cx="6584097" cy="6858000"/>
          </a:xfrm>
          <a:effectLst>
            <a:outerShdw blurRad="63500" algn="ctr" rotWithShape="0">
              <a:prstClr val="black">
                <a:alpha val="40000"/>
              </a:prstClr>
            </a:outerShdw>
          </a:effectLst>
        </p:grpSpPr>
        <p:pic>
          <p:nvPicPr>
            <p:cNvPr id="8" name="Picture 7">
              <a:extLst>
                <a:ext uri="{FF2B5EF4-FFF2-40B4-BE49-F238E27FC236}">
                  <a16:creationId xmlns:a16="http://schemas.microsoft.com/office/drawing/2014/main" id="{13C951CA-977E-4B18-8EE4-54783D9B7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687" y="0"/>
              <a:ext cx="6584097" cy="6858000"/>
            </a:xfrm>
            <a:prstGeom prst="rect">
              <a:avLst/>
            </a:prstGeom>
          </p:spPr>
        </p:pic>
        <p:grpSp>
          <p:nvGrpSpPr>
            <p:cNvPr id="47" name="Group 46">
              <a:extLst>
                <a:ext uri="{FF2B5EF4-FFF2-40B4-BE49-F238E27FC236}">
                  <a16:creationId xmlns:a16="http://schemas.microsoft.com/office/drawing/2014/main" id="{0119CB34-9611-410E-BFFA-BD21830E32F9}"/>
                </a:ext>
              </a:extLst>
            </p:cNvPr>
            <p:cNvGrpSpPr/>
            <p:nvPr/>
          </p:nvGrpSpPr>
          <p:grpSpPr>
            <a:xfrm>
              <a:off x="6096000" y="3242711"/>
              <a:ext cx="5173336" cy="2773016"/>
              <a:chOff x="6096000" y="3242711"/>
              <a:chExt cx="5173336" cy="2773016"/>
            </a:xfrm>
          </p:grpSpPr>
          <p:sp>
            <p:nvSpPr>
              <p:cNvPr id="9" name="TextBox 8">
                <a:extLst>
                  <a:ext uri="{FF2B5EF4-FFF2-40B4-BE49-F238E27FC236}">
                    <a16:creationId xmlns:a16="http://schemas.microsoft.com/office/drawing/2014/main" id="{0C2C13E3-D1DD-4F8F-BB41-4D17D5379E29}"/>
                  </a:ext>
                </a:extLst>
              </p:cNvPr>
              <p:cNvSpPr txBox="1"/>
              <p:nvPr/>
            </p:nvSpPr>
            <p:spPr>
              <a:xfrm>
                <a:off x="10237190" y="3242711"/>
                <a:ext cx="876898" cy="344497"/>
              </a:xfrm>
              <a:prstGeom prst="rect">
                <a:avLst/>
              </a:prstGeom>
              <a:solidFill>
                <a:srgbClr val="E9EBF5"/>
              </a:solidFill>
            </p:spPr>
            <p:txBody>
              <a:bodyPr wrap="square" rtlCol="0">
                <a:spAutoFit/>
              </a:bodyPr>
              <a:lstStyle/>
              <a:p>
                <a:r>
                  <a:rPr lang="en-US" sz="1400" b="1"/>
                  <a:t>21.09</a:t>
                </a:r>
              </a:p>
            </p:txBody>
          </p:sp>
          <p:sp>
            <p:nvSpPr>
              <p:cNvPr id="11" name="TextBox 10">
                <a:extLst>
                  <a:ext uri="{FF2B5EF4-FFF2-40B4-BE49-F238E27FC236}">
                    <a16:creationId xmlns:a16="http://schemas.microsoft.com/office/drawing/2014/main" id="{878DCC59-D277-4BD0-8EFA-8E083205A3EB}"/>
                  </a:ext>
                </a:extLst>
              </p:cNvPr>
              <p:cNvSpPr txBox="1"/>
              <p:nvPr/>
            </p:nvSpPr>
            <p:spPr>
              <a:xfrm>
                <a:off x="6443232" y="3929924"/>
                <a:ext cx="876898" cy="344497"/>
              </a:xfrm>
              <a:prstGeom prst="rect">
                <a:avLst/>
              </a:prstGeom>
              <a:solidFill>
                <a:srgbClr val="E9EBF5"/>
              </a:solidFill>
            </p:spPr>
            <p:txBody>
              <a:bodyPr wrap="square" rtlCol="0">
                <a:spAutoFit/>
              </a:bodyPr>
              <a:lstStyle/>
              <a:p>
                <a:r>
                  <a:rPr lang="en-US" sz="1400" b="1" dirty="0"/>
                  <a:t>21.10</a:t>
                </a:r>
              </a:p>
            </p:txBody>
          </p:sp>
          <p:sp>
            <p:nvSpPr>
              <p:cNvPr id="16" name="TextBox 15">
                <a:extLst>
                  <a:ext uri="{FF2B5EF4-FFF2-40B4-BE49-F238E27FC236}">
                    <a16:creationId xmlns:a16="http://schemas.microsoft.com/office/drawing/2014/main" id="{446B966B-008D-4E26-9CD3-D4A15F1FD8FE}"/>
                  </a:ext>
                </a:extLst>
              </p:cNvPr>
              <p:cNvSpPr txBox="1"/>
              <p:nvPr/>
            </p:nvSpPr>
            <p:spPr>
              <a:xfrm>
                <a:off x="10392438" y="3828540"/>
                <a:ext cx="876898" cy="344497"/>
              </a:xfrm>
              <a:prstGeom prst="rect">
                <a:avLst/>
              </a:prstGeom>
              <a:solidFill>
                <a:srgbClr val="E9EBF5"/>
              </a:solidFill>
            </p:spPr>
            <p:txBody>
              <a:bodyPr wrap="square" rtlCol="0">
                <a:spAutoFit/>
              </a:bodyPr>
              <a:lstStyle/>
              <a:p>
                <a:r>
                  <a:rPr lang="en-US" sz="1400" b="1" dirty="0"/>
                  <a:t>21.11</a:t>
                </a:r>
              </a:p>
            </p:txBody>
          </p:sp>
          <p:sp>
            <p:nvSpPr>
              <p:cNvPr id="18" name="TextBox 17">
                <a:extLst>
                  <a:ext uri="{FF2B5EF4-FFF2-40B4-BE49-F238E27FC236}">
                    <a16:creationId xmlns:a16="http://schemas.microsoft.com/office/drawing/2014/main" id="{01D8B5B5-2726-43C6-AD04-A07371F95449}"/>
                  </a:ext>
                </a:extLst>
              </p:cNvPr>
              <p:cNvSpPr txBox="1"/>
              <p:nvPr/>
            </p:nvSpPr>
            <p:spPr>
              <a:xfrm>
                <a:off x="6096000" y="4744115"/>
                <a:ext cx="876898" cy="344497"/>
              </a:xfrm>
              <a:prstGeom prst="rect">
                <a:avLst/>
              </a:prstGeom>
              <a:solidFill>
                <a:srgbClr val="E9EBF5"/>
              </a:solidFill>
            </p:spPr>
            <p:txBody>
              <a:bodyPr wrap="square" rtlCol="0">
                <a:spAutoFit/>
              </a:bodyPr>
              <a:lstStyle/>
              <a:p>
                <a:r>
                  <a:rPr lang="en-US" sz="1400" b="1" dirty="0"/>
                  <a:t>21.12</a:t>
                </a:r>
              </a:p>
            </p:txBody>
          </p:sp>
          <p:sp>
            <p:nvSpPr>
              <p:cNvPr id="20" name="TextBox 19">
                <a:extLst>
                  <a:ext uri="{FF2B5EF4-FFF2-40B4-BE49-F238E27FC236}">
                    <a16:creationId xmlns:a16="http://schemas.microsoft.com/office/drawing/2014/main" id="{F2A9C0D4-C9C6-4F9D-B631-D1CCCB82A725}"/>
                  </a:ext>
                </a:extLst>
              </p:cNvPr>
              <p:cNvSpPr txBox="1"/>
              <p:nvPr/>
            </p:nvSpPr>
            <p:spPr>
              <a:xfrm>
                <a:off x="9210496" y="4744115"/>
                <a:ext cx="876898" cy="344497"/>
              </a:xfrm>
              <a:prstGeom prst="rect">
                <a:avLst/>
              </a:prstGeom>
              <a:solidFill>
                <a:srgbClr val="E9EBF5"/>
              </a:solidFill>
            </p:spPr>
            <p:txBody>
              <a:bodyPr wrap="square" rtlCol="0">
                <a:spAutoFit/>
              </a:bodyPr>
              <a:lstStyle/>
              <a:p>
                <a:r>
                  <a:rPr lang="en-US" sz="1400" b="1" dirty="0"/>
                  <a:t>21.13</a:t>
                </a:r>
              </a:p>
            </p:txBody>
          </p:sp>
          <p:sp>
            <p:nvSpPr>
              <p:cNvPr id="22" name="TextBox 21">
                <a:extLst>
                  <a:ext uri="{FF2B5EF4-FFF2-40B4-BE49-F238E27FC236}">
                    <a16:creationId xmlns:a16="http://schemas.microsoft.com/office/drawing/2014/main" id="{FD4739DB-197B-49CA-B0F0-297419EE353F}"/>
                  </a:ext>
                </a:extLst>
              </p:cNvPr>
              <p:cNvSpPr txBox="1"/>
              <p:nvPr/>
            </p:nvSpPr>
            <p:spPr>
              <a:xfrm>
                <a:off x="6534449" y="5655339"/>
                <a:ext cx="876898" cy="344497"/>
              </a:xfrm>
              <a:prstGeom prst="rect">
                <a:avLst/>
              </a:prstGeom>
              <a:solidFill>
                <a:srgbClr val="E9EBF5"/>
              </a:solidFill>
            </p:spPr>
            <p:txBody>
              <a:bodyPr wrap="square" rtlCol="0">
                <a:spAutoFit/>
              </a:bodyPr>
              <a:lstStyle/>
              <a:p>
                <a:r>
                  <a:rPr lang="en-US" sz="1400" b="1" dirty="0"/>
                  <a:t>21.14</a:t>
                </a:r>
              </a:p>
            </p:txBody>
          </p:sp>
          <p:sp>
            <p:nvSpPr>
              <p:cNvPr id="24" name="TextBox 23">
                <a:extLst>
                  <a:ext uri="{FF2B5EF4-FFF2-40B4-BE49-F238E27FC236}">
                    <a16:creationId xmlns:a16="http://schemas.microsoft.com/office/drawing/2014/main" id="{4F0A2CE2-837C-414C-B8B6-3C1A9FFE8EA5}"/>
                  </a:ext>
                </a:extLst>
              </p:cNvPr>
              <p:cNvSpPr txBox="1"/>
              <p:nvPr/>
            </p:nvSpPr>
            <p:spPr>
              <a:xfrm>
                <a:off x="9798741" y="5671230"/>
                <a:ext cx="876898" cy="344497"/>
              </a:xfrm>
              <a:prstGeom prst="rect">
                <a:avLst/>
              </a:prstGeom>
              <a:solidFill>
                <a:srgbClr val="E9EBF5"/>
              </a:solidFill>
            </p:spPr>
            <p:txBody>
              <a:bodyPr wrap="square" rtlCol="0">
                <a:spAutoFit/>
              </a:bodyPr>
              <a:lstStyle/>
              <a:p>
                <a:r>
                  <a:rPr lang="en-US" sz="1400" b="1" dirty="0"/>
                  <a:t>21.15</a:t>
                </a:r>
              </a:p>
            </p:txBody>
          </p:sp>
        </p:grpSp>
      </p:grpSp>
      <p:grpSp>
        <p:nvGrpSpPr>
          <p:cNvPr id="36" name="Group 35">
            <a:extLst>
              <a:ext uri="{FF2B5EF4-FFF2-40B4-BE49-F238E27FC236}">
                <a16:creationId xmlns:a16="http://schemas.microsoft.com/office/drawing/2014/main" id="{258ACFD6-2E5C-4241-A58C-9132541993E8}"/>
              </a:ext>
              <a:ext uri="{C183D7F6-B498-43B3-948B-1728B52AA6E4}">
                <adec:decorative xmlns:adec="http://schemas.microsoft.com/office/drawing/2017/decorative" val="1"/>
              </a:ext>
            </a:extLst>
          </p:cNvPr>
          <p:cNvGrpSpPr/>
          <p:nvPr/>
        </p:nvGrpSpPr>
        <p:grpSpPr>
          <a:xfrm>
            <a:off x="0" y="6390522"/>
            <a:ext cx="12192001" cy="501650"/>
            <a:chOff x="0" y="6390522"/>
            <a:chExt cx="12192001" cy="501650"/>
          </a:xfrm>
        </p:grpSpPr>
        <p:sp>
          <p:nvSpPr>
            <p:cNvPr id="37" name="Rectangle 36">
              <a:extLst>
                <a:ext uri="{FF2B5EF4-FFF2-40B4-BE49-F238E27FC236}">
                  <a16:creationId xmlns:a16="http://schemas.microsoft.com/office/drawing/2014/main" id="{1F92AF80-38C4-4BE2-8C02-BA849AFE0D74}"/>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Slide Number Placeholder 5">
              <a:extLst>
                <a:ext uri="{FF2B5EF4-FFF2-40B4-BE49-F238E27FC236}">
                  <a16:creationId xmlns:a16="http://schemas.microsoft.com/office/drawing/2014/main" id="{BFCDE5BB-EB19-4BE5-AE4C-3881441030E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39</a:t>
              </a:fld>
              <a:endParaRPr lang="en-US"/>
            </a:p>
          </p:txBody>
        </p:sp>
        <p:sp>
          <p:nvSpPr>
            <p:cNvPr id="39" name="Rectangle 38">
              <a:extLst>
                <a:ext uri="{FF2B5EF4-FFF2-40B4-BE49-F238E27FC236}">
                  <a16:creationId xmlns:a16="http://schemas.microsoft.com/office/drawing/2014/main" id="{4EFB22B5-E8C4-4497-AC9C-A482CA01DA4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F1337E0F-5105-468E-8EFA-B7E4A7A844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Graphic 40">
              <a:extLst>
                <a:ext uri="{FF2B5EF4-FFF2-40B4-BE49-F238E27FC236}">
                  <a16:creationId xmlns:a16="http://schemas.microsoft.com/office/drawing/2014/main" id="{81730800-5034-40B0-BDA3-7C344169B8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2" name="Rectangle 41">
              <a:extLst>
                <a:ext uri="{FF2B5EF4-FFF2-40B4-BE49-F238E27FC236}">
                  <a16:creationId xmlns:a16="http://schemas.microsoft.com/office/drawing/2014/main" id="{718223A3-455C-415A-8B59-449B1394B1B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5A85F7B2-CE07-40A3-B522-657AF0ED2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261ADA43-4AA1-4A7A-BB10-F8C79F51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6" name="Slide Number Placeholder 4">
              <a:extLst>
                <a:ext uri="{FF2B5EF4-FFF2-40B4-BE49-F238E27FC236}">
                  <a16:creationId xmlns:a16="http://schemas.microsoft.com/office/drawing/2014/main" id="{856E75C4-688F-42FD-BF23-3D2F97E73D3A}"/>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39</a:t>
              </a:fld>
              <a:endParaRPr lang="en-US"/>
            </a:p>
          </p:txBody>
        </p:sp>
      </p:grpSp>
      <p:sp>
        <p:nvSpPr>
          <p:cNvPr id="5" name="Footer Placeholder 2">
            <a:extLst>
              <a:ext uri="{FF2B5EF4-FFF2-40B4-BE49-F238E27FC236}">
                <a16:creationId xmlns:a16="http://schemas.microsoft.com/office/drawing/2014/main" id="{0F78BF59-5B8D-36C1-EB9D-58CE8A200026}"/>
              </a:ext>
            </a:extLst>
          </p:cNvPr>
          <p:cNvSpPr txBox="1">
            <a:spLocks/>
          </p:cNvSpPr>
          <p:nvPr/>
        </p:nvSpPr>
        <p:spPr>
          <a:xfrm>
            <a:off x="512370" y="6441996"/>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EOY 1 Reporting and Certification v1.0 May 06, 2025</a:t>
            </a:r>
            <a:endParaRPr lang="en-US" dirty="0">
              <a:solidFill>
                <a:prstClr val="black">
                  <a:lumMod val="75000"/>
                  <a:lumOff val="25000"/>
                </a:prstClr>
              </a:solidFill>
              <a:latin typeface="Tahoma"/>
            </a:endParaRPr>
          </a:p>
        </p:txBody>
      </p:sp>
    </p:spTree>
    <p:extLst>
      <p:ext uri="{BB962C8B-B14F-4D97-AF65-F5344CB8AC3E}">
        <p14:creationId xmlns:p14="http://schemas.microsoft.com/office/powerpoint/2010/main" val="333962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13" name="Footer Placeholder 2">
            <a:extLst>
              <a:ext uri="{FF2B5EF4-FFF2-40B4-BE49-F238E27FC236}">
                <a16:creationId xmlns:a16="http://schemas.microsoft.com/office/drawing/2014/main" id="{353FA924-CF60-2CE5-3DCA-A8392E486A9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1A47AB9-1804-A72A-1EDD-358A41CD152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the EOY 1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1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dirty="0"/>
              <a:t>certification errors using </a:t>
            </a:r>
            <a:r>
              <a:rPr lang="en-US" sz="1200" dirty="0"/>
              <a:t>analytical mindfulness and review reports for completeness and reasonability</a:t>
            </a:r>
          </a:p>
          <a:p>
            <a:r>
              <a:rPr lang="en-US" sz="1200" b="1" kern="0" dirty="0"/>
              <a:t>Critical Thinking</a:t>
            </a:r>
            <a:endParaRPr lang="en-US" sz="1200" kern="0" dirty="0"/>
          </a:p>
          <a:p>
            <a:endParaRPr lang="en-US" sz="1200"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3" y="1646478"/>
            <a:ext cx="1890000"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Data Leadership &amp;</a:t>
            </a:r>
            <a:br>
              <a:rPr kumimoji="0" lang="en-US" sz="1200" b="1" i="0" u="none" strike="noStrike" kern="1200" cap="none" spc="0" normalizeH="0" baseline="0" noProof="0" dirty="0">
                <a:ln>
                  <a:noFill/>
                </a:ln>
                <a:solidFill>
                  <a:prstClr val="black"/>
                </a:solidFill>
                <a:effectLst/>
                <a:uLnTx/>
                <a:uFillTx/>
                <a:latin typeface="Tahoma"/>
                <a:ea typeface="+mn-ea"/>
                <a:cs typeface="+mn-cs"/>
              </a:rPr>
            </a:br>
            <a:r>
              <a:rPr kumimoji="0" lang="en-US" sz="1200" b="1" i="0" u="none" strike="noStrike" kern="1200" cap="none" spc="0" normalizeH="0" baseline="0" noProof="0" dirty="0">
                <a:ln>
                  <a:noFill/>
                </a:ln>
                <a:solidFill>
                  <a:prstClr val="black"/>
                </a:solidFill>
                <a:effectLst/>
                <a:uLnTx/>
                <a:uFillTx/>
                <a:latin typeface="Tahoma"/>
                <a:ea typeface="+mn-ea"/>
                <a:cs typeface="+mn-cs"/>
              </a:rPr>
              <a:t>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Data Leadership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a:ea typeface="+mn-ea"/>
                <a:cs typeface="+mn-cs"/>
              </a:rPr>
              <a:t>Critical Thinking</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E35D8F-7F87-DC9A-D6FA-FDC567CC11A7}"/>
              </a:ext>
              <a:ext uri="{C183D7F6-B498-43B3-948B-1728B52AA6E4}">
                <adec:decorative xmlns:adec="http://schemas.microsoft.com/office/drawing/2017/decorative" val="1"/>
              </a:ext>
            </a:extLst>
          </p:cNvPr>
          <p:cNvSpPr/>
          <p:nvPr/>
        </p:nvSpPr>
        <p:spPr>
          <a:xfrm>
            <a:off x="2145107" y="758173"/>
            <a:ext cx="8406581" cy="18710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25999" y="211003"/>
            <a:ext cx="11340000" cy="432000"/>
          </a:xfrm>
        </p:spPr>
        <p:txBody>
          <a:bodyPr>
            <a:normAutofit/>
          </a:bodyPr>
          <a:lstStyle/>
          <a:p>
            <a:pPr algn="ctr"/>
            <a:r>
              <a:rPr lang="en-US" sz="2400" dirty="0">
                <a:latin typeface="Arial Black" panose="020B0A04020102020204" pitchFamily="34" charset="0"/>
              </a:rPr>
              <a:t>*NEW* Employer Performance Evaluation Code in AY2023-2024</a:t>
            </a:r>
          </a:p>
        </p:txBody>
      </p:sp>
      <p:sp>
        <p:nvSpPr>
          <p:cNvPr id="7" name="Footer Placeholder 2">
            <a:extLst>
              <a:ext uri="{FF2B5EF4-FFF2-40B4-BE49-F238E27FC236}">
                <a16:creationId xmlns:a16="http://schemas.microsoft.com/office/drawing/2014/main" id="{2171DDBB-8E5D-D4F5-8C8E-7799A42CEEB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11606" y="6111958"/>
            <a:ext cx="420000" cy="421200"/>
          </a:xfrm>
        </p:spPr>
        <p:txBody>
          <a:bodyPr/>
          <a:lstStyle/>
          <a:p>
            <a:fld id="{C7575539-BFBE-477A-BDB6-9CA7B44D81A5}" type="slidenum">
              <a:rPr lang="en-US">
                <a:solidFill>
                  <a:prstClr val="black">
                    <a:lumMod val="65000"/>
                    <a:lumOff val="35000"/>
                  </a:prstClr>
                </a:solidFill>
                <a:latin typeface="Tahoma"/>
              </a:rPr>
              <a:pPr/>
              <a:t>40</a:t>
            </a:fld>
            <a:endParaRPr lang="en-US">
              <a:solidFill>
                <a:prstClr val="black">
                  <a:lumMod val="65000"/>
                  <a:lumOff val="35000"/>
                </a:prstClr>
              </a:solidFill>
              <a:latin typeface="Tahoma"/>
            </a:endParaRPr>
          </a:p>
        </p:txBody>
      </p:sp>
      <p:graphicFrame>
        <p:nvGraphicFramePr>
          <p:cNvPr id="3" name="Table 5">
            <a:extLst>
              <a:ext uri="{FF2B5EF4-FFF2-40B4-BE49-F238E27FC236}">
                <a16:creationId xmlns:a16="http://schemas.microsoft.com/office/drawing/2014/main" id="{11682B3E-E813-2BAB-E94E-2894F674F858}"/>
              </a:ext>
            </a:extLst>
          </p:cNvPr>
          <p:cNvGraphicFramePr>
            <a:graphicFrameLocks noGrp="1"/>
          </p:cNvGraphicFramePr>
          <p:nvPr>
            <p:extLst>
              <p:ext uri="{D42A27DB-BD31-4B8C-83A1-F6EECF244321}">
                <p14:modId xmlns:p14="http://schemas.microsoft.com/office/powerpoint/2010/main" val="2501624201"/>
              </p:ext>
            </p:extLst>
          </p:nvPr>
        </p:nvGraphicFramePr>
        <p:xfrm>
          <a:off x="2284397" y="882068"/>
          <a:ext cx="8127999" cy="164592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34351">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1181678">
                <a:tc>
                  <a:txBody>
                    <a:bodyPr/>
                    <a:lstStyle/>
                    <a:p>
                      <a:r>
                        <a:rPr lang="en-US" sz="1600" dirty="0"/>
                        <a:t>5</a:t>
                      </a:r>
                    </a:p>
                  </a:txBody>
                  <a:tcPr/>
                </a:tc>
                <a:tc>
                  <a:txBody>
                    <a:bodyPr/>
                    <a:lstStyle/>
                    <a:p>
                      <a:r>
                        <a:rPr lang="en-US" sz="1600" i="0" dirty="0"/>
                        <a:t>Not Provided by Employer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i="1" dirty="0"/>
                        <a:t>The student did not receive a rating because the employer: (1) failed to provide an evaluation or (2) did not evaluate the student’s performance on the internship</a:t>
                      </a:r>
                    </a:p>
                    <a:p>
                      <a:endParaRPr lang="en-US" sz="1600" dirty="0"/>
                    </a:p>
                  </a:txBody>
                  <a:tcPr/>
                </a:tc>
                <a:extLst>
                  <a:ext uri="{0D108BD9-81ED-4DB2-BD59-A6C34878D82A}">
                    <a16:rowId xmlns:a16="http://schemas.microsoft.com/office/drawing/2014/main" val="818612191"/>
                  </a:ext>
                </a:extLst>
              </a:tr>
            </a:tbl>
          </a:graphicData>
        </a:graphic>
      </p:graphicFrame>
      <p:sp>
        <p:nvSpPr>
          <p:cNvPr id="42" name="Title 1">
            <a:extLst>
              <a:ext uri="{FF2B5EF4-FFF2-40B4-BE49-F238E27FC236}">
                <a16:creationId xmlns:a16="http://schemas.microsoft.com/office/drawing/2014/main" id="{DA2C0FF6-DAB4-F463-AD7C-AF0C56F03DF9}"/>
              </a:ext>
            </a:extLst>
          </p:cNvPr>
          <p:cNvSpPr txBox="1">
            <a:spLocks/>
          </p:cNvSpPr>
          <p:nvPr/>
        </p:nvSpPr>
        <p:spPr>
          <a:xfrm>
            <a:off x="425999" y="2857447"/>
            <a:ext cx="11285607" cy="79341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400" dirty="0">
                <a:latin typeface="Arial Black" panose="020B0A04020102020204" pitchFamily="34" charset="0"/>
              </a:rPr>
              <a:t>*Upcoming* Work-Based Learning Type Code Retiring in AY2024-2025</a:t>
            </a:r>
          </a:p>
        </p:txBody>
      </p:sp>
      <p:sp>
        <p:nvSpPr>
          <p:cNvPr id="43" name="Rectangle 42">
            <a:extLst>
              <a:ext uri="{FF2B5EF4-FFF2-40B4-BE49-F238E27FC236}">
                <a16:creationId xmlns:a16="http://schemas.microsoft.com/office/drawing/2014/main" id="{96117C4A-9347-DFE6-C95F-5E62D9684F56}"/>
              </a:ext>
              <a:ext uri="{C183D7F6-B498-43B3-948B-1728B52AA6E4}">
                <adec:decorative xmlns:adec="http://schemas.microsoft.com/office/drawing/2017/decorative" val="1"/>
              </a:ext>
            </a:extLst>
          </p:cNvPr>
          <p:cNvSpPr/>
          <p:nvPr/>
        </p:nvSpPr>
        <p:spPr>
          <a:xfrm>
            <a:off x="2084712" y="3328410"/>
            <a:ext cx="8406581" cy="2663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5">
            <a:extLst>
              <a:ext uri="{FF2B5EF4-FFF2-40B4-BE49-F238E27FC236}">
                <a16:creationId xmlns:a16="http://schemas.microsoft.com/office/drawing/2014/main" id="{1837B8E7-F303-C368-DBAD-B096D2B22E20}"/>
              </a:ext>
            </a:extLst>
          </p:cNvPr>
          <p:cNvGraphicFramePr>
            <a:graphicFrameLocks noGrp="1"/>
          </p:cNvGraphicFramePr>
          <p:nvPr>
            <p:extLst>
              <p:ext uri="{D42A27DB-BD31-4B8C-83A1-F6EECF244321}">
                <p14:modId xmlns:p14="http://schemas.microsoft.com/office/powerpoint/2010/main" val="2496624620"/>
              </p:ext>
            </p:extLst>
          </p:nvPr>
        </p:nvGraphicFramePr>
        <p:xfrm>
          <a:off x="2224002" y="3452304"/>
          <a:ext cx="8127999" cy="241300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70840">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370840">
                <a:tc>
                  <a:txBody>
                    <a:bodyPr/>
                    <a:lstStyle/>
                    <a:p>
                      <a:r>
                        <a:rPr lang="en-US" sz="1600" dirty="0"/>
                        <a:t>30</a:t>
                      </a:r>
                    </a:p>
                  </a:txBody>
                  <a:tcPr/>
                </a:tc>
                <a:tc>
                  <a:txBody>
                    <a:bodyPr/>
                    <a:lstStyle/>
                    <a:p>
                      <a:r>
                        <a:rPr lang="en-US" sz="1600" i="0" dirty="0"/>
                        <a:t>Non-Registered Pre-Apprenticeship</a:t>
                      </a:r>
                    </a:p>
                  </a:txBody>
                  <a:tcPr/>
                </a:tc>
                <a:tc>
                  <a:txBody>
                    <a:bodyPr/>
                    <a:lstStyle/>
                    <a:p>
                      <a:r>
                        <a:rPr lang="en-US" sz="1600" dirty="0"/>
                        <a:t> The student successfully completed, during the academic year, a non-registered pre-apprenticeship program, is recognized by business but is not registered at the state or national level. These pre-apprenticeships provide employer-designed coursework and job-learning activities that prepare students for an existing apprenticeship program. </a:t>
                      </a:r>
                    </a:p>
                  </a:txBody>
                  <a:tcPr/>
                </a:tc>
                <a:extLst>
                  <a:ext uri="{0D108BD9-81ED-4DB2-BD59-A6C34878D82A}">
                    <a16:rowId xmlns:a16="http://schemas.microsoft.com/office/drawing/2014/main" val="818612191"/>
                  </a:ext>
                </a:extLst>
              </a:tr>
            </a:tbl>
          </a:graphicData>
        </a:graphic>
      </p:graphicFrame>
      <p:sp>
        <p:nvSpPr>
          <p:cNvPr id="4" name="Footer Placeholder 3">
            <a:extLst>
              <a:ext uri="{FF2B5EF4-FFF2-40B4-BE49-F238E27FC236}">
                <a16:creationId xmlns:a16="http://schemas.microsoft.com/office/drawing/2014/main" id="{50DFBCBD-A435-AF2D-76E9-E9A832296B9E}"/>
              </a:ext>
            </a:extLst>
          </p:cNvPr>
          <p:cNvSpPr txBox="1">
            <a:spLocks/>
          </p:cNvSpPr>
          <p:nvPr/>
        </p:nvSpPr>
        <p:spPr>
          <a:xfrm>
            <a:off x="3552001" y="602473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dirty="0">
                <a:solidFill>
                  <a:prstClr val="black">
                    <a:lumMod val="75000"/>
                    <a:lumOff val="25000"/>
                  </a:prstClr>
                </a:solidFill>
                <a:latin typeface="Tahoma"/>
                <a:hlinkClick r:id="rId3"/>
              </a:rPr>
              <a:t>CALPADS Update Flash #265</a:t>
            </a:r>
            <a:endParaRPr lang="en-US" dirty="0">
              <a:solidFill>
                <a:prstClr val="black">
                  <a:lumMod val="75000"/>
                  <a:lumOff val="25000"/>
                </a:prstClr>
              </a:solidFill>
              <a:latin typeface="Tahoma"/>
            </a:endParaRPr>
          </a:p>
        </p:txBody>
      </p:sp>
    </p:spTree>
    <p:extLst>
      <p:ext uri="{BB962C8B-B14F-4D97-AF65-F5344CB8AC3E}">
        <p14:creationId xmlns:p14="http://schemas.microsoft.com/office/powerpoint/2010/main" val="122035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8AF645FA-93D6-4CC6-4729-079E52B37C2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FF1EE323-838E-4E86-8992-E68405F181F5}"/>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
        <p:nvSpPr>
          <p:cNvPr id="25" name="Text Placeholder 24">
            <a:extLst>
              <a:ext uri="{FF2B5EF4-FFF2-40B4-BE49-F238E27FC236}">
                <a16:creationId xmlns:a16="http://schemas.microsoft.com/office/drawing/2014/main" id="{BB5CBB82-B553-4FC6-9BBA-4C73014E0D7B}"/>
              </a:ext>
            </a:extLst>
          </p:cNvPr>
          <p:cNvSpPr>
            <a:spLocks noGrp="1"/>
          </p:cNvSpPr>
          <p:nvPr>
            <p:ph type="title" idx="4294967295"/>
          </p:nvPr>
        </p:nvSpPr>
        <p:spPr>
          <a:xfrm>
            <a:off x="702614" y="2449443"/>
            <a:ext cx="2749550" cy="1743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500"/>
              </a:spcAft>
              <a:buClr>
                <a:schemeClr val="accent1"/>
              </a:buClr>
              <a:buSzTx/>
              <a:buFont typeface="Arial" panose="020B0604020202020204" pitchFamily="34" charset="0"/>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Checklist</a:t>
            </a:r>
          </a:p>
        </p:txBody>
      </p:sp>
      <p:grpSp>
        <p:nvGrpSpPr>
          <p:cNvPr id="20" name="Group 19" descr="Image of a brain">
            <a:extLst>
              <a:ext uri="{FF2B5EF4-FFF2-40B4-BE49-F238E27FC236}">
                <a16:creationId xmlns:a16="http://schemas.microsoft.com/office/drawing/2014/main" id="{037B6CED-66F1-4C1E-84ED-0F264260407D}"/>
              </a:ext>
            </a:extLst>
          </p:cNvPr>
          <p:cNvGrpSpPr/>
          <p:nvPr/>
        </p:nvGrpSpPr>
        <p:grpSpPr>
          <a:xfrm>
            <a:off x="702614" y="1319011"/>
            <a:ext cx="1202904" cy="974882"/>
            <a:chOff x="-21804" y="-70007"/>
            <a:chExt cx="1681200" cy="1476000"/>
          </a:xfrm>
        </p:grpSpPr>
        <p:sp>
          <p:nvSpPr>
            <p:cNvPr id="21" name="Rectangle 20">
              <a:extLst>
                <a:ext uri="{FF2B5EF4-FFF2-40B4-BE49-F238E27FC236}">
                  <a16:creationId xmlns:a16="http://schemas.microsoft.com/office/drawing/2014/main" id="{8EB3B2EA-B0B3-447A-A49B-3E0D8FAB8941}"/>
                </a:ext>
              </a:extLst>
            </p:cNvPr>
            <p:cNvSpPr/>
            <p:nvPr/>
          </p:nvSpPr>
          <p:spPr>
            <a:xfrm>
              <a:off x="-21804" y="-70007"/>
              <a:ext cx="1681200" cy="1476000"/>
            </a:xfrm>
            <a:prstGeom prst="rect">
              <a:avLst/>
            </a:prstGeom>
            <a:solidFill>
              <a:srgbClr val="174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2" name="Picture Placeholder 352" descr="Artificial Intelligence outline">
              <a:extLst>
                <a:ext uri="{FF2B5EF4-FFF2-40B4-BE49-F238E27FC236}">
                  <a16:creationId xmlns:a16="http://schemas.microsoft.com/office/drawing/2014/main" id="{01E0841E-3960-49D2-811B-884E59136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8600" y="238609"/>
              <a:ext cx="1044000" cy="1044000"/>
            </a:xfrm>
            <a:prstGeom prst="ellipse">
              <a:avLst/>
            </a:prstGeom>
            <a:ln w="12700">
              <a:solidFill>
                <a:sysClr val="window" lastClr="FFFFFF"/>
              </a:solidFill>
            </a:ln>
          </p:spPr>
        </p:pic>
      </p:grpSp>
      <p:sp>
        <p:nvSpPr>
          <p:cNvPr id="28" name="TextBox 27">
            <a:extLst>
              <a:ext uri="{FF2B5EF4-FFF2-40B4-BE49-F238E27FC236}">
                <a16:creationId xmlns:a16="http://schemas.microsoft.com/office/drawing/2014/main" id="{979F5950-B951-4AFB-9705-45CCB8FDA1E2}"/>
              </a:ext>
            </a:extLst>
          </p:cNvPr>
          <p:cNvSpPr txBox="1"/>
          <p:nvPr/>
        </p:nvSpPr>
        <p:spPr>
          <a:xfrm>
            <a:off x="3545305" y="316779"/>
            <a:ext cx="8344675" cy="5724644"/>
          </a:xfrm>
          <a:prstGeom prst="rect">
            <a:avLst/>
          </a:prstGeom>
          <a:noFill/>
        </p:spPr>
        <p:txBody>
          <a:bodyPr wrap="square">
            <a:spAutoFit/>
          </a:bodyPr>
          <a:lstStyle/>
          <a:p>
            <a:pPr marL="342900" indent="-342900">
              <a:buFont typeface="+mj-lt"/>
              <a:buAutoNum type="arabicPeriod"/>
            </a:pPr>
            <a:r>
              <a:rPr lang="en-US" sz="1400" dirty="0"/>
              <a:t>All reportable courses are mapped to the State Course codes</a:t>
            </a:r>
          </a:p>
          <a:p>
            <a:pPr marL="342900" indent="-342900">
              <a:buFont typeface="+mj-lt"/>
              <a:buAutoNum type="arabicPeriod"/>
            </a:pPr>
            <a:endParaRPr lang="en-US" sz="1400" dirty="0"/>
          </a:p>
          <a:p>
            <a:pPr marL="342900" indent="-342900">
              <a:buFont typeface="+mj-lt"/>
              <a:buAutoNum type="arabicPeriod"/>
            </a:pPr>
            <a:r>
              <a:rPr lang="en-US" sz="1400" dirty="0"/>
              <a:t>All required fields for courses are populated and up to date, including:</a:t>
            </a:r>
          </a:p>
          <a:p>
            <a:pPr marL="685800" lvl="1" indent="-228600">
              <a:buFont typeface="+mj-lt"/>
              <a:buAutoNum type="arabicPeriod"/>
            </a:pPr>
            <a:r>
              <a:rPr lang="en-US" sz="1200" dirty="0"/>
              <a:t>Content Sub-Category</a:t>
            </a:r>
          </a:p>
          <a:p>
            <a:pPr marL="685800" lvl="1" indent="-228600">
              <a:buFont typeface="+mj-lt"/>
              <a:buAutoNum type="arabicPeriod"/>
            </a:pPr>
            <a:r>
              <a:rPr lang="en-US" sz="1200" dirty="0"/>
              <a:t>Standards Grade Range</a:t>
            </a:r>
          </a:p>
          <a:p>
            <a:pPr marL="685800" lvl="1" indent="-228600">
              <a:buFont typeface="+mj-lt"/>
              <a:buAutoNum type="arabicPeriod"/>
            </a:pPr>
            <a:r>
              <a:rPr lang="en-US" sz="1200" dirty="0"/>
              <a:t>Content Standards Alignment</a:t>
            </a:r>
          </a:p>
          <a:p>
            <a:pPr marL="685800" lvl="1" indent="-228600">
              <a:buFont typeface="+mj-lt"/>
              <a:buAutoNum type="arabicPeriod"/>
            </a:pPr>
            <a:r>
              <a:rPr lang="en-US" sz="1200" dirty="0"/>
              <a:t>Middle School Core (Yes/No)</a:t>
            </a:r>
          </a:p>
          <a:p>
            <a:pPr marL="685800" lvl="1" indent="-228600">
              <a:buFont typeface="+mj-lt"/>
              <a:buAutoNum type="arabicPeriod"/>
            </a:pPr>
            <a:r>
              <a:rPr lang="en-US" sz="1200" dirty="0"/>
              <a:t>AP/IB Course Code Cross Reference - if needed</a:t>
            </a:r>
          </a:p>
          <a:p>
            <a:pPr lvl="1"/>
            <a:endParaRPr lang="en-US" sz="1200" dirty="0"/>
          </a:p>
          <a:p>
            <a:pPr marL="342900" indent="-342900">
              <a:buFont typeface="+mj-lt"/>
              <a:buAutoNum type="arabicPeriod"/>
            </a:pPr>
            <a:r>
              <a:rPr lang="en-US" sz="1400" dirty="0"/>
              <a:t>SIS vendor has translated credits earned into Carnegie Units</a:t>
            </a:r>
          </a:p>
          <a:p>
            <a:pPr marL="342900" indent="-342900">
              <a:buFont typeface="+mj-lt"/>
              <a:buAutoNum type="arabicPeriod"/>
            </a:pPr>
            <a:endParaRPr lang="en-US" sz="1400" dirty="0"/>
          </a:p>
          <a:p>
            <a:pPr marL="342900" indent="-342900">
              <a:buFont typeface="+mj-lt"/>
              <a:buAutoNum type="arabicPeriod"/>
            </a:pPr>
            <a:r>
              <a:rPr lang="en-US" sz="1400" dirty="0"/>
              <a:t>The following have been identified and reported in the SIS:</a:t>
            </a:r>
          </a:p>
          <a:p>
            <a:pPr marL="685800" lvl="1" indent="-228600">
              <a:buFont typeface="+mj-lt"/>
              <a:buAutoNum type="arabicPeriod"/>
            </a:pPr>
            <a:r>
              <a:rPr lang="en-US" sz="1200" dirty="0"/>
              <a:t>CTE Completers</a:t>
            </a:r>
          </a:p>
          <a:p>
            <a:pPr marL="685800" lvl="1" indent="-228600">
              <a:buFont typeface="+mj-lt"/>
              <a:buAutoNum type="arabicPeriod"/>
            </a:pPr>
            <a:r>
              <a:rPr lang="en-US" sz="1200" dirty="0"/>
              <a:t>Students completing Leadership/Military Science courses</a:t>
            </a:r>
          </a:p>
          <a:p>
            <a:pPr marL="685800" lvl="1" indent="-228600">
              <a:buFont typeface="+mj-lt"/>
              <a:buAutoNum type="arabicPeriod"/>
            </a:pPr>
            <a:r>
              <a:rPr lang="en-US" sz="1200" dirty="0"/>
              <a:t>Students who have received Seal of Biliteracy and/or Golden State Seal</a:t>
            </a:r>
          </a:p>
          <a:p>
            <a:pPr marL="685800" lvl="1" indent="-228600">
              <a:buFont typeface="+mj-lt"/>
              <a:buAutoNum type="arabicPeriod"/>
            </a:pPr>
            <a:r>
              <a:rPr lang="en-US" sz="1200" dirty="0"/>
              <a:t>Students completing College Credit courses</a:t>
            </a:r>
          </a:p>
          <a:p>
            <a:pPr marL="685800" lvl="1" indent="-228600">
              <a:buFont typeface="+mj-lt"/>
              <a:buAutoNum type="arabicPeriod"/>
            </a:pPr>
            <a:r>
              <a:rPr lang="en-US" sz="1200" dirty="0"/>
              <a:t>Work-Based Learning (WBL) Types for all grade 9-12 students who participated entered in SIS</a:t>
            </a:r>
          </a:p>
          <a:p>
            <a:pPr marL="228600" indent="-228600">
              <a:buFont typeface="+mj-lt"/>
              <a:buAutoNum type="arabicPeriod"/>
            </a:pPr>
            <a:endParaRPr lang="en-US" sz="1200" dirty="0"/>
          </a:p>
          <a:p>
            <a:pPr marL="342900" indent="-342900">
              <a:buFont typeface="+mj-lt"/>
              <a:buAutoNum type="arabicPeriod"/>
            </a:pPr>
            <a:r>
              <a:rPr lang="en-US" sz="1400" dirty="0"/>
              <a:t>In addition to WBL Type, all WBL Internships (Type 10) also have the following populated:</a:t>
            </a:r>
          </a:p>
          <a:p>
            <a:pPr marL="685800" lvl="1" indent="-228600">
              <a:buFont typeface="+mj-lt"/>
              <a:buAutoNum type="arabicPeriod"/>
            </a:pPr>
            <a:r>
              <a:rPr lang="en-US" sz="1200" dirty="0"/>
              <a:t>Internship ID</a:t>
            </a:r>
          </a:p>
          <a:p>
            <a:pPr marL="685800" lvl="1" indent="-228600">
              <a:buFont typeface="+mj-lt"/>
              <a:buAutoNum type="arabicPeriod"/>
            </a:pPr>
            <a:r>
              <a:rPr lang="en-US" sz="1200" dirty="0"/>
              <a:t>Work based Learning Hours - External</a:t>
            </a:r>
          </a:p>
          <a:p>
            <a:pPr marL="685800" lvl="1" indent="-228600">
              <a:buFont typeface="+mj-lt"/>
              <a:buAutoNum type="arabicPeriod"/>
            </a:pPr>
            <a:r>
              <a:rPr lang="en-US" sz="1200" dirty="0"/>
              <a:t>Employer Performance Evaluation Codes</a:t>
            </a:r>
          </a:p>
          <a:p>
            <a:pPr marL="685800" lvl="1" indent="-228600">
              <a:buFont typeface="+mj-lt"/>
              <a:buAutoNum type="arabicPeriod"/>
            </a:pPr>
            <a:r>
              <a:rPr lang="en-US" sz="1200" dirty="0"/>
              <a:t>LEA Sponsored Indicator</a:t>
            </a:r>
          </a:p>
          <a:p>
            <a:pPr marL="685800" lvl="1" indent="-228600">
              <a:buFont typeface="+mj-lt"/>
              <a:buAutoNum type="arabicPeriod"/>
            </a:pPr>
            <a:r>
              <a:rPr lang="en-US" sz="1200" dirty="0"/>
              <a:t>Certificated Supervisor Indicator</a:t>
            </a:r>
          </a:p>
          <a:p>
            <a:pPr marL="685800" lvl="1" indent="-228600">
              <a:buFont typeface="+mj-lt"/>
              <a:buAutoNum type="arabicPeriod"/>
            </a:pPr>
            <a:endParaRPr lang="en-US" sz="1200" dirty="0"/>
          </a:p>
          <a:p>
            <a:pPr marL="342900" indent="-342900">
              <a:buFont typeface="+mj-lt"/>
              <a:buAutoNum type="arabicPeriod"/>
            </a:pPr>
            <a:r>
              <a:rPr lang="en-US" sz="1400" dirty="0"/>
              <a:t>In addition to WBL Type, all WBL Student-Led Enterprise (Type 15) and Virtual/Simulated Work-Based Learning (Type 20) also have the following populated:</a:t>
            </a:r>
          </a:p>
          <a:p>
            <a:pPr marL="685800" lvl="1" indent="-228600">
              <a:buFont typeface="+mj-lt"/>
              <a:buAutoNum type="arabicPeriod"/>
            </a:pPr>
            <a:r>
              <a:rPr lang="en-US" sz="1200" dirty="0"/>
              <a:t>Work-based Learning Hours - External</a:t>
            </a:r>
          </a:p>
          <a:p>
            <a:pPr marL="685800" lvl="1" indent="-228600">
              <a:buFont typeface="+mj-lt"/>
              <a:buAutoNum type="arabicPeriod"/>
            </a:pPr>
            <a:r>
              <a:rPr lang="en-US" sz="1200" dirty="0"/>
              <a:t>State Course Code - Embedded Work-based Learning</a:t>
            </a:r>
          </a:p>
        </p:txBody>
      </p:sp>
    </p:spTree>
    <p:extLst>
      <p:ext uri="{BB962C8B-B14F-4D97-AF65-F5344CB8AC3E}">
        <p14:creationId xmlns:p14="http://schemas.microsoft.com/office/powerpoint/2010/main" val="310058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Certification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Process overview and error resolution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05BBF8E4-3ECF-5E0E-0C6E-D7C4265C7A77}"/>
              </a:ext>
            </a:extLst>
          </p:cNvPr>
          <p:cNvSpPr>
            <a:spLocks noGrp="1"/>
          </p:cNvSpPr>
          <p:nvPr>
            <p:ph type="ftr" sz="quarter" idx="13"/>
          </p:nvPr>
        </p:nvSpPr>
        <p:spPr/>
        <p:txBody>
          <a:bodyPr/>
          <a:lstStyle/>
          <a:p>
            <a:r>
              <a:rPr lang="en-US" noProof="0"/>
              <a:t>EOY 1 Reporting and Certification v1.0 May 06,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89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a:xfrm>
            <a:off x="426000" y="276636"/>
            <a:ext cx="11340000" cy="432000"/>
          </a:xfrm>
        </p:spPr>
        <p:txBody>
          <a:bodyPr/>
          <a:lstStyle/>
          <a:p>
            <a:r>
              <a:rPr lang="en-US" dirty="0"/>
              <a:t>Certification </a:t>
            </a:r>
            <a:r>
              <a:rPr lang="en-US" dirty="0">
                <a:latin typeface="Arial Black" panose="020B0A04020102020204" pitchFamily="34" charset="0"/>
              </a:rPr>
              <a:t>Workflow</a:t>
            </a:r>
          </a:p>
        </p:txBody>
      </p:sp>
      <p:sp>
        <p:nvSpPr>
          <p:cNvPr id="6" name="Footer Placeholder 2">
            <a:extLst>
              <a:ext uri="{FF2B5EF4-FFF2-40B4-BE49-F238E27FC236}">
                <a16:creationId xmlns:a16="http://schemas.microsoft.com/office/drawing/2014/main" id="{B512A874-62E3-0FE2-4D02-E199FD9BF9B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932E4F0A-8785-406B-98ED-5123FB28D695}"/>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extLst>
              <p:ext uri="{D42A27DB-BD31-4B8C-83A1-F6EECF244321}">
                <p14:modId xmlns:p14="http://schemas.microsoft.com/office/powerpoint/2010/main" val="1234118658"/>
              </p:ext>
            </p:extLst>
          </p:nvPr>
        </p:nvGraphicFramePr>
        <p:xfrm>
          <a:off x="2881082" y="1305295"/>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Error Correction</a:t>
            </a:r>
            <a:endParaRPr lang="en-US" sz="1400" b="1" dirty="0">
              <a:solidFill>
                <a:schemeClr val="tx1">
                  <a:lumMod val="75000"/>
                  <a:lumOff val="25000"/>
                </a:schemeClr>
              </a:solidFill>
            </a:endParaRPr>
          </a:p>
          <a:p>
            <a:endParaRPr lang="en-US" sz="14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Resolve Cert errors before reviewing reports.</a:t>
            </a:r>
          </a:p>
          <a:p>
            <a:pPr marL="285750" indent="-285750">
              <a:buFont typeface="Arial" panose="020B0604020202020204" pitchFamily="34" charset="0"/>
              <a:buChar char="•"/>
            </a:pPr>
            <a:r>
              <a:rPr lang="en-US" sz="1300" dirty="0">
                <a:solidFill>
                  <a:schemeClr val="tx1">
                    <a:lumMod val="75000"/>
                    <a:lumOff val="25000"/>
                  </a:schemeClr>
                </a:solidFill>
              </a:rPr>
              <a:t>Refer to the downloadable CALPADS Error List on suggest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18897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Report Review</a:t>
            </a:r>
            <a:endParaRPr lang="en-US" sz="1200" b="1" dirty="0">
              <a:solidFill>
                <a:schemeClr val="tx1">
                  <a:lumMod val="75000"/>
                  <a:lumOff val="25000"/>
                </a:schemeClr>
              </a:solidFill>
            </a:endParaRP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Utilize report mapping guide to check for data inclusion and column count source</a:t>
            </a:r>
          </a:p>
          <a:p>
            <a:pPr marL="285750" indent="-285750">
              <a:buFont typeface="Arial" panose="020B0604020202020204" pitchFamily="34" charset="0"/>
              <a:buChar char="•"/>
            </a:pPr>
            <a:endParaRPr lang="en-US" sz="1400" dirty="0">
              <a:solidFill>
                <a:schemeClr val="tx1">
                  <a:lumMod val="75000"/>
                  <a:lumOff val="25000"/>
                </a:schemeClr>
              </a:solidFill>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188970" cy="2045970"/>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Approval</a:t>
            </a: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300" dirty="0">
                <a:solidFill>
                  <a:schemeClr val="tx1">
                    <a:lumMod val="75000"/>
                    <a:lumOff val="25000"/>
                  </a:schemeClr>
                </a:solidFill>
              </a:rPr>
              <a:t>Check box to activate approval button</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5"/>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Submit files</a:t>
            </a:r>
            <a:endParaRPr lang="en-US" sz="1200" b="1" dirty="0">
              <a:solidFill>
                <a:schemeClr val="tx1">
                  <a:lumMod val="75000"/>
                  <a:lumOff val="25000"/>
                </a:schemeClr>
              </a:solidFill>
            </a:endParaRPr>
          </a:p>
          <a:p>
            <a:endParaRPr lang="en-US" sz="12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Be aware of replacement type processing</a:t>
            </a:r>
          </a:p>
          <a:p>
            <a:pPr marL="285750" indent="-285750">
              <a:buFont typeface="Arial" panose="020B0604020202020204" pitchFamily="34" charset="0"/>
              <a:buChar char="•"/>
            </a:pPr>
            <a:r>
              <a:rPr lang="en-US" sz="1300" dirty="0">
                <a:solidFill>
                  <a:schemeClr val="tx1">
                    <a:lumMod val="75000"/>
                    <a:lumOff val="25000"/>
                  </a:schemeClr>
                </a:solidFill>
              </a:rPr>
              <a:t>Be aware of order of submission</a:t>
            </a:r>
          </a:p>
          <a:p>
            <a:pPr marL="285750" indent="-285750">
              <a:buFont typeface="Arial" panose="020B0604020202020204" pitchFamily="34" charset="0"/>
              <a:buChar char="•"/>
            </a:pPr>
            <a:r>
              <a:rPr lang="en-US" sz="1300" dirty="0">
                <a:solidFill>
                  <a:schemeClr val="tx1">
                    <a:lumMod val="75000"/>
                    <a:lumOff val="25000"/>
                  </a:schemeClr>
                </a:solidFill>
              </a:rPr>
              <a:t>You may now submit SDEM, CRSC files and available SCSC records</a:t>
            </a:r>
            <a:endParaRPr lang="en-US" dirty="0">
              <a:solidFill>
                <a:schemeClr val="tx1">
                  <a:lumMod val="75000"/>
                  <a:lumOff val="25000"/>
                </a:schemeClr>
              </a:solidFill>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Tree>
    <p:extLst>
      <p:ext uri="{BB962C8B-B14F-4D97-AF65-F5344CB8AC3E}">
        <p14:creationId xmlns:p14="http://schemas.microsoft.com/office/powerpoint/2010/main" val="3183461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0000"/>
            </a:schemeClr>
          </a:fgClr>
          <a:bgClr>
            <a:schemeClr val="bg1"/>
          </a:bgClr>
        </a:patt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76E54E-54CE-0784-39C7-0B65289418C0}"/>
              </a:ext>
            </a:extLst>
          </p:cNvPr>
          <p:cNvSpPr>
            <a:spLocks noGrp="1"/>
          </p:cNvSpPr>
          <p:nvPr>
            <p:ph type="title"/>
          </p:nvPr>
        </p:nvSpPr>
        <p:spPr/>
        <p:txBody>
          <a:bodyPr anchor="t">
            <a:normAutofit/>
          </a:bodyPr>
          <a:lstStyle/>
          <a:p>
            <a:r>
              <a:rPr lang="en-US" sz="3000"/>
              <a:t>EOY 1 CDDS</a:t>
            </a:r>
          </a:p>
        </p:txBody>
      </p:sp>
      <p:sp>
        <p:nvSpPr>
          <p:cNvPr id="4" name="Footer Placeholder 3">
            <a:extLst>
              <a:ext uri="{FF2B5EF4-FFF2-40B4-BE49-F238E27FC236}">
                <a16:creationId xmlns:a16="http://schemas.microsoft.com/office/drawing/2014/main" id="{3E22E4BB-036C-EAC3-30F7-B0D3EC04DA75}"/>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p>
        </p:txBody>
      </p:sp>
      <p:sp>
        <p:nvSpPr>
          <p:cNvPr id="5" name="Slide Number Placeholder 4">
            <a:extLst>
              <a:ext uri="{FF2B5EF4-FFF2-40B4-BE49-F238E27FC236}">
                <a16:creationId xmlns:a16="http://schemas.microsoft.com/office/drawing/2014/main" id="{18C0C862-1BEA-47B4-181F-8650382D5B5A}"/>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2" name="Table 1">
            <a:extLst>
              <a:ext uri="{FF2B5EF4-FFF2-40B4-BE49-F238E27FC236}">
                <a16:creationId xmlns:a16="http://schemas.microsoft.com/office/drawing/2014/main" id="{460850F1-5CF6-995C-BFBB-863D4397045D}"/>
              </a:ext>
            </a:extLst>
          </p:cNvPr>
          <p:cNvGraphicFramePr>
            <a:graphicFrameLocks noGrp="1"/>
          </p:cNvGraphicFramePr>
          <p:nvPr/>
        </p:nvGraphicFramePr>
        <p:xfrm>
          <a:off x="248882" y="805291"/>
          <a:ext cx="11517118" cy="5269025"/>
        </p:xfrm>
        <a:graphic>
          <a:graphicData uri="http://schemas.openxmlformats.org/drawingml/2006/table">
            <a:tbl>
              <a:tblPr firstRow="1" bandRow="1">
                <a:tableStyleId>{0660B408-B3CF-4A94-85FC-2B1E0A45F4A2}</a:tableStyleId>
              </a:tblPr>
              <a:tblGrid>
                <a:gridCol w="1603067">
                  <a:extLst>
                    <a:ext uri="{9D8B030D-6E8A-4147-A177-3AD203B41FA5}">
                      <a16:colId xmlns:a16="http://schemas.microsoft.com/office/drawing/2014/main" val="1180287636"/>
                    </a:ext>
                  </a:extLst>
                </a:gridCol>
                <a:gridCol w="1168977">
                  <a:extLst>
                    <a:ext uri="{9D8B030D-6E8A-4147-A177-3AD203B41FA5}">
                      <a16:colId xmlns:a16="http://schemas.microsoft.com/office/drawing/2014/main" val="2683391438"/>
                    </a:ext>
                  </a:extLst>
                </a:gridCol>
                <a:gridCol w="6273545">
                  <a:extLst>
                    <a:ext uri="{9D8B030D-6E8A-4147-A177-3AD203B41FA5}">
                      <a16:colId xmlns:a16="http://schemas.microsoft.com/office/drawing/2014/main" val="3329591680"/>
                    </a:ext>
                  </a:extLst>
                </a:gridCol>
                <a:gridCol w="1295119">
                  <a:extLst>
                    <a:ext uri="{9D8B030D-6E8A-4147-A177-3AD203B41FA5}">
                      <a16:colId xmlns:a16="http://schemas.microsoft.com/office/drawing/2014/main" val="2014268937"/>
                    </a:ext>
                  </a:extLst>
                </a:gridCol>
                <a:gridCol w="1176410">
                  <a:extLst>
                    <a:ext uri="{9D8B030D-6E8A-4147-A177-3AD203B41FA5}">
                      <a16:colId xmlns:a16="http://schemas.microsoft.com/office/drawing/2014/main" val="887324661"/>
                    </a:ext>
                  </a:extLst>
                </a:gridCol>
              </a:tblGrid>
              <a:tr h="0">
                <a:tc>
                  <a:txBody>
                    <a:bodyPr/>
                    <a:lstStyle/>
                    <a:p>
                      <a:pPr algn="ctr" fontAlgn="t"/>
                      <a:r>
                        <a:rPr lang="en-US" sz="2000" u="none" strike="noStrike">
                          <a:effectLst/>
                        </a:rPr>
                        <a:t>Error #</a:t>
                      </a:r>
                      <a:endParaRPr lang="en-US" sz="20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Old </a:t>
                      </a:r>
                    </a:p>
                    <a:p>
                      <a:pPr algn="ctr" fontAlgn="t"/>
                      <a:r>
                        <a:rPr lang="en-US" sz="2000" u="none" strike="noStrike">
                          <a:effectLst/>
                        </a:rPr>
                        <a:t>Error #</a:t>
                      </a:r>
                      <a:endParaRPr lang="en-US" sz="20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Error Name</a:t>
                      </a:r>
                      <a:endParaRPr lang="en-US" sz="20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Severity</a:t>
                      </a:r>
                      <a:endParaRPr lang="en-US" sz="20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Type</a:t>
                      </a:r>
                      <a:endParaRPr lang="en-US" sz="2000" b="1" i="0" u="none" strike="noStrike">
                        <a:solidFill>
                          <a:srgbClr val="FFFFFF"/>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4262443075"/>
                  </a:ext>
                </a:extLst>
              </a:tr>
              <a:tr h="192524">
                <a:tc>
                  <a:txBody>
                    <a:bodyPr/>
                    <a:lstStyle/>
                    <a:p>
                      <a:pPr algn="ctr" fontAlgn="t"/>
                      <a:r>
                        <a:rPr lang="en-US" sz="2000" u="none" strike="noStrike">
                          <a:effectLst/>
                        </a:rPr>
                        <a:t>CERT054</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Staff Demographics Missing</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CVR</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216405869"/>
                  </a:ext>
                </a:extLst>
              </a:tr>
              <a:tr h="192524">
                <a:tc>
                  <a:txBody>
                    <a:bodyPr/>
                    <a:lstStyle/>
                    <a:p>
                      <a:pPr algn="ctr" fontAlgn="t"/>
                      <a:r>
                        <a:rPr lang="en-US" sz="2000" u="none" strike="noStrike">
                          <a:effectLst/>
                        </a:rPr>
                        <a:t>CERT055</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High school with No Enrollment in Career Technical Education</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u="none" strike="noStrike">
                          <a:effectLst/>
                        </a:rPr>
                        <a:t>W</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CVR</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059892025"/>
                  </a:ext>
                </a:extLst>
              </a:tr>
              <a:tr h="192524">
                <a:tc>
                  <a:txBody>
                    <a:bodyPr/>
                    <a:lstStyle/>
                    <a:p>
                      <a:pPr algn="ctr" fontAlgn="t"/>
                      <a:r>
                        <a:rPr lang="en-US" sz="2000" u="none" strike="noStrike">
                          <a:effectLst/>
                        </a:rPr>
                        <a:t>CERT102</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No CTE Completer Data</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u="none" strike="noStrike">
                          <a:effectLst/>
                        </a:rPr>
                        <a:t>W</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CVR</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188452278"/>
                  </a:ext>
                </a:extLst>
              </a:tr>
              <a:tr h="192524">
                <a:tc>
                  <a:txBody>
                    <a:bodyPr/>
                    <a:lstStyle/>
                    <a:p>
                      <a:pPr algn="ctr" fontAlgn="t"/>
                      <a:r>
                        <a:rPr lang="en-US" sz="2000" u="none" strike="noStrike">
                          <a:effectLst/>
                        </a:rPr>
                        <a:t>CERT169</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No WBLR Data Submitted for a School</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u="none" strike="noStrike">
                          <a:effectLst/>
                        </a:rPr>
                        <a:t>W</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CVR</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359889691"/>
                  </a:ext>
                </a:extLst>
              </a:tr>
              <a:tr h="192524">
                <a:tc>
                  <a:txBody>
                    <a:bodyPr/>
                    <a:lstStyle/>
                    <a:p>
                      <a:pPr algn="ctr" fontAlgn="t"/>
                      <a:r>
                        <a:rPr lang="en-US" sz="2000" u="none" strike="noStrike">
                          <a:effectLst/>
                        </a:rPr>
                        <a:t>CRSC0231E1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Mismatch of Course (CRS) Attributes</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702723959"/>
                  </a:ext>
                </a:extLst>
              </a:tr>
              <a:tr h="192524">
                <a:tc>
                  <a:txBody>
                    <a:bodyPr/>
                    <a:lstStyle/>
                    <a:p>
                      <a:pPr algn="ctr" fontAlgn="t"/>
                      <a:r>
                        <a:rPr lang="en-US" sz="2000" u="none" strike="noStrike">
                          <a:effectLst/>
                        </a:rPr>
                        <a:t>CRSC0545E1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Invalid SEID in Course Section record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u="none" strike="noStrike">
                          <a:effectLst/>
                        </a:rPr>
                        <a:t>W</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519347160"/>
                  </a:ext>
                </a:extLst>
              </a:tr>
              <a:tr h="192524">
                <a:tc>
                  <a:txBody>
                    <a:bodyPr/>
                    <a:lstStyle/>
                    <a:p>
                      <a:pPr algn="ctr" fontAlgn="t"/>
                      <a:r>
                        <a:rPr lang="en-US" sz="2000" u="none" strike="noStrike">
                          <a:effectLst/>
                        </a:rPr>
                        <a:t>CRSC0548E1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Submitted SEID missing Staff Assignment (SASS) Record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u="none" strike="noStrike">
                          <a:effectLst/>
                        </a:rPr>
                        <a:t>W</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07361992"/>
                  </a:ext>
                </a:extLst>
              </a:tr>
              <a:tr h="192524">
                <a:tc>
                  <a:txBody>
                    <a:bodyPr/>
                    <a:lstStyle/>
                    <a:p>
                      <a:pPr algn="ctr" fontAlgn="t"/>
                      <a:r>
                        <a:rPr lang="en-US" sz="2000" u="none" strike="noStrike">
                          <a:effectLst/>
                        </a:rPr>
                        <a:t>CRSC0640E1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Course identified as Special Education with Gen Ed Students enrolled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359192825"/>
                  </a:ext>
                </a:extLst>
              </a:tr>
              <a:tr h="192524">
                <a:tc>
                  <a:txBody>
                    <a:bodyPr/>
                    <a:lstStyle/>
                    <a:p>
                      <a:pPr algn="ctr" fontAlgn="t"/>
                      <a:r>
                        <a:rPr lang="en-US" sz="2000" u="none" strike="noStrike">
                          <a:effectLst/>
                        </a:rPr>
                        <a:t>SCSC0139E1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Missing Course Section Record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441132281"/>
                  </a:ext>
                </a:extLst>
              </a:tr>
              <a:tr h="192524">
                <a:tc>
                  <a:txBody>
                    <a:bodyPr/>
                    <a:lstStyle/>
                    <a:p>
                      <a:pPr algn="ctr" fontAlgn="t"/>
                      <a:r>
                        <a:rPr lang="en-US" sz="2000" u="none" strike="noStrike">
                          <a:effectLst/>
                        </a:rPr>
                        <a:t>SCSC0140E1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Missing Student Credits Attempted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4240146346"/>
                  </a:ext>
                </a:extLst>
              </a:tr>
              <a:tr h="192524">
                <a:tc>
                  <a:txBody>
                    <a:bodyPr/>
                    <a:lstStyle/>
                    <a:p>
                      <a:pPr algn="ctr" fontAlgn="t"/>
                      <a:r>
                        <a:rPr lang="en-US" sz="2000" u="none" strike="noStrike">
                          <a:effectLst/>
                        </a:rPr>
                        <a:t>SCSC0141E1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Missing Student Credits Earned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CDD</a:t>
                      </a:r>
                      <a:endParaRPr lang="en-US" sz="20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131559198"/>
                  </a:ext>
                </a:extLst>
              </a:tr>
              <a:tr h="192524">
                <a:tc>
                  <a:txBody>
                    <a:bodyPr/>
                    <a:lstStyle/>
                    <a:p>
                      <a:pPr algn="ctr" fontAlgn="t"/>
                      <a:r>
                        <a:rPr lang="en-US" sz="2000" u="none" strike="noStrike">
                          <a:effectLst/>
                        </a:rPr>
                        <a:t>SCSC0512E1</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2000" u="none" strike="noStrike">
                          <a:effectLst/>
                        </a:rPr>
                        <a:t> </a:t>
                      </a:r>
                      <a:endParaRPr lang="en-US" sz="20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2000" u="none" strike="noStrike">
                          <a:effectLst/>
                        </a:rPr>
                        <a:t>Missing Carnegie Units Earned</a:t>
                      </a:r>
                      <a:endParaRPr lang="en-US" sz="20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2000" b="1" u="none" strike="noStrike">
                          <a:solidFill>
                            <a:srgbClr val="FF0000"/>
                          </a:solidFill>
                          <a:effectLst/>
                        </a:rPr>
                        <a:t>F</a:t>
                      </a:r>
                      <a:endParaRPr lang="en-US" sz="20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2000" u="none" strike="noStrike" dirty="0">
                          <a:effectLst/>
                        </a:rPr>
                        <a:t>CDD</a:t>
                      </a:r>
                      <a:endParaRPr lang="en-US" sz="20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383334685"/>
                  </a:ext>
                </a:extLst>
              </a:tr>
            </a:tbl>
          </a:graphicData>
        </a:graphic>
      </p:graphicFrame>
    </p:spTree>
    <p:extLst>
      <p:ext uri="{BB962C8B-B14F-4D97-AF65-F5344CB8AC3E}">
        <p14:creationId xmlns:p14="http://schemas.microsoft.com/office/powerpoint/2010/main" val="3131320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0000"/>
            </a:schemeClr>
          </a:fgClr>
          <a:bgClr>
            <a:schemeClr val="bg1"/>
          </a:bgClr>
        </a:pattFill>
        <a:effectLst/>
      </p:bgPr>
    </p:bg>
    <p:spTree>
      <p:nvGrpSpPr>
        <p:cNvPr id="1" name="">
          <a:extLst>
            <a:ext uri="{FF2B5EF4-FFF2-40B4-BE49-F238E27FC236}">
              <a16:creationId xmlns:a16="http://schemas.microsoft.com/office/drawing/2014/main" id="{D665CF8A-2378-B74B-7C62-561F0DE75028}"/>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9BCF9BA2-D2EA-1F8F-3A57-5175EF712AF7}"/>
              </a:ext>
            </a:extLst>
          </p:cNvPr>
          <p:cNvSpPr>
            <a:spLocks noGrp="1"/>
          </p:cNvSpPr>
          <p:nvPr>
            <p:ph type="title"/>
          </p:nvPr>
        </p:nvSpPr>
        <p:spPr>
          <a:xfrm>
            <a:off x="426000" y="214049"/>
            <a:ext cx="11340000" cy="432000"/>
          </a:xfrm>
        </p:spPr>
        <p:txBody>
          <a:bodyPr anchor="t">
            <a:normAutofit/>
          </a:bodyPr>
          <a:lstStyle/>
          <a:p>
            <a:r>
              <a:rPr lang="en-US" sz="3000" dirty="0"/>
              <a:t>More EOY 1 CDDS</a:t>
            </a:r>
          </a:p>
        </p:txBody>
      </p:sp>
      <p:sp>
        <p:nvSpPr>
          <p:cNvPr id="4" name="Footer Placeholder 3">
            <a:extLst>
              <a:ext uri="{FF2B5EF4-FFF2-40B4-BE49-F238E27FC236}">
                <a16:creationId xmlns:a16="http://schemas.microsoft.com/office/drawing/2014/main" id="{5BDD492E-BBB6-4995-AA4C-6C66804AD2B3}"/>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p>
        </p:txBody>
      </p:sp>
      <p:sp>
        <p:nvSpPr>
          <p:cNvPr id="5" name="Slide Number Placeholder 4">
            <a:extLst>
              <a:ext uri="{FF2B5EF4-FFF2-40B4-BE49-F238E27FC236}">
                <a16:creationId xmlns:a16="http://schemas.microsoft.com/office/drawing/2014/main" id="{F2881BDB-0F8B-4131-465B-EAF90044F737}"/>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2" name="Table 1">
            <a:extLst>
              <a:ext uri="{FF2B5EF4-FFF2-40B4-BE49-F238E27FC236}">
                <a16:creationId xmlns:a16="http://schemas.microsoft.com/office/drawing/2014/main" id="{ECF03F7B-0FAF-B861-B1B1-27EF241E3640}"/>
              </a:ext>
            </a:extLst>
          </p:cNvPr>
          <p:cNvGraphicFramePr>
            <a:graphicFrameLocks noGrp="1"/>
          </p:cNvGraphicFramePr>
          <p:nvPr>
            <p:extLst>
              <p:ext uri="{D42A27DB-BD31-4B8C-83A1-F6EECF244321}">
                <p14:modId xmlns:p14="http://schemas.microsoft.com/office/powerpoint/2010/main" val="612021772"/>
              </p:ext>
            </p:extLst>
          </p:nvPr>
        </p:nvGraphicFramePr>
        <p:xfrm>
          <a:off x="426000" y="799462"/>
          <a:ext cx="11343818" cy="5259075"/>
        </p:xfrm>
        <a:graphic>
          <a:graphicData uri="http://schemas.openxmlformats.org/drawingml/2006/table">
            <a:tbl>
              <a:tblPr firstRow="1" bandRow="1">
                <a:tableStyleId>{0660B408-B3CF-4A94-85FC-2B1E0A45F4A2}</a:tableStyleId>
              </a:tblPr>
              <a:tblGrid>
                <a:gridCol w="1462128">
                  <a:extLst>
                    <a:ext uri="{9D8B030D-6E8A-4147-A177-3AD203B41FA5}">
                      <a16:colId xmlns:a16="http://schemas.microsoft.com/office/drawing/2014/main" val="1180287636"/>
                    </a:ext>
                  </a:extLst>
                </a:gridCol>
                <a:gridCol w="1379923">
                  <a:extLst>
                    <a:ext uri="{9D8B030D-6E8A-4147-A177-3AD203B41FA5}">
                      <a16:colId xmlns:a16="http://schemas.microsoft.com/office/drawing/2014/main" val="2683391438"/>
                    </a:ext>
                  </a:extLst>
                </a:gridCol>
                <a:gridCol w="6254619">
                  <a:extLst>
                    <a:ext uri="{9D8B030D-6E8A-4147-A177-3AD203B41FA5}">
                      <a16:colId xmlns:a16="http://schemas.microsoft.com/office/drawing/2014/main" val="3329591680"/>
                    </a:ext>
                  </a:extLst>
                </a:gridCol>
                <a:gridCol w="1123574">
                  <a:extLst>
                    <a:ext uri="{9D8B030D-6E8A-4147-A177-3AD203B41FA5}">
                      <a16:colId xmlns:a16="http://schemas.microsoft.com/office/drawing/2014/main" val="2014268937"/>
                    </a:ext>
                  </a:extLst>
                </a:gridCol>
                <a:gridCol w="1123574">
                  <a:extLst>
                    <a:ext uri="{9D8B030D-6E8A-4147-A177-3AD203B41FA5}">
                      <a16:colId xmlns:a16="http://schemas.microsoft.com/office/drawing/2014/main" val="887324661"/>
                    </a:ext>
                  </a:extLst>
                </a:gridCol>
              </a:tblGrid>
              <a:tr h="254422">
                <a:tc>
                  <a:txBody>
                    <a:bodyPr/>
                    <a:lstStyle/>
                    <a:p>
                      <a:pPr algn="ctr" fontAlgn="t"/>
                      <a:r>
                        <a:rPr lang="en-US" sz="1800" u="none" strike="noStrike">
                          <a:effectLst/>
                        </a:rPr>
                        <a:t>Error #</a:t>
                      </a:r>
                      <a:endParaRPr lang="en-US" sz="18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Old Error #</a:t>
                      </a:r>
                      <a:endParaRPr lang="en-US" sz="18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Error Name</a:t>
                      </a:r>
                      <a:endParaRPr lang="en-US" sz="18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Severity</a:t>
                      </a:r>
                      <a:endParaRPr lang="en-US" sz="1800" b="1" i="0" u="none" strike="noStrike">
                        <a:solidFill>
                          <a:srgbClr val="FFFFFF"/>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Type</a:t>
                      </a:r>
                      <a:endParaRPr lang="en-US" sz="1800" b="1" i="0" u="none" strike="noStrike">
                        <a:solidFill>
                          <a:srgbClr val="FFFFFF"/>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4262443075"/>
                  </a:ext>
                </a:extLst>
              </a:tr>
              <a:tr h="378219">
                <a:tc>
                  <a:txBody>
                    <a:bodyPr/>
                    <a:lstStyle/>
                    <a:p>
                      <a:pPr algn="ctr" fontAlgn="t"/>
                      <a:r>
                        <a:rPr lang="en-US" sz="1800" u="none" strike="noStrike">
                          <a:effectLst/>
                        </a:rPr>
                        <a:t>SCSC0681E1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CERT098</a:t>
                      </a:r>
                      <a:br>
                        <a:rPr lang="en-US" sz="1800" u="none" strike="noStrike">
                          <a:effectLst/>
                        </a:rPr>
                      </a:b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Student Course Section for SSID Not Enrolled during Report Period</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95646734"/>
                  </a:ext>
                </a:extLst>
              </a:tr>
              <a:tr h="378219">
                <a:tc>
                  <a:txBody>
                    <a:bodyPr/>
                    <a:lstStyle/>
                    <a:p>
                      <a:pPr algn="ctr" fontAlgn="t"/>
                      <a:r>
                        <a:rPr lang="en-US" sz="1800" u="none" strike="noStrike" dirty="0">
                          <a:effectLst/>
                        </a:rPr>
                        <a:t>SCTE0698E1</a:t>
                      </a:r>
                      <a:endParaRPr lang="en-US" sz="1800" b="0"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CERT123 </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Missing or invalid SCSC record for CTE Completer </a:t>
                      </a:r>
                      <a:br>
                        <a:rPr lang="en-US" sz="1800" u="none" strike="noStrike">
                          <a:effectLst/>
                        </a:rPr>
                      </a:b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CVR</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666405939"/>
                  </a:ext>
                </a:extLst>
              </a:tr>
              <a:tr h="192524">
                <a:tc>
                  <a:txBody>
                    <a:bodyPr/>
                    <a:lstStyle/>
                    <a:p>
                      <a:pPr algn="ctr" fontAlgn="t"/>
                      <a:r>
                        <a:rPr lang="en-US" sz="1800" u="none" strike="noStrike">
                          <a:effectLst/>
                        </a:rPr>
                        <a:t>SENR0661E1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CERT004</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Invalid Student Race Missing Indicator and Student Race Code Combination</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838080077"/>
                  </a:ext>
                </a:extLst>
              </a:tr>
              <a:tr h="378219">
                <a:tc>
                  <a:txBody>
                    <a:bodyPr/>
                    <a:lstStyle/>
                    <a:p>
                      <a:pPr algn="ctr" fontAlgn="t"/>
                      <a:r>
                        <a:rPr lang="en-US" sz="1800" u="none" strike="noStrike">
                          <a:effectLst/>
                        </a:rPr>
                        <a:t>SENR0686E1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CERT100</a:t>
                      </a:r>
                      <a:br>
                        <a:rPr lang="en-US" sz="1800" u="none" strike="noStrike">
                          <a:effectLst/>
                        </a:rPr>
                      </a:b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No Enrollment for Course Section (CRSC)</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u="none" strike="noStrike">
                          <a:effectLst/>
                        </a:rPr>
                        <a:t>W</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832130737"/>
                  </a:ext>
                </a:extLst>
              </a:tr>
              <a:tr h="192524">
                <a:tc>
                  <a:txBody>
                    <a:bodyPr/>
                    <a:lstStyle/>
                    <a:p>
                      <a:pPr algn="ctr" fontAlgn="t"/>
                      <a:r>
                        <a:rPr lang="en-US" sz="1800" u="none" strike="noStrike">
                          <a:effectLst/>
                        </a:rPr>
                        <a:t>SENR0687E1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CERT081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No Student Course Section Data for a Secondarily or Short Term Enrolled Student</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u="none" strike="noStrike">
                          <a:effectLst/>
                        </a:rPr>
                        <a:t>W</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901791362"/>
                  </a:ext>
                </a:extLst>
              </a:tr>
              <a:tr h="378219">
                <a:tc>
                  <a:txBody>
                    <a:bodyPr/>
                    <a:lstStyle/>
                    <a:p>
                      <a:pPr algn="ctr" fontAlgn="t"/>
                      <a:r>
                        <a:rPr lang="en-US" sz="1800" u="none" strike="noStrike" dirty="0">
                          <a:effectLst/>
                        </a:rPr>
                        <a:t>SENR0713E1</a:t>
                      </a:r>
                      <a:endParaRPr lang="en-US" sz="1800" b="0" i="0" u="none" strike="noStrike" dirty="0">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CERT099</a:t>
                      </a:r>
                      <a:br>
                        <a:rPr lang="en-US" sz="1800" u="none" strike="noStrike">
                          <a:effectLst/>
                        </a:rPr>
                      </a:b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No Student Course Section Data for a Primarily Enrolled Student (SCSC)</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u="none" strike="noStrike">
                          <a:effectLst/>
                        </a:rPr>
                        <a:t>W</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2615674784"/>
                  </a:ext>
                </a:extLst>
              </a:tr>
              <a:tr h="367757">
                <a:tc>
                  <a:txBody>
                    <a:bodyPr/>
                    <a:lstStyle/>
                    <a:p>
                      <a:pPr algn="ctr" fontAlgn="t"/>
                      <a:r>
                        <a:rPr lang="en-US" sz="1800" u="none" strike="noStrike">
                          <a:effectLst/>
                        </a:rPr>
                        <a:t>SENR0716E1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CERT004</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Invalid Student Ethnicity Missing Indicator and Student Hispanic Ethnicity Indicator</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1096636966"/>
                  </a:ext>
                </a:extLst>
              </a:tr>
              <a:tr h="535110">
                <a:tc>
                  <a:txBody>
                    <a:bodyPr/>
                    <a:lstStyle/>
                    <a:p>
                      <a:pPr algn="ctr" fontAlgn="t"/>
                      <a:r>
                        <a:rPr lang="en-US" sz="1800" u="none" strike="noStrike">
                          <a:effectLst/>
                        </a:rPr>
                        <a:t>WBLR0576E1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SWDS record must exist for this Work-Based Learning Type</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CDD</a:t>
                      </a:r>
                      <a:endParaRPr lang="en-US" sz="1800" b="0" i="0" u="none" strike="noStrike">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160320889"/>
                  </a:ext>
                </a:extLst>
              </a:tr>
              <a:tr h="192524">
                <a:tc>
                  <a:txBody>
                    <a:bodyPr/>
                    <a:lstStyle/>
                    <a:p>
                      <a:pPr algn="ctr" fontAlgn="t"/>
                      <a:r>
                        <a:rPr lang="en-US" sz="1800" u="none" strike="noStrike">
                          <a:effectLst/>
                        </a:rPr>
                        <a:t>WBLR0649E1</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ctr" fontAlgn="t"/>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725" marR="6725" marT="6725" marB="0" anchor="ctr"/>
                </a:tc>
                <a:tc>
                  <a:txBody>
                    <a:bodyPr/>
                    <a:lstStyle/>
                    <a:p>
                      <a:pPr algn="l" fontAlgn="t"/>
                      <a:r>
                        <a:rPr lang="en-US" sz="1800" u="none" strike="noStrike">
                          <a:effectLst/>
                        </a:rPr>
                        <a:t>Missing State Course Code - Embedded Work-Based Learning for Internships</a:t>
                      </a:r>
                      <a:endParaRPr lang="en-US" sz="1800" b="0" i="0" u="none" strike="noStrike">
                        <a:solidFill>
                          <a:srgbClr val="000000"/>
                        </a:solidFill>
                        <a:effectLst/>
                        <a:latin typeface="Arial" panose="020B0604020202020204" pitchFamily="34" charset="0"/>
                      </a:endParaRPr>
                    </a:p>
                  </a:txBody>
                  <a:tcPr marL="6725" marR="6725" marT="6725" marB="0"/>
                </a:tc>
                <a:tc>
                  <a:txBody>
                    <a:bodyPr/>
                    <a:lstStyle/>
                    <a:p>
                      <a:pPr algn="ctr" fontAlgn="t"/>
                      <a:r>
                        <a:rPr lang="en-US" sz="1800" b="1" u="none" strike="noStrike">
                          <a:solidFill>
                            <a:srgbClr val="FF0000"/>
                          </a:solidFill>
                          <a:effectLst/>
                        </a:rPr>
                        <a:t>F</a:t>
                      </a:r>
                      <a:endParaRPr lang="en-US" sz="1800" b="1" i="0" u="none" strike="noStrike">
                        <a:solidFill>
                          <a:srgbClr val="FF0000"/>
                        </a:solidFill>
                        <a:effectLst/>
                        <a:latin typeface="Arial" panose="020B0604020202020204" pitchFamily="34" charset="0"/>
                      </a:endParaRPr>
                    </a:p>
                  </a:txBody>
                  <a:tcPr marL="6725" marR="6725" marT="6725" marB="0" anchor="ctr"/>
                </a:tc>
                <a:tc>
                  <a:txBody>
                    <a:bodyPr/>
                    <a:lstStyle/>
                    <a:p>
                      <a:pPr algn="ctr" fontAlgn="t"/>
                      <a:r>
                        <a:rPr lang="en-US" sz="1800" u="none" strike="noStrike" dirty="0">
                          <a:effectLst/>
                        </a:rPr>
                        <a:t>CDD</a:t>
                      </a:r>
                      <a:endParaRPr lang="en-US" sz="1800" b="0" i="0" u="none" strike="noStrike" dirty="0">
                        <a:solidFill>
                          <a:srgbClr val="000000"/>
                        </a:solidFill>
                        <a:effectLst/>
                        <a:latin typeface="Arial" panose="020B0604020202020204" pitchFamily="34" charset="0"/>
                      </a:endParaRPr>
                    </a:p>
                  </a:txBody>
                  <a:tcPr marL="6725" marR="6725" marT="6725" marB="0" anchor="ctr"/>
                </a:tc>
                <a:extLst>
                  <a:ext uri="{0D108BD9-81ED-4DB2-BD59-A6C34878D82A}">
                    <a16:rowId xmlns:a16="http://schemas.microsoft.com/office/drawing/2014/main" val="3302551077"/>
                  </a:ext>
                </a:extLst>
              </a:tr>
            </a:tbl>
          </a:graphicData>
        </a:graphic>
      </p:graphicFrame>
    </p:spTree>
    <p:extLst>
      <p:ext uri="{BB962C8B-B14F-4D97-AF65-F5344CB8AC3E}">
        <p14:creationId xmlns:p14="http://schemas.microsoft.com/office/powerpoint/2010/main" val="1088919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01B650C-77E0-ECBC-CD6B-0F3BF36A40E4}"/>
              </a:ext>
              <a:ext uri="{C183D7F6-B498-43B3-948B-1728B52AA6E4}">
                <adec:decorative xmlns:adec="http://schemas.microsoft.com/office/drawing/2017/decorative" val="1"/>
              </a:ext>
            </a:extLst>
          </p:cNvPr>
          <p:cNvSpPr/>
          <p:nvPr/>
        </p:nvSpPr>
        <p:spPr>
          <a:xfrm>
            <a:off x="1031631" y="4864361"/>
            <a:ext cx="10261600" cy="1341054"/>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426000" y="202042"/>
            <a:ext cx="11340000" cy="432000"/>
          </a:xfrm>
        </p:spPr>
        <p:txBody>
          <a:bodyPr/>
          <a:lstStyle/>
          <a:p>
            <a:r>
              <a:rPr lang="en-US" dirty="0"/>
              <a:t>SCTE0698E1</a:t>
            </a:r>
          </a:p>
        </p:txBody>
      </p:sp>
      <p:sp>
        <p:nvSpPr>
          <p:cNvPr id="9" name="Slide Number Placeholder 4">
            <a:extLst>
              <a:ext uri="{FF2B5EF4-FFF2-40B4-BE49-F238E27FC236}">
                <a16:creationId xmlns:a16="http://schemas.microsoft.com/office/drawing/2014/main" id="{452B2500-D9F1-482F-BE68-C96B9614E64E}"/>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7" name="Picture 6">
            <a:extLst>
              <a:ext uri="{FF2B5EF4-FFF2-40B4-BE49-F238E27FC236}">
                <a16:creationId xmlns:a16="http://schemas.microsoft.com/office/drawing/2014/main" id="{291D2D1D-8AAD-4343-9AAA-5DCE011E0E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7133" y="730317"/>
            <a:ext cx="8853734" cy="3393000"/>
          </a:xfrm>
          <a:prstGeom prst="rect">
            <a:avLst/>
          </a:prstGeom>
          <a:effectLst>
            <a:outerShdw blurRad="63500" algn="ctr" rotWithShape="0">
              <a:prstClr val="black">
                <a:alpha val="40000"/>
              </a:prstClr>
            </a:outerShdw>
          </a:effectLst>
        </p:spPr>
      </p:pic>
      <p:sp>
        <p:nvSpPr>
          <p:cNvPr id="6" name="Text Placeholder 3">
            <a:extLst>
              <a:ext uri="{FF2B5EF4-FFF2-40B4-BE49-F238E27FC236}">
                <a16:creationId xmlns:a16="http://schemas.microsoft.com/office/drawing/2014/main" id="{8E3926F3-3390-4E22-9433-007FBD836437}"/>
              </a:ext>
            </a:extLst>
          </p:cNvPr>
          <p:cNvSpPr txBox="1">
            <a:spLocks/>
          </p:cNvSpPr>
          <p:nvPr/>
        </p:nvSpPr>
        <p:spPr>
          <a:xfrm>
            <a:off x="1410491" y="4141320"/>
            <a:ext cx="9205848" cy="56840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No SCSC record submitted to reflect a CTE Capstone Course code for indicated pathway</a:t>
            </a:r>
          </a:p>
        </p:txBody>
      </p:sp>
      <p:sp>
        <p:nvSpPr>
          <p:cNvPr id="4" name="Footer Placeholder 2">
            <a:extLst>
              <a:ext uri="{FF2B5EF4-FFF2-40B4-BE49-F238E27FC236}">
                <a16:creationId xmlns:a16="http://schemas.microsoft.com/office/drawing/2014/main" id="{E9905D85-27C2-8E89-50BE-66A8DDDABC3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Box 4">
            <a:extLst>
              <a:ext uri="{FF2B5EF4-FFF2-40B4-BE49-F238E27FC236}">
                <a16:creationId xmlns:a16="http://schemas.microsoft.com/office/drawing/2014/main" id="{3A4F82C5-0CEE-4FD1-7F98-F97BDD86356F}"/>
              </a:ext>
            </a:extLst>
          </p:cNvPr>
          <p:cNvSpPr txBox="1"/>
          <p:nvPr/>
        </p:nvSpPr>
        <p:spPr>
          <a:xfrm>
            <a:off x="3783065" y="5004549"/>
            <a:ext cx="7440248" cy="1077218"/>
          </a:xfrm>
          <a:prstGeom prst="rect">
            <a:avLst/>
          </a:prstGeom>
          <a:noFill/>
        </p:spPr>
        <p:txBody>
          <a:bodyPr wrap="square">
            <a:spAutoFit/>
          </a:bodyPr>
          <a:lstStyle/>
          <a:p>
            <a:pPr marL="285750" indent="-285750">
              <a:buFont typeface="Arial" panose="020B0604020202020204" pitchFamily="34" charset="0"/>
              <a:buChar char="•"/>
            </a:pPr>
            <a:r>
              <a:rPr lang="en-US" sz="1600" dirty="0"/>
              <a:t>SCSC file not uploaded</a:t>
            </a:r>
          </a:p>
          <a:p>
            <a:pPr marL="285750" indent="-285750">
              <a:buFont typeface="Arial" panose="020B0604020202020204" pitchFamily="34" charset="0"/>
              <a:buChar char="•"/>
            </a:pPr>
            <a:r>
              <a:rPr lang="en-US" sz="1600" dirty="0"/>
              <a:t>SCSC file uploaded but record rejected.</a:t>
            </a:r>
          </a:p>
          <a:p>
            <a:pPr marL="285750" indent="-285750">
              <a:buFont typeface="Arial" panose="020B0604020202020204" pitchFamily="34" charset="0"/>
              <a:buChar char="•"/>
            </a:pPr>
            <a:r>
              <a:rPr lang="en-US" sz="1600" dirty="0"/>
              <a:t>Posted a SCTE record this year but completed Pathway last year.</a:t>
            </a:r>
          </a:p>
          <a:p>
            <a:pPr marL="285750" indent="-285750">
              <a:buFont typeface="Arial" panose="020B0604020202020204" pitchFamily="34" charset="0"/>
              <a:buChar char="•"/>
            </a:pPr>
            <a:r>
              <a:rPr lang="en-US" sz="1600" dirty="0"/>
              <a:t>Inadvertently posted a SCTE record</a:t>
            </a:r>
          </a:p>
        </p:txBody>
      </p:sp>
      <p:sp>
        <p:nvSpPr>
          <p:cNvPr id="10" name="Text Placeholder 3">
            <a:extLst>
              <a:ext uri="{FF2B5EF4-FFF2-40B4-BE49-F238E27FC236}">
                <a16:creationId xmlns:a16="http://schemas.microsoft.com/office/drawing/2014/main" id="{3629B0C8-AAB8-F48E-EC1B-D1C5F1C18BA5}"/>
              </a:ext>
            </a:extLst>
          </p:cNvPr>
          <p:cNvSpPr txBox="1">
            <a:spLocks/>
          </p:cNvSpPr>
          <p:nvPr/>
        </p:nvSpPr>
        <p:spPr>
          <a:xfrm>
            <a:off x="1477133" y="5037001"/>
            <a:ext cx="2060678" cy="107721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FF735D"/>
                </a:solidFill>
                <a:latin typeface="Arial" panose="020B0604020202020204" pitchFamily="34" charset="0"/>
                <a:cs typeface="Arial" panose="020B0604020202020204" pitchFamily="34" charset="0"/>
              </a:rPr>
              <a:t>Trigger reasons</a:t>
            </a:r>
          </a:p>
        </p:txBody>
      </p:sp>
    </p:spTree>
    <p:extLst>
      <p:ext uri="{BB962C8B-B14F-4D97-AF65-F5344CB8AC3E}">
        <p14:creationId xmlns:p14="http://schemas.microsoft.com/office/powerpoint/2010/main" val="3528902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3856"/>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EOY 1 Reports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Review reports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388CB94-C2B6-6387-E23A-C0396928FBA0}"/>
              </a:ext>
            </a:extLst>
          </p:cNvPr>
          <p:cNvSpPr>
            <a:spLocks noGrp="1"/>
          </p:cNvSpPr>
          <p:nvPr>
            <p:ph type="ftr" sz="quarter" idx="13"/>
          </p:nvPr>
        </p:nvSpPr>
        <p:spPr/>
        <p:txBody>
          <a:bodyPr/>
          <a:lstStyle/>
          <a:p>
            <a:r>
              <a:rPr lang="en-US" noProof="0" dirty="0"/>
              <a:t>EOY 1 Reporting and Certification v1.0 May 06,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876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273213422"/>
              </p:ext>
            </p:extLst>
          </p:nvPr>
        </p:nvGraphicFramePr>
        <p:xfrm>
          <a:off x="2818453" y="1121137"/>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2818454" y="2631516"/>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171375" y="2918544"/>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solidFill>
                  <a:schemeClr val="tx1"/>
                </a:solidFill>
                <a:hlinkClick r:id="rId8">
                  <a:extLst>
                    <a:ext uri="{A12FA001-AC4F-418D-AE19-62706E023703}">
                      <ahyp:hlinkClr xmlns:ahyp="http://schemas.microsoft.com/office/drawing/2018/hyperlinkcolor" val="tx"/>
                    </a:ext>
                  </a:extLst>
                </a:hlinkClick>
              </a:rPr>
              <a:t>Career Technical Education Noncompleter Participants - Count</a:t>
            </a:r>
            <a:endParaRPr lang="en-US" sz="1000" kern="1200">
              <a:solidFill>
                <a:schemeClr val="tx1"/>
              </a:solidFill>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5722586" y="2631516"/>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lvl="0" indent="0" algn="l" defTabSz="400050">
              <a:lnSpc>
                <a:spcPct val="90000"/>
              </a:lnSpc>
              <a:spcBef>
                <a:spcPct val="0"/>
              </a:spcBef>
              <a:spcAft>
                <a:spcPct val="35000"/>
              </a:spcAft>
              <a:buNone/>
            </a:pPr>
            <a:r>
              <a:rPr lang="en-US" sz="900" kern="1200">
                <a:solidFill>
                  <a:schemeClr val="tx1"/>
                </a:solidFill>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092872" y="2918544"/>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solidFill>
                  <a:schemeClr val="tx1"/>
                </a:solidFill>
                <a:hlinkClick r:id="rId9">
                  <a:extLst>
                    <a:ext uri="{A12FA001-AC4F-418D-AE19-62706E023703}">
                      <ahyp:hlinkClr xmlns:ahyp="http://schemas.microsoft.com/office/drawing/2018/hyperlinkcolor" val="tx"/>
                    </a:ext>
                  </a:extLst>
                </a:hlinkClick>
              </a:rPr>
              <a:t>Career Technical Education Noncompleter Participants– Student List</a:t>
            </a:r>
            <a:endParaRPr lang="en-US" sz="1000" kern="1200">
              <a:solidFill>
                <a:schemeClr val="tx1"/>
              </a:solidFill>
            </a:endParaRPr>
          </a:p>
        </p:txBody>
      </p:sp>
      <p:sp>
        <p:nvSpPr>
          <p:cNvPr id="36" name="Rectangle 35">
            <a:extLst>
              <a:ext uri="{FF2B5EF4-FFF2-40B4-BE49-F238E27FC236}">
                <a16:creationId xmlns:a16="http://schemas.microsoft.com/office/drawing/2014/main" id="{5C43050D-11CA-4DD2-8F7D-C83150ECF48D}"/>
              </a:ext>
              <a:ext uri="{C183D7F6-B498-43B3-948B-1728B52AA6E4}">
                <adec:decorative xmlns:adec="http://schemas.microsoft.com/office/drawing/2017/decorative" val="1"/>
              </a:ext>
            </a:extLst>
          </p:cNvPr>
          <p:cNvSpPr/>
          <p:nvPr/>
        </p:nvSpPr>
        <p:spPr>
          <a:xfrm>
            <a:off x="2818453" y="3909042"/>
            <a:ext cx="7994370" cy="1074803"/>
          </a:xfrm>
          <a:prstGeom prst="rect">
            <a:avLst/>
          </a:prstGeom>
          <a:noFill/>
        </p:spPr>
        <p:txBody>
          <a:bodyPr/>
          <a:lstStyle/>
          <a:p>
            <a:endParaRPr lang="en-US"/>
          </a:p>
        </p:txBody>
      </p:sp>
      <p:sp>
        <p:nvSpPr>
          <p:cNvPr id="37" name="Freeform: Shape 36">
            <a:extLst>
              <a:ext uri="{FF2B5EF4-FFF2-40B4-BE49-F238E27FC236}">
                <a16:creationId xmlns:a16="http://schemas.microsoft.com/office/drawing/2014/main" id="{5C8D7EAE-CDDC-4722-B498-B02A523A0B45}"/>
              </a:ext>
            </a:extLst>
          </p:cNvPr>
          <p:cNvSpPr/>
          <p:nvPr/>
        </p:nvSpPr>
        <p:spPr>
          <a:xfrm>
            <a:off x="2820511" y="3936580"/>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190797" y="4198884"/>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10">
                  <a:extLst>
                    <a:ext uri="{A12FA001-AC4F-418D-AE19-62706E023703}">
                      <ahyp:hlinkClr xmlns:ahyp="http://schemas.microsoft.com/office/drawing/2018/hyperlinkcolor" val="tx"/>
                    </a:ext>
                  </a:extLst>
                </a:hlinkClick>
              </a:rPr>
              <a:t>Career Technical Education Completers – Count by Pathway</a:t>
            </a:r>
            <a:endParaRPr lang="en-US" sz="1000" kern="1200">
              <a:solidFill>
                <a:schemeClr val="tx1"/>
              </a:solidFill>
            </a:endParaRPr>
          </a:p>
          <a:p>
            <a:pPr marL="57150" lvl="1" indent="-57150" algn="l" defTabSz="488950">
              <a:lnSpc>
                <a:spcPct val="90000"/>
              </a:lnSpc>
              <a:spcBef>
                <a:spcPct val="0"/>
              </a:spcBef>
              <a:spcAft>
                <a:spcPct val="15000"/>
              </a:spcAft>
              <a:buChar char="•"/>
            </a:pPr>
            <a:endParaRPr lang="en-US" sz="900" kern="1200">
              <a:solidFill>
                <a:schemeClr val="tx1"/>
              </a:solidFill>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5724643" y="3936580"/>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solidFill>
                  <a:schemeClr val="tx1"/>
                </a:solidFill>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099937" y="4203479"/>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11">
                  <a:extLst>
                    <a:ext uri="{A12FA001-AC4F-418D-AE19-62706E023703}">
                      <ahyp:hlinkClr xmlns:ahyp="http://schemas.microsoft.com/office/drawing/2018/hyperlinkcolor" val="tx"/>
                    </a:ext>
                  </a:extLst>
                </a:hlinkClick>
              </a:rPr>
              <a:t>Career Technical Education Completers</a:t>
            </a:r>
            <a:r>
              <a:rPr lang="fr-FR" sz="1000" kern="1200">
                <a:solidFill>
                  <a:schemeClr val="tx1"/>
                </a:solidFill>
                <a:hlinkClick r:id="rId11">
                  <a:extLst>
                    <a:ext uri="{A12FA001-AC4F-418D-AE19-62706E023703}">
                      <ahyp:hlinkClr xmlns:ahyp="http://schemas.microsoft.com/office/drawing/2018/hyperlinkcolor" val="tx"/>
                    </a:ext>
                  </a:extLst>
                </a:hlinkClick>
              </a:rPr>
              <a:t>– Student List</a:t>
            </a:r>
            <a:endParaRPr lang="en-US" sz="1000" kern="1200">
              <a:solidFill>
                <a:schemeClr val="tx1"/>
              </a:solidFill>
            </a:endParaRPr>
          </a:p>
          <a:p>
            <a:pPr marL="57150" lvl="1" indent="-57150" algn="l" defTabSz="488950">
              <a:lnSpc>
                <a:spcPct val="90000"/>
              </a:lnSpc>
              <a:spcBef>
                <a:spcPct val="0"/>
              </a:spcBef>
              <a:spcAft>
                <a:spcPct val="15000"/>
              </a:spcAft>
              <a:buChar char="•"/>
            </a:pPr>
            <a:endParaRPr lang="en-US" sz="900" kern="1200">
              <a:solidFill>
                <a:schemeClr val="tx1"/>
              </a:solidFill>
            </a:endParaRPr>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extLst>
              <p:ext uri="{D42A27DB-BD31-4B8C-83A1-F6EECF244321}">
                <p14:modId xmlns:p14="http://schemas.microsoft.com/office/powerpoint/2010/main" val="2345704110"/>
              </p:ext>
            </p:extLst>
          </p:nvPr>
        </p:nvGraphicFramePr>
        <p:xfrm>
          <a:off x="8734192" y="2344145"/>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351416" y="2147469"/>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a:solidFill>
            <a:srgbClr val="FF735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lvl="0" indent="0" algn="ctr" defTabSz="400050">
              <a:lnSpc>
                <a:spcPct val="90000"/>
              </a:lnSpc>
              <a:spcBef>
                <a:spcPct val="0"/>
              </a:spcBef>
              <a:spcAft>
                <a:spcPct val="35000"/>
              </a:spcAft>
              <a:buNone/>
            </a:pPr>
            <a:endParaRPr lang="en-US" sz="900" kern="1200">
              <a:solidFill>
                <a:schemeClr val="tx1"/>
              </a:solidFill>
            </a:endParaRPr>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422872" y="296162"/>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1 Reports Relationship</a:t>
            </a:r>
            <a:endParaRPr kumimoji="0" lang="en-US" sz="25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endParaRPr>
          </a:p>
        </p:txBody>
      </p:sp>
      <p:sp>
        <p:nvSpPr>
          <p:cNvPr id="2" name="Footer Placeholder 1">
            <a:extLst>
              <a:ext uri="{FF2B5EF4-FFF2-40B4-BE49-F238E27FC236}">
                <a16:creationId xmlns:a16="http://schemas.microsoft.com/office/drawing/2014/main" id="{8BC6709D-F985-A40A-912F-310D351C2087}"/>
              </a:ext>
            </a:extLst>
          </p:cNvPr>
          <p:cNvSpPr>
            <a:spLocks noGrp="1"/>
          </p:cNvSpPr>
          <p:nvPr>
            <p:ph type="ftr" sz="quarter" idx="10"/>
          </p:nvPr>
        </p:nvSpPr>
        <p:spPr/>
        <p:txBody>
          <a:bodyPr/>
          <a:lstStyle/>
          <a:p>
            <a:r>
              <a:rPr lang="en-US" noProof="0"/>
              <a:t>EOY 1 Reporting and Certification v1.0 May 06, 2025</a:t>
            </a:r>
            <a:endParaRPr lang="en-US" noProof="0" dirty="0"/>
          </a:p>
        </p:txBody>
      </p:sp>
      <p:sp>
        <p:nvSpPr>
          <p:cNvPr id="5" name="Slide Number Placeholder 4">
            <a:extLst>
              <a:ext uri="{FF2B5EF4-FFF2-40B4-BE49-F238E27FC236}">
                <a16:creationId xmlns:a16="http://schemas.microsoft.com/office/drawing/2014/main" id="{BA95AF7F-3D79-9773-FA77-7A866EFD5A31}"/>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
        <p:nvSpPr>
          <p:cNvPr id="9" name="Rectangle 8">
            <a:extLst>
              <a:ext uri="{FF2B5EF4-FFF2-40B4-BE49-F238E27FC236}">
                <a16:creationId xmlns:a16="http://schemas.microsoft.com/office/drawing/2014/main" id="{DC3E42EC-770B-CF7A-1270-FC61C6C1DDB0}"/>
              </a:ext>
              <a:ext uri="{C183D7F6-B498-43B3-948B-1728B52AA6E4}">
                <adec:decorative xmlns:adec="http://schemas.microsoft.com/office/drawing/2017/decorative" val="1"/>
              </a:ext>
            </a:extLst>
          </p:cNvPr>
          <p:cNvSpPr/>
          <p:nvPr/>
        </p:nvSpPr>
        <p:spPr>
          <a:xfrm>
            <a:off x="2956838" y="5183849"/>
            <a:ext cx="7994370" cy="931530"/>
          </a:xfrm>
          <a:prstGeom prst="rect">
            <a:avLst/>
          </a:prstGeom>
          <a:noFill/>
        </p:spPr>
        <p:txBody>
          <a:bodyPr/>
          <a:lstStyle/>
          <a:p>
            <a:endParaRPr lang="en-US"/>
          </a:p>
        </p:txBody>
      </p:sp>
      <p:sp>
        <p:nvSpPr>
          <p:cNvPr id="10" name="Freeform: Shape 9">
            <a:extLst>
              <a:ext uri="{FF2B5EF4-FFF2-40B4-BE49-F238E27FC236}">
                <a16:creationId xmlns:a16="http://schemas.microsoft.com/office/drawing/2014/main" id="{57A5703C-5734-659E-70AA-F7CB534FDD3C}"/>
              </a:ext>
            </a:extLst>
          </p:cNvPr>
          <p:cNvSpPr/>
          <p:nvPr/>
        </p:nvSpPr>
        <p:spPr>
          <a:xfrm>
            <a:off x="2960814"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FF735D"/>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latin typeface="Arial" panose="020B0604020202020204"/>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190797" y="5390058"/>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FF73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solidFill>
                  <a:schemeClr val="tx1"/>
                </a:solidFill>
                <a:hlinkClick r:id="rId17">
                  <a:extLst>
                    <a:ext uri="{A12FA001-AC4F-418D-AE19-62706E023703}">
                      <ahyp:hlinkClr xmlns:ahyp="http://schemas.microsoft.com/office/drawing/2018/hyperlinkcolor" val="tx"/>
                    </a:ext>
                  </a:extLst>
                </a:hlinkClick>
              </a:rPr>
              <a:t>Work-Based Learning -Count</a:t>
            </a:r>
            <a:endParaRPr lang="en-US" sz="900" kern="1200">
              <a:solidFill>
                <a:schemeClr val="tx1"/>
              </a:solidFill>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5864946" y="5187831"/>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555FAD"/>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solidFill>
                  <a:schemeClr val="tx1"/>
                </a:solidFill>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240240" y="5419152"/>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555F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fr-FR" sz="1000" kern="1200">
                <a:solidFill>
                  <a:schemeClr val="tx1"/>
                </a:solidFill>
                <a:hlinkClick r:id="rId18">
                  <a:extLst>
                    <a:ext uri="{A12FA001-AC4F-418D-AE19-62706E023703}">
                      <ahyp:hlinkClr xmlns:ahyp="http://schemas.microsoft.com/office/drawing/2018/hyperlinkcolor" val="tx"/>
                    </a:ext>
                  </a:extLst>
                </a:hlinkClick>
              </a:rPr>
              <a:t>Work-Based Learning – </a:t>
            </a:r>
            <a:r>
              <a:rPr lang="en-US" sz="1000" kern="1200">
                <a:solidFill>
                  <a:schemeClr val="tx1"/>
                </a:solidFill>
                <a:hlinkClick r:id="rId18">
                  <a:extLst>
                    <a:ext uri="{A12FA001-AC4F-418D-AE19-62706E023703}">
                      <ahyp:hlinkClr xmlns:ahyp="http://schemas.microsoft.com/office/drawing/2018/hyperlinkcolor" val="tx"/>
                    </a:ext>
                  </a:extLst>
                </a:hlinkClick>
              </a:rPr>
              <a:t>Student</a:t>
            </a:r>
            <a:r>
              <a:rPr lang="fr-FR" sz="1000" kern="1200">
                <a:solidFill>
                  <a:schemeClr val="tx1"/>
                </a:solidFill>
                <a:hlinkClick r:id="rId18">
                  <a:extLst>
                    <a:ext uri="{A12FA001-AC4F-418D-AE19-62706E023703}">
                      <ahyp:hlinkClr xmlns:ahyp="http://schemas.microsoft.com/office/drawing/2018/hyperlinkcolor" val="tx"/>
                    </a:ext>
                  </a:extLst>
                </a:hlinkClick>
              </a:rPr>
              <a:t> List</a:t>
            </a:r>
            <a:endParaRPr lang="en-US" sz="900" kern="1200">
              <a:solidFill>
                <a:schemeClr val="tx1"/>
              </a:solidFill>
            </a:endParaRPr>
          </a:p>
        </p:txBody>
      </p:sp>
      <p:grpSp>
        <p:nvGrpSpPr>
          <p:cNvPr id="7" name="Group 6">
            <a:extLst>
              <a:ext uri="{FF2B5EF4-FFF2-40B4-BE49-F238E27FC236}">
                <a16:creationId xmlns:a16="http://schemas.microsoft.com/office/drawing/2014/main" id="{DD18F7A6-5E2D-B31B-DF4B-EA746CD07578}"/>
              </a:ext>
              <a:ext uri="{C183D7F6-B498-43B3-948B-1728B52AA6E4}">
                <adec:decorative xmlns:adec="http://schemas.microsoft.com/office/drawing/2017/decorative" val="1"/>
              </a:ext>
            </a:extLst>
          </p:cNvPr>
          <p:cNvGrpSpPr/>
          <p:nvPr/>
        </p:nvGrpSpPr>
        <p:grpSpPr>
          <a:xfrm>
            <a:off x="818518" y="2254140"/>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extLst>
                <p:ext uri="{D42A27DB-BD31-4B8C-83A1-F6EECF244321}">
                  <p14:modId xmlns:p14="http://schemas.microsoft.com/office/powerpoint/2010/main" val="2282227710"/>
                </p:ext>
              </p:extLst>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 uri="{C183D7F6-B498-43B3-948B-1728B52AA6E4}">
                <adec:decorative xmlns:adec="http://schemas.microsoft.com/office/drawing/2017/decorative" val="1"/>
              </a:ext>
            </a:extLst>
          </p:cNvPr>
          <p:cNvGrpSpPr/>
          <p:nvPr/>
        </p:nvGrpSpPr>
        <p:grpSpPr>
          <a:xfrm>
            <a:off x="4827439" y="2582231"/>
            <a:ext cx="690756" cy="376924"/>
            <a:chOff x="1918692" y="18493"/>
            <a:chExt cx="690756" cy="376924"/>
          </a:xfrm>
          <a:solidFill>
            <a:srgbClr val="FF735D"/>
          </a:solidFill>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nvGrpSpPr>
          <p:cNvPr id="24" name="Group 23">
            <a:extLst>
              <a:ext uri="{FF2B5EF4-FFF2-40B4-BE49-F238E27FC236}">
                <a16:creationId xmlns:a16="http://schemas.microsoft.com/office/drawing/2014/main" id="{1394AD61-232D-1B9B-25AD-BCA47BE06BEE}"/>
              </a:ext>
              <a:ext uri="{C183D7F6-B498-43B3-948B-1728B52AA6E4}">
                <adec:decorative xmlns:adec="http://schemas.microsoft.com/office/drawing/2017/decorative" val="1"/>
              </a:ext>
            </a:extLst>
          </p:cNvPr>
          <p:cNvGrpSpPr/>
          <p:nvPr/>
        </p:nvGrpSpPr>
        <p:grpSpPr>
          <a:xfrm>
            <a:off x="4820358" y="3856281"/>
            <a:ext cx="690756" cy="376924"/>
            <a:chOff x="1918692" y="18493"/>
            <a:chExt cx="690756" cy="376924"/>
          </a:xfrm>
          <a:solidFill>
            <a:srgbClr val="FF735D"/>
          </a:solidFill>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grpSp>
        <p:nvGrpSpPr>
          <p:cNvPr id="27" name="Group 26">
            <a:extLst>
              <a:ext uri="{FF2B5EF4-FFF2-40B4-BE49-F238E27FC236}">
                <a16:creationId xmlns:a16="http://schemas.microsoft.com/office/drawing/2014/main" id="{A164A856-F042-0B25-935D-25FF6DEA5EF9}"/>
              </a:ext>
              <a:ext uri="{C183D7F6-B498-43B3-948B-1728B52AA6E4}">
                <adec:decorative xmlns:adec="http://schemas.microsoft.com/office/drawing/2017/decorative" val="1"/>
              </a:ext>
            </a:extLst>
          </p:cNvPr>
          <p:cNvGrpSpPr/>
          <p:nvPr/>
        </p:nvGrpSpPr>
        <p:grpSpPr>
          <a:xfrm>
            <a:off x="4819647" y="5069455"/>
            <a:ext cx="690756" cy="376924"/>
            <a:chOff x="1918692" y="18493"/>
            <a:chExt cx="690756" cy="376924"/>
          </a:xfrm>
          <a:solidFill>
            <a:srgbClr val="FF735D"/>
          </a:solidFill>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solidFill>
                  <a:schemeClr val="tx1"/>
                </a:solidFill>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tx1"/>
                </a:solidFill>
              </a:endParaRPr>
            </a:p>
          </p:txBody>
        </p:sp>
      </p:grpSp>
    </p:spTree>
    <p:extLst>
      <p:ext uri="{BB962C8B-B14F-4D97-AF65-F5344CB8AC3E}">
        <p14:creationId xmlns:p14="http://schemas.microsoft.com/office/powerpoint/2010/main" val="3607043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9FC447-B922-4CD1-8E75-B46EE9B83125}"/>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pic>
        <p:nvPicPr>
          <p:cNvPr id="8" name="Picture 7" descr="Screen shot of Report 3.9 Course Sections Completed&#10;Count by Content Area for Departmentalized Courses&#10;">
            <a:extLst>
              <a:ext uri="{FF2B5EF4-FFF2-40B4-BE49-F238E27FC236}">
                <a16:creationId xmlns:a16="http://schemas.microsoft.com/office/drawing/2014/main" id="{908ECCEB-2D5A-463C-B2D6-9BFCF8FFD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150" y="1228473"/>
            <a:ext cx="9294115" cy="4904462"/>
          </a:xfrm>
          <a:prstGeom prst="rect">
            <a:avLst/>
          </a:prstGeom>
          <a:ln>
            <a:noFill/>
          </a:ln>
          <a:effectLst>
            <a:outerShdw blurRad="63500" algn="ctr" rotWithShape="0">
              <a:prstClr val="black">
                <a:alpha val="40000"/>
              </a:prstClr>
            </a:outerShdw>
          </a:effectLst>
        </p:spPr>
      </p:pic>
      <p:sp>
        <p:nvSpPr>
          <p:cNvPr id="5" name="Title 1">
            <a:extLst>
              <a:ext uri="{FF2B5EF4-FFF2-40B4-BE49-F238E27FC236}">
                <a16:creationId xmlns:a16="http://schemas.microsoft.com/office/drawing/2014/main" id="{F79FFB94-52B9-46A1-800F-2F73429C9FC1}"/>
              </a:ext>
            </a:extLst>
          </p:cNvPr>
          <p:cNvSpPr txBox="1">
            <a:spLocks noGrp="1"/>
          </p:cNvSpPr>
          <p:nvPr>
            <p:ph type="title" idx="4294967295"/>
          </p:nvPr>
        </p:nvSpPr>
        <p:spPr>
          <a:xfrm>
            <a:off x="332156" y="293065"/>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Report</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3.9</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Course</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Sections</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by Content Area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
        <p:nvSpPr>
          <p:cNvPr id="2" name="Footer Placeholder 2">
            <a:extLst>
              <a:ext uri="{FF2B5EF4-FFF2-40B4-BE49-F238E27FC236}">
                <a16:creationId xmlns:a16="http://schemas.microsoft.com/office/drawing/2014/main" id="{DAC84A67-BC51-6754-302D-83CBE6AA93D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16060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descr="Image of an agenda">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9882587" y="2344069"/>
            <a:ext cx="2012655" cy="360000"/>
          </a:xfrm>
        </p:spPr>
        <p:txBody>
          <a:bodyPr/>
          <a:lstStyle/>
          <a:p>
            <a:r>
              <a:rPr lang="en-US" dirty="0"/>
              <a:t>Certification Errors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357340" y="2333437"/>
            <a:ext cx="1800000" cy="360000"/>
          </a:xfrm>
        </p:spPr>
        <p:txBody>
          <a:bodyPr/>
          <a:lstStyle/>
          <a:p>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185688" y="2344069"/>
            <a:ext cx="1800000" cy="360000"/>
          </a:xfrm>
        </p:spPr>
        <p:txBody>
          <a:bodyPr/>
          <a:lstStyle/>
          <a:p>
            <a:r>
              <a:rPr lang="en-US" dirty="0"/>
              <a:t>Data Collected</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700129" y="10818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23" y="1275907"/>
            <a:ext cx="780835" cy="780835"/>
          </a:xfrm>
          <a:prstGeom prst="rect">
            <a:avLst/>
          </a:prstGeom>
          <a:effectLst>
            <a:outerShdw blurRad="63500" algn="ctr" rotWithShape="0">
              <a:prstClr val="black">
                <a:alpha val="40000"/>
              </a:prstClr>
            </a:outerShdw>
          </a:effectLst>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83340" y="283063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526748" y="109244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Books">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6874" y="1275907"/>
            <a:ext cx="780835" cy="780835"/>
          </a:xfrm>
          <a:prstGeom prst="rect">
            <a:avLst/>
          </a:prstGeom>
          <a:effectLst>
            <a:outerShdw blurRad="63500" algn="ctr" rotWithShape="0">
              <a:prstClr val="black">
                <a:alpha val="40000"/>
              </a:prstClr>
            </a:outerShdw>
          </a:effectLst>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09959" y="284126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09279" y="115441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0161" y="1377605"/>
            <a:ext cx="662457" cy="662457"/>
          </a:xfrm>
          <a:prstGeom prst="rect">
            <a:avLst/>
          </a:prstGeom>
          <a:effectLst>
            <a:outerShdw blurRad="63500" algn="ctr" rotWithShape="0">
              <a:prstClr val="black">
                <a:alpha val="40000"/>
              </a:prstClr>
            </a:outerShdw>
          </a:effectLst>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14915" y="284126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420269" y="362502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088915"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0915" y="532447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5341" y="3781732"/>
            <a:ext cx="823478" cy="823478"/>
          </a:xfrm>
          <a:prstGeom prst="rect">
            <a:avLst/>
          </a:prstGeom>
          <a:effectLst>
            <a:outerShdw blurRad="63500" algn="ctr" rotWithShape="0">
              <a:prstClr val="black">
                <a:alpha val="40000"/>
              </a:prstClr>
            </a:outerShdw>
          </a:effectLst>
        </p:spPr>
      </p:pic>
      <p:sp>
        <p:nvSpPr>
          <p:cNvPr id="29" name="Text Placeholder 9">
            <a:extLst>
              <a:ext uri="{FF2B5EF4-FFF2-40B4-BE49-F238E27FC236}">
                <a16:creationId xmlns:a16="http://schemas.microsoft.com/office/drawing/2014/main" id="{F1E38458-33D4-4F0D-8F35-4DED0FAA6514}"/>
              </a:ext>
            </a:extLst>
          </p:cNvPr>
          <p:cNvSpPr txBox="1">
            <a:spLocks/>
          </p:cNvSpPr>
          <p:nvPr/>
        </p:nvSpPr>
        <p:spPr>
          <a:xfrm>
            <a:off x="7377851"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Reports Review</a:t>
            </a:r>
            <a:r>
              <a:rPr lang="en-US" dirty="0"/>
              <a:t> </a:t>
            </a:r>
          </a:p>
        </p:txBody>
      </p:sp>
      <p:sp>
        <p:nvSpPr>
          <p:cNvPr id="31" name="Rectangle 30">
            <a:extLst>
              <a:ext uri="{FF2B5EF4-FFF2-40B4-BE49-F238E27FC236}">
                <a16:creationId xmlns:a16="http://schemas.microsoft.com/office/drawing/2014/main" id="{6996D145-05D5-4DF7-A047-5D83CD705635}"/>
              </a:ext>
              <a:ext uri="{C183D7F6-B498-43B3-948B-1728B52AA6E4}">
                <adec:decorative xmlns:adec="http://schemas.microsoft.com/office/drawing/2017/decorative" val="1"/>
              </a:ext>
            </a:extLst>
          </p:cNvPr>
          <p:cNvSpPr/>
          <p:nvPr/>
        </p:nvSpPr>
        <p:spPr>
          <a:xfrm>
            <a:off x="7708584" y="361840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Document">
            <a:extLst>
              <a:ext uri="{FF2B5EF4-FFF2-40B4-BE49-F238E27FC236}">
                <a16:creationId xmlns:a16="http://schemas.microsoft.com/office/drawing/2014/main" id="{970140DA-622F-4AE8-916B-580C760C5E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890596" y="3781731"/>
            <a:ext cx="826894" cy="826894"/>
          </a:xfrm>
          <a:prstGeom prst="rect">
            <a:avLst/>
          </a:prstGeom>
          <a:effectLst>
            <a:outerShdw blurRad="63500" algn="ctr" rotWithShape="0">
              <a:prstClr val="black">
                <a:alpha val="40000"/>
              </a:prstClr>
            </a:outerShdw>
          </a:effectLst>
        </p:spPr>
      </p:pic>
      <p:cxnSp>
        <p:nvCxnSpPr>
          <p:cNvPr id="35" name="Straight Connector 34">
            <a:extLst>
              <a:ext uri="{FF2B5EF4-FFF2-40B4-BE49-F238E27FC236}">
                <a16:creationId xmlns:a16="http://schemas.microsoft.com/office/drawing/2014/main" id="{36214C2E-9025-44E5-882E-12F9D24A1123}"/>
              </a:ext>
              <a:ext uri="{C183D7F6-B498-43B3-948B-1728B52AA6E4}">
                <adec:decorative xmlns:adec="http://schemas.microsoft.com/office/drawing/2017/decorative" val="1"/>
              </a:ext>
            </a:extLst>
          </p:cNvPr>
          <p:cNvCxnSpPr>
            <a:cxnSpLocks/>
          </p:cNvCxnSpPr>
          <p:nvPr/>
        </p:nvCxnSpPr>
        <p:spPr>
          <a:xfrm>
            <a:off x="7569740" y="5324475"/>
            <a:ext cx="1548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14AFA2-66C3-4AB1-B970-CF0A522A01DE}"/>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
        <p:nvSpPr>
          <p:cNvPr id="5" name="Title 1">
            <a:extLst>
              <a:ext uri="{FF2B5EF4-FFF2-40B4-BE49-F238E27FC236}">
                <a16:creationId xmlns:a16="http://schemas.microsoft.com/office/drawing/2014/main" id="{3708CDD0-819C-414D-87A6-ECDD685325B6}"/>
              </a:ext>
            </a:extLst>
          </p:cNvPr>
          <p:cNvSpPr txBox="1">
            <a:spLocks noGrp="1"/>
          </p:cNvSpPr>
          <p:nvPr>
            <p:ph type="title" idx="4294967295"/>
          </p:nvPr>
        </p:nvSpPr>
        <p:spPr>
          <a:xfrm>
            <a:off x="248952" y="184039"/>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3.10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and Details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0 Course Sections Completed&#10;Count and Details for Departmentalized Courses">
            <a:extLst>
              <a:ext uri="{FF2B5EF4-FFF2-40B4-BE49-F238E27FC236}">
                <a16:creationId xmlns:a16="http://schemas.microsoft.com/office/drawing/2014/main" id="{E5DFB252-3890-4D29-A1A8-B2520C8D8C4B}"/>
              </a:ext>
            </a:extLst>
          </p:cNvPr>
          <p:cNvGrpSpPr/>
          <p:nvPr/>
        </p:nvGrpSpPr>
        <p:grpSpPr>
          <a:xfrm>
            <a:off x="432000" y="1167729"/>
            <a:ext cx="10523931" cy="5242912"/>
            <a:chOff x="432000" y="1167729"/>
            <a:chExt cx="10523931" cy="5242912"/>
          </a:xfrm>
        </p:grpSpPr>
        <p:pic>
          <p:nvPicPr>
            <p:cNvPr id="6" name="Picture 5">
              <a:extLst>
                <a:ext uri="{FF2B5EF4-FFF2-40B4-BE49-F238E27FC236}">
                  <a16:creationId xmlns:a16="http://schemas.microsoft.com/office/drawing/2014/main" id="{E2884448-8CB3-45F2-9754-DA6B3F9B480B}"/>
                </a:ext>
              </a:extLst>
            </p:cNvPr>
            <p:cNvPicPr>
              <a:picLocks noChangeAspect="1"/>
            </p:cNvPicPr>
            <p:nvPr/>
          </p:nvPicPr>
          <p:blipFill>
            <a:blip r:embed="rId3"/>
            <a:stretch>
              <a:fillRect/>
            </a:stretch>
          </p:blipFill>
          <p:spPr>
            <a:xfrm>
              <a:off x="432000" y="1167729"/>
              <a:ext cx="5838095" cy="3590476"/>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861561A2-307F-41BC-AF05-BD9EE23279FE}"/>
                </a:ext>
              </a:extLst>
            </p:cNvPr>
            <p:cNvPicPr>
              <a:picLocks noChangeAspect="1"/>
            </p:cNvPicPr>
            <p:nvPr/>
          </p:nvPicPr>
          <p:blipFill>
            <a:blip r:embed="rId4"/>
            <a:stretch>
              <a:fillRect/>
            </a:stretch>
          </p:blipFill>
          <p:spPr>
            <a:xfrm>
              <a:off x="6484502" y="1167729"/>
              <a:ext cx="4471429" cy="2961905"/>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6193CE77-C21D-49AC-93B7-F53548D0CD5A}"/>
                </a:ext>
              </a:extLst>
            </p:cNvPr>
            <p:cNvPicPr>
              <a:picLocks noChangeAspect="1"/>
            </p:cNvPicPr>
            <p:nvPr/>
          </p:nvPicPr>
          <p:blipFill>
            <a:blip r:embed="rId5"/>
            <a:stretch>
              <a:fillRect/>
            </a:stretch>
          </p:blipFill>
          <p:spPr>
            <a:xfrm>
              <a:off x="6484502" y="3453280"/>
              <a:ext cx="4471416" cy="2957361"/>
            </a:xfrm>
            <a:prstGeom prst="rect">
              <a:avLst/>
            </a:prstGeom>
            <a:effectLst>
              <a:outerShdw blurRad="63500" algn="ctr" rotWithShape="0">
                <a:prstClr val="black">
                  <a:alpha val="40000"/>
                </a:prstClr>
              </a:outerShdw>
            </a:effectLst>
          </p:spPr>
        </p:pic>
      </p:grpSp>
      <p:sp>
        <p:nvSpPr>
          <p:cNvPr id="9" name="Footer Placeholder 2">
            <a:extLst>
              <a:ext uri="{FF2B5EF4-FFF2-40B4-BE49-F238E27FC236}">
                <a16:creationId xmlns:a16="http://schemas.microsoft.com/office/drawing/2014/main" id="{86B10BD3-0292-C361-24AE-0A47E1CCE5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48376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5" name="Footer Placeholder 2">
            <a:extLst>
              <a:ext uri="{FF2B5EF4-FFF2-40B4-BE49-F238E27FC236}">
                <a16:creationId xmlns:a16="http://schemas.microsoft.com/office/drawing/2014/main" id="{EEA25AA1-4D8B-7D23-C964-8338917D4AD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descr="Screen shot of Review Report 3.10 - Course Sections Completed - Count and Details for Departmentalized Courses&#10;"/>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3.10 - Course Sections Completed - Count and Details for Departmentalized Courses</a:t>
            </a:r>
          </a:p>
        </p:txBody>
      </p:sp>
      <p:grpSp>
        <p:nvGrpSpPr>
          <p:cNvPr id="4" name="Group 3" descr="Screen shot of Review Report 3.10 - Course Sections Completed - Count and Details for Departmentalized Courses&#10;">
            <a:extLst>
              <a:ext uri="{FF2B5EF4-FFF2-40B4-BE49-F238E27FC236}">
                <a16:creationId xmlns:a16="http://schemas.microsoft.com/office/drawing/2014/main" id="{BB2F71E3-3C77-48F8-A6C5-2C08231B163F}"/>
              </a:ext>
            </a:extLst>
          </p:cNvPr>
          <p:cNvGrpSpPr/>
          <p:nvPr/>
        </p:nvGrpSpPr>
        <p:grpSpPr>
          <a:xfrm>
            <a:off x="293914" y="1081863"/>
            <a:ext cx="11424285" cy="5133952"/>
            <a:chOff x="293914" y="1081863"/>
            <a:chExt cx="11424285" cy="5133952"/>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 uri="{C183D7F6-B498-43B3-948B-1728B52AA6E4}">
                <adec:decorative xmlns:adec="http://schemas.microsoft.com/office/drawing/2017/decorative" val="1"/>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Rounded Corners 23">
            <a:extLst>
              <a:ext uri="{FF2B5EF4-FFF2-40B4-BE49-F238E27FC236}">
                <a16:creationId xmlns:a16="http://schemas.microsoft.com/office/drawing/2014/main" id="{2A76066F-634B-4AF6-8645-7441C4E3AD20}"/>
              </a:ext>
              <a:ext uri="{C183D7F6-B498-43B3-948B-1728B52AA6E4}">
                <adec:decorative xmlns:adec="http://schemas.microsoft.com/office/drawing/2017/decorative" val="1"/>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Rounded Corners 24">
            <a:extLst>
              <a:ext uri="{FF2B5EF4-FFF2-40B4-BE49-F238E27FC236}">
                <a16:creationId xmlns:a16="http://schemas.microsoft.com/office/drawing/2014/main" id="{8819F836-83E3-4CA6-BC29-63524C75EA7E}"/>
              </a:ext>
              <a:ext uri="{C183D7F6-B498-43B3-948B-1728B52AA6E4}">
                <adec:decorative xmlns:adec="http://schemas.microsoft.com/office/drawing/2017/decorative" val="1"/>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 uri="{C183D7F6-B498-43B3-948B-1728B52AA6E4}">
                <adec:decorative xmlns:adec="http://schemas.microsoft.com/office/drawing/2017/decorative" val="1"/>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Rounded Corners 26">
            <a:extLst>
              <a:ext uri="{FF2B5EF4-FFF2-40B4-BE49-F238E27FC236}">
                <a16:creationId xmlns:a16="http://schemas.microsoft.com/office/drawing/2014/main" id="{4AFD71D7-BD22-4111-A1F3-146264187708}"/>
              </a:ext>
              <a:ext uri="{C183D7F6-B498-43B3-948B-1728B52AA6E4}">
                <adec:decorative xmlns:adec="http://schemas.microsoft.com/office/drawing/2017/decorative" val="1"/>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The report should be requested twice with different filters.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college credit courses and Leadership/Military Science in the 9x series select the </a:t>
            </a:r>
            <a:r>
              <a:rPr kumimoji="0" lang="en-US" sz="1200" b="1" i="0" u="none" strike="noStrike" kern="1200" cap="none" spc="0" normalizeH="0" baseline="0" noProof="0" dirty="0">
                <a:ln>
                  <a:noFill/>
                </a:ln>
                <a:solidFill>
                  <a:prstClr val="black">
                    <a:lumMod val="95000"/>
                    <a:lumOff val="5000"/>
                  </a:prstClr>
                </a:solidFill>
                <a:effectLst/>
                <a:uLnTx/>
                <a:uFillTx/>
                <a:latin typeface="Tahoma"/>
                <a:ea typeface="+mn-ea"/>
                <a:cs typeface="+mn-cs"/>
              </a:rPr>
              <a:t>State Course </a:t>
            </a: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of 9020, 9082, 9096, 9120, 9154, 9200, 9227, 9273, 9303, 9358, 9373</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the CTE courses with the Non Standard Instructional codes of 23 and 24 select the CTE Course = Y and Non Standard Instructional Level to 23 and 24</a:t>
            </a:r>
          </a:p>
        </p:txBody>
      </p:sp>
    </p:spTree>
    <p:extLst>
      <p:ext uri="{BB962C8B-B14F-4D97-AF65-F5344CB8AC3E}">
        <p14:creationId xmlns:p14="http://schemas.microsoft.com/office/powerpoint/2010/main" val="18374842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999E2-965F-4C73-941F-C40D9C6445EB}"/>
              </a:ext>
            </a:extLst>
          </p:cNvPr>
          <p:cNvSpPr>
            <a:spLocks noGrp="1"/>
          </p:cNvSpPr>
          <p:nvPr>
            <p:ph type="sldNum" sz="quarter" idx="11"/>
          </p:nvPr>
        </p:nvSpPr>
        <p:spPr/>
        <p:txBody>
          <a:bodyPr/>
          <a:lstStyle/>
          <a:p>
            <a:fld id="{4B73C415-D670-4716-A5EC-CC4D52CA2BAC}" type="slidenum">
              <a:rPr lang="en-US" noProof="0" smtClean="0"/>
              <a:pPr/>
              <a:t>52</a:t>
            </a:fld>
            <a:endParaRPr lang="en-US" noProof="0" dirty="0"/>
          </a:p>
        </p:txBody>
      </p:sp>
      <p:sp>
        <p:nvSpPr>
          <p:cNvPr id="5" name="Title 1">
            <a:extLst>
              <a:ext uri="{FF2B5EF4-FFF2-40B4-BE49-F238E27FC236}">
                <a16:creationId xmlns:a16="http://schemas.microsoft.com/office/drawing/2014/main" id="{F685DA9B-42F2-4B56-BF12-30729241EC82}"/>
              </a:ext>
            </a:extLst>
          </p:cNvPr>
          <p:cNvSpPr txBox="1">
            <a:spLocks noGrp="1"/>
          </p:cNvSpPr>
          <p:nvPr>
            <p:ph type="title" idx="4294967295"/>
          </p:nvPr>
        </p:nvSpPr>
        <p:spPr>
          <a:xfrm>
            <a:off x="417949" y="276637"/>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3.11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List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1 Course Sections Completed&#10;Student List for Departmentalized Courses&#10;">
            <a:extLst>
              <a:ext uri="{FF2B5EF4-FFF2-40B4-BE49-F238E27FC236}">
                <a16:creationId xmlns:a16="http://schemas.microsoft.com/office/drawing/2014/main" id="{753DF691-05F1-4D66-BFB3-844E505B39D5}"/>
              </a:ext>
            </a:extLst>
          </p:cNvPr>
          <p:cNvGrpSpPr/>
          <p:nvPr/>
        </p:nvGrpSpPr>
        <p:grpSpPr>
          <a:xfrm>
            <a:off x="432000" y="1297306"/>
            <a:ext cx="11187810" cy="3766667"/>
            <a:chOff x="432000" y="1297306"/>
            <a:chExt cx="11187810" cy="3766667"/>
          </a:xfrm>
        </p:grpSpPr>
        <p:pic>
          <p:nvPicPr>
            <p:cNvPr id="9" name="Picture 8">
              <a:extLst>
                <a:ext uri="{FF2B5EF4-FFF2-40B4-BE49-F238E27FC236}">
                  <a16:creationId xmlns:a16="http://schemas.microsoft.com/office/drawing/2014/main" id="{058A9B9B-D20A-41FD-92AA-91319EEDEEB6}"/>
                </a:ext>
              </a:extLst>
            </p:cNvPr>
            <p:cNvPicPr>
              <a:picLocks noChangeAspect="1"/>
            </p:cNvPicPr>
            <p:nvPr/>
          </p:nvPicPr>
          <p:blipFill>
            <a:blip r:embed="rId3"/>
            <a:stretch>
              <a:fillRect/>
            </a:stretch>
          </p:blipFill>
          <p:spPr>
            <a:xfrm>
              <a:off x="432000" y="1297306"/>
              <a:ext cx="5485714" cy="3766667"/>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35560A62-5F4C-4964-A55A-F09FE6D63385}"/>
                </a:ext>
              </a:extLst>
            </p:cNvPr>
            <p:cNvPicPr>
              <a:picLocks noChangeAspect="1"/>
            </p:cNvPicPr>
            <p:nvPr/>
          </p:nvPicPr>
          <p:blipFill>
            <a:blip r:embed="rId4"/>
            <a:stretch>
              <a:fillRect/>
            </a:stretch>
          </p:blipFill>
          <p:spPr>
            <a:xfrm>
              <a:off x="6096000" y="1311592"/>
              <a:ext cx="5523810" cy="3752381"/>
            </a:xfrm>
            <a:prstGeom prst="rect">
              <a:avLst/>
            </a:prstGeom>
            <a:effectLst>
              <a:outerShdw blurRad="63500" algn="ctr" rotWithShape="0">
                <a:prstClr val="black">
                  <a:alpha val="40000"/>
                </a:prstClr>
              </a:outerShdw>
            </a:effectLst>
          </p:spPr>
        </p:pic>
      </p:grpSp>
      <p:sp>
        <p:nvSpPr>
          <p:cNvPr id="6" name="Footer Placeholder 2">
            <a:extLst>
              <a:ext uri="{FF2B5EF4-FFF2-40B4-BE49-F238E27FC236}">
                <a16:creationId xmlns:a16="http://schemas.microsoft.com/office/drawing/2014/main" id="{8CE8D516-215B-5B11-7738-473FBA1BC54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045577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4FFB2E-43AB-4876-8A9E-44EDB266E38F}"/>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
        <p:nvSpPr>
          <p:cNvPr id="4" name="Title 3">
            <a:extLst>
              <a:ext uri="{FF2B5EF4-FFF2-40B4-BE49-F238E27FC236}">
                <a16:creationId xmlns:a16="http://schemas.microsoft.com/office/drawing/2014/main" id="{41BCB927-63A8-4B4B-AB5A-B4F18DC5C3FB}"/>
              </a:ext>
            </a:extLst>
          </p:cNvPr>
          <p:cNvSpPr>
            <a:spLocks noGrp="1"/>
          </p:cNvSpPr>
          <p:nvPr>
            <p:ph type="title" idx="4294967295"/>
          </p:nvPr>
        </p:nvSpPr>
        <p:spPr>
          <a:xfrm>
            <a:off x="327521" y="28322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3.14 CTE </a:t>
            </a:r>
            <a:r>
              <a:rPr kumimoji="0" lang="en-US" sz="3200"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 Count</a:t>
            </a: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
        <p:nvSpPr>
          <p:cNvPr id="8" name="Rectangle 7">
            <a:extLst>
              <a:ext uri="{FF2B5EF4-FFF2-40B4-BE49-F238E27FC236}">
                <a16:creationId xmlns:a16="http://schemas.microsoft.com/office/drawing/2014/main" id="{EB1B699A-6AE2-49F3-A94C-21DA2B33948A}"/>
              </a:ext>
            </a:extLst>
          </p:cNvPr>
          <p:cNvSpPr/>
          <p:nvPr/>
        </p:nvSpPr>
        <p:spPr>
          <a:xfrm>
            <a:off x="732900" y="5276617"/>
            <a:ext cx="10747579"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1026" name="Picture 2">
            <a:extLst>
              <a:ext uri="{FF2B5EF4-FFF2-40B4-BE49-F238E27FC236}">
                <a16:creationId xmlns:a16="http://schemas.microsoft.com/office/drawing/2014/main" id="{8E19D874-73DE-B9C9-D99A-83D4D0AFBDA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2" y="949349"/>
            <a:ext cx="8903437" cy="419667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3D203770-FD3C-CED1-ACCD-4A600559100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95758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7" name="Footer Placeholder 2">
            <a:extLst>
              <a:ext uri="{FF2B5EF4-FFF2-40B4-BE49-F238E27FC236}">
                <a16:creationId xmlns:a16="http://schemas.microsoft.com/office/drawing/2014/main" id="{6DA0FC1D-5BBD-3584-FC7C-6F827A3336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3.14 Career Technical Education </a:t>
            </a:r>
            <a:r>
              <a:rPr kumimoji="0" lang="en-US" alt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 Participants – Count </a:t>
            </a:r>
          </a:p>
        </p:txBody>
      </p:sp>
      <p:grpSp>
        <p:nvGrpSpPr>
          <p:cNvPr id="6" name="Group 5" descr="Screen shot of Review Report 3.14 Career Technical Education Participants- Count  &#10;&#10;">
            <a:extLst>
              <a:ext uri="{FF2B5EF4-FFF2-40B4-BE49-F238E27FC236}">
                <a16:creationId xmlns:a16="http://schemas.microsoft.com/office/drawing/2014/main" id="{1B521018-3AC4-46D4-B70A-393A5A58998D}"/>
              </a:ext>
            </a:extLst>
          </p:cNvPr>
          <p:cNvGrpSpPr/>
          <p:nvPr/>
        </p:nvGrpSpPr>
        <p:grpSpPr>
          <a:xfrm>
            <a:off x="293914" y="1146131"/>
            <a:ext cx="10895352" cy="4987860"/>
            <a:chOff x="293914" y="1146131"/>
            <a:chExt cx="10895352" cy="4987860"/>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3799" y="3635420"/>
              <a:ext cx="10455467" cy="2498571"/>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 uri="{C183D7F6-B498-43B3-948B-1728B52AA6E4}">
                <adec:decorative xmlns:adec="http://schemas.microsoft.com/office/drawing/2017/decorative" val="1"/>
              </a:ext>
            </a:extLst>
          </p:cNvPr>
          <p:cNvSpPr/>
          <p:nvPr/>
        </p:nvSpPr>
        <p:spPr>
          <a:xfrm>
            <a:off x="330655" y="2081359"/>
            <a:ext cx="2043430" cy="204682"/>
          </a:xfrm>
          <a:prstGeom prst="roundRect">
            <a:avLst>
              <a:gd name="adj" fmla="val 691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 uri="{C183D7F6-B498-43B3-948B-1728B52AA6E4}">
                <adec:decorative xmlns:adec="http://schemas.microsoft.com/office/drawing/2017/decorative" val="1"/>
              </a:ext>
            </a:extLst>
          </p:cNvPr>
          <p:cNvSpPr/>
          <p:nvPr/>
        </p:nvSpPr>
        <p:spPr>
          <a:xfrm>
            <a:off x="4342458" y="3865740"/>
            <a:ext cx="784714" cy="2222590"/>
          </a:xfrm>
          <a:prstGeom prst="roundRect">
            <a:avLst>
              <a:gd name="adj" fmla="val 374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4" name="Group 3">
            <a:extLst>
              <a:ext uri="{FF2B5EF4-FFF2-40B4-BE49-F238E27FC236}">
                <a16:creationId xmlns:a16="http://schemas.microsoft.com/office/drawing/2014/main" id="{F7A95893-B87F-4447-83F3-F202581E0A14}"/>
              </a:ext>
              <a:ext uri="{C183D7F6-B498-43B3-948B-1728B52AA6E4}">
                <adec:decorative xmlns:adec="http://schemas.microsoft.com/office/drawing/2017/decorative" val="1"/>
              </a:ext>
            </a:extLst>
          </p:cNvPr>
          <p:cNvGrpSpPr/>
          <p:nvPr/>
        </p:nvGrpSpPr>
        <p:grpSpPr>
          <a:xfrm>
            <a:off x="2508309" y="2286041"/>
            <a:ext cx="2206304" cy="3802289"/>
            <a:chOff x="2508309" y="2286041"/>
            <a:chExt cx="2206304" cy="3802289"/>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747856" y="3884990"/>
              <a:ext cx="1024044" cy="2203340"/>
            </a:xfrm>
            <a:prstGeom prst="roundRect">
              <a:avLst>
                <a:gd name="adj" fmla="val 949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2123658"/>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on 12th graders to verify students who completed or were participants in 12th grade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Set Perkins/CTEIG Fundable to ALL to capture all students. Otherwise, it will default to courses only flagged a HQ CTE.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for other specific sub-groups that comprise the core indicators (optional)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078D2D29-BAFF-4741-847E-78B28B84D26E}"/>
              </a:ext>
              <a:ext uri="{C183D7F6-B498-43B3-948B-1728B52AA6E4}">
                <adec:decorative xmlns:adec="http://schemas.microsoft.com/office/drawing/2017/decorative" val="1"/>
              </a:ext>
            </a:extLst>
          </p:cNvPr>
          <p:cNvGrpSpPr/>
          <p:nvPr/>
        </p:nvGrpSpPr>
        <p:grpSpPr>
          <a:xfrm>
            <a:off x="293913" y="2573277"/>
            <a:ext cx="10760530" cy="3542516"/>
            <a:chOff x="293913" y="2573277"/>
            <a:chExt cx="10760530" cy="3542516"/>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5127172" y="3883961"/>
              <a:ext cx="5927271" cy="2231832"/>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A709-5401-4784-A1EB-C42CA4D22A01}"/>
              </a:ext>
            </a:extLst>
          </p:cNvPr>
          <p:cNvSpPr>
            <a:spLocks noGrp="1"/>
          </p:cNvSpPr>
          <p:nvPr>
            <p:ph type="title"/>
          </p:nvPr>
        </p:nvSpPr>
        <p:spPr/>
        <p:txBody>
          <a:bodyPr>
            <a:noAutofit/>
          </a:bodyPr>
          <a:lstStyle/>
          <a:p>
            <a:r>
              <a:rPr lang="en-US" dirty="0">
                <a:latin typeface="Arial Black" panose="020B0A04020102020204" pitchFamily="34" charset="0"/>
              </a:rPr>
              <a:t>CTE Core Indicators</a:t>
            </a:r>
            <a:br>
              <a:rPr lang="en-US" dirty="0">
                <a:latin typeface="Arial Black" panose="020B0A04020102020204" pitchFamily="34" charset="0"/>
              </a:rPr>
            </a:br>
            <a:endParaRPr lang="en-US" dirty="0">
              <a:solidFill>
                <a:schemeClr val="accent1"/>
              </a:solidFill>
            </a:endParaRPr>
          </a:p>
        </p:txBody>
      </p:sp>
      <p:sp>
        <p:nvSpPr>
          <p:cNvPr id="4" name="Footer Placeholder 3">
            <a:extLst>
              <a:ext uri="{FF2B5EF4-FFF2-40B4-BE49-F238E27FC236}">
                <a16:creationId xmlns:a16="http://schemas.microsoft.com/office/drawing/2014/main" id="{A0AF45E7-812F-AC0B-4176-3D237A54202C}"/>
              </a:ext>
            </a:extLst>
          </p:cNvPr>
          <p:cNvSpPr>
            <a:spLocks noGrp="1"/>
          </p:cNvSpPr>
          <p:nvPr>
            <p:ph type="ftr" sz="quarter" idx="10"/>
          </p:nvPr>
        </p:nvSpPr>
        <p:spPr/>
        <p:txBody>
          <a:bodyPr/>
          <a:lstStyle/>
          <a:p>
            <a:r>
              <a:rPr lang="en-US"/>
              <a:t>EOY 1 Reporting and Certification v1.0 May 06, 2025</a:t>
            </a:r>
            <a:endParaRPr lang="en-US" dirty="0"/>
          </a:p>
        </p:txBody>
      </p:sp>
      <p:sp>
        <p:nvSpPr>
          <p:cNvPr id="5" name="Slide Number Placeholder 4">
            <a:extLst>
              <a:ext uri="{FF2B5EF4-FFF2-40B4-BE49-F238E27FC236}">
                <a16:creationId xmlns:a16="http://schemas.microsoft.com/office/drawing/2014/main" id="{4A87A23F-6F94-426E-AB6E-D5FEF48B1F45}"/>
              </a:ext>
            </a:extLst>
          </p:cNvPr>
          <p:cNvSpPr>
            <a:spLocks noGrp="1"/>
          </p:cNvSpPr>
          <p:nvPr>
            <p:ph type="sldNum" sz="quarter" idx="11"/>
          </p:nvPr>
        </p:nvSpPr>
        <p:spPr/>
        <p:txBody>
          <a:bodyPr/>
          <a:lstStyle/>
          <a:p>
            <a:fld id="{3DB764A6-E8E7-428F-A188-FEEA54BB5278}" type="slidenum">
              <a:rPr lang="en-US" smtClean="0"/>
              <a:t>55</a:t>
            </a:fld>
            <a:endParaRPr lang="en-US" dirty="0"/>
          </a:p>
        </p:txBody>
      </p:sp>
      <p:sp>
        <p:nvSpPr>
          <p:cNvPr id="3" name="Content Placeholder 2">
            <a:extLst>
              <a:ext uri="{FF2B5EF4-FFF2-40B4-BE49-F238E27FC236}">
                <a16:creationId xmlns:a16="http://schemas.microsoft.com/office/drawing/2014/main" id="{01C0644B-5E95-40BA-96B9-736D8EA64B85}"/>
              </a:ext>
            </a:extLst>
          </p:cNvPr>
          <p:cNvSpPr>
            <a:spLocks noGrp="1"/>
          </p:cNvSpPr>
          <p:nvPr>
            <p:ph idx="4294967295"/>
          </p:nvPr>
        </p:nvSpPr>
        <p:spPr>
          <a:xfrm>
            <a:off x="4670946" y="1150087"/>
            <a:ext cx="7101054" cy="4929188"/>
          </a:xfrm>
        </p:spPr>
        <p:txBody>
          <a:bodyPr anchor="ctr">
            <a:normAutofit/>
          </a:bodyPr>
          <a:lstStyle/>
          <a:p>
            <a:pPr marL="342900" marR="0" indent="-342900">
              <a:spcBef>
                <a:spcPts val="0"/>
              </a:spcBef>
              <a:spcAft>
                <a:spcPts val="0"/>
              </a:spcAft>
              <a:buFont typeface="+mj-lt"/>
              <a:buAutoNum type="arabicPeriod"/>
            </a:pPr>
            <a:r>
              <a:rPr lang="en-US" sz="2200" dirty="0">
                <a:effectLst/>
              </a:rPr>
              <a:t>Individuals with Disabilities</a:t>
            </a:r>
            <a:endParaRPr lang="en-US" sz="2200" dirty="0"/>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Economically Disadvantaged:</a:t>
            </a:r>
            <a:r>
              <a:rPr lang="en-US" sz="2200" baseline="0" dirty="0">
                <a:effectLst/>
              </a:rPr>
              <a:t> </a:t>
            </a:r>
            <a:r>
              <a:rPr lang="en-US" sz="2200" dirty="0"/>
              <a:t>includes students with a qualifying: Free or Reduced Meal program record (181, 182), Migrant program record (135), Homeless program record (191), Direct Certification result = Y, or a record in the Foster Match table</a:t>
            </a:r>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Single Parents:</a:t>
            </a:r>
            <a:r>
              <a:rPr lang="en-US" sz="2200" baseline="0" dirty="0">
                <a:effectLst/>
              </a:rPr>
              <a:t> </a:t>
            </a:r>
            <a:r>
              <a:rPr lang="en-US" sz="2200" dirty="0"/>
              <a:t>is the federal category equivalent to Pregnant or Parenting program code (162) </a:t>
            </a:r>
          </a:p>
          <a:p>
            <a:pPr marL="342900" marR="0" indent="-342900">
              <a:spcBef>
                <a:spcPts val="0"/>
              </a:spcBef>
              <a:spcAft>
                <a:spcPts val="0"/>
              </a:spcAft>
              <a:buFont typeface="+mj-lt"/>
              <a:buAutoNum type="arabicPeriod"/>
            </a:pPr>
            <a:endParaRPr lang="en-US" sz="2200" dirty="0"/>
          </a:p>
          <a:p>
            <a:pPr marL="342900" lvl="0" indent="-342900">
              <a:spcBef>
                <a:spcPts val="0"/>
              </a:spcBef>
              <a:buFont typeface="+mj-lt"/>
              <a:buAutoNum type="arabicPeriod"/>
              <a:defRPr/>
            </a:pPr>
            <a:r>
              <a:rPr lang="en-US" sz="2200" dirty="0"/>
              <a:t>Non-traditional Gender: gender less commonly associated with a field</a:t>
            </a:r>
          </a:p>
          <a:p>
            <a:endParaRPr lang="en-US" sz="2200" dirty="0"/>
          </a:p>
        </p:txBody>
      </p:sp>
      <p:pic>
        <p:nvPicPr>
          <p:cNvPr id="7" name="Picture 6" descr="Image of a girl welding">
            <a:extLst>
              <a:ext uri="{FF2B5EF4-FFF2-40B4-BE49-F238E27FC236}">
                <a16:creationId xmlns:a16="http://schemas.microsoft.com/office/drawing/2014/main" id="{1F8B065A-637E-40E5-B978-56789DE61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61" y="1848385"/>
            <a:ext cx="3759301" cy="3161230"/>
          </a:xfrm>
          <a:prstGeom prst="rect">
            <a:avLst/>
          </a:prstGeom>
        </p:spPr>
      </p:pic>
    </p:spTree>
    <p:extLst>
      <p:ext uri="{BB962C8B-B14F-4D97-AF65-F5344CB8AC3E}">
        <p14:creationId xmlns:p14="http://schemas.microsoft.com/office/powerpoint/2010/main" val="51155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3F1AAB-F103-4FD8-AD46-853F96CC749A}"/>
              </a:ext>
            </a:extLst>
          </p:cNvPr>
          <p:cNvSpPr>
            <a:spLocks noGrp="1"/>
          </p:cNvSpPr>
          <p:nvPr>
            <p:ph type="sldNum" sz="quarter" idx="11"/>
          </p:nvPr>
        </p:nvSpPr>
        <p:spPr/>
        <p:txBody>
          <a:bodyPr/>
          <a:lstStyle/>
          <a:p>
            <a:fld id="{4B73C415-D670-4716-A5EC-CC4D52CA2BAC}" type="slidenum">
              <a:rPr lang="en-US" noProof="0" smtClean="0"/>
              <a:pPr/>
              <a:t>56</a:t>
            </a:fld>
            <a:endParaRPr lang="en-US" noProof="0" dirty="0"/>
          </a:p>
        </p:txBody>
      </p:sp>
      <p:sp>
        <p:nvSpPr>
          <p:cNvPr id="5" name="Title 4">
            <a:extLst>
              <a:ext uri="{FF2B5EF4-FFF2-40B4-BE49-F238E27FC236}">
                <a16:creationId xmlns:a16="http://schemas.microsoft.com/office/drawing/2014/main" id="{4950DA94-7415-4646-999E-48E1F6A1DA09}"/>
              </a:ext>
            </a:extLst>
          </p:cNvPr>
          <p:cNvSpPr>
            <a:spLocks noGrp="1"/>
          </p:cNvSpPr>
          <p:nvPr>
            <p:ph type="title" idx="4294967295"/>
          </p:nvPr>
        </p:nvSpPr>
        <p:spPr>
          <a:xfrm>
            <a:off x="327521" y="204458"/>
            <a:ext cx="11152958"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3.15 CTE </a:t>
            </a:r>
            <a:r>
              <a:rPr kumimoji="0" lang="en-US"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Student List </a:t>
            </a:r>
          </a:p>
        </p:txBody>
      </p:sp>
      <p:sp>
        <p:nvSpPr>
          <p:cNvPr id="9" name="Rectangle 8">
            <a:extLst>
              <a:ext uri="{FF2B5EF4-FFF2-40B4-BE49-F238E27FC236}">
                <a16:creationId xmlns:a16="http://schemas.microsoft.com/office/drawing/2014/main" id="{EA72913F-E570-493F-BB39-08784B83D204}"/>
              </a:ext>
            </a:extLst>
          </p:cNvPr>
          <p:cNvSpPr/>
          <p:nvPr/>
        </p:nvSpPr>
        <p:spPr>
          <a:xfrm>
            <a:off x="432000" y="4874631"/>
            <a:ext cx="9928013"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2050" name="Picture 2">
            <a:extLst>
              <a:ext uri="{FF2B5EF4-FFF2-40B4-BE49-F238E27FC236}">
                <a16:creationId xmlns:a16="http://schemas.microsoft.com/office/drawing/2014/main" id="{AC729F52-E608-0951-1A7D-EC6F059E964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11743"/>
            <a:ext cx="11305908" cy="302963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F22C7607-43FA-76AE-CE85-6B601BD156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11044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3.16 – Educational Options 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Count</a:t>
            </a:r>
          </a:p>
        </p:txBody>
      </p:sp>
      <p:pic>
        <p:nvPicPr>
          <p:cNvPr id="4" name="Picture 3" descr="Screen shot Report 3.16 – Educational Options Course Completion&#10;Student Count&#10;">
            <a:extLst>
              <a:ext uri="{FF2B5EF4-FFF2-40B4-BE49-F238E27FC236}">
                <a16:creationId xmlns:a16="http://schemas.microsoft.com/office/drawing/2014/main" id="{D1281C2D-0E20-44A2-9AC5-7E4495E538C8}"/>
              </a:ext>
            </a:extLst>
          </p:cNvPr>
          <p:cNvPicPr>
            <a:picLocks noChangeAspect="1"/>
          </p:cNvPicPr>
          <p:nvPr/>
        </p:nvPicPr>
        <p:blipFill>
          <a:blip r:embed="rId3"/>
          <a:stretch>
            <a:fillRect/>
          </a:stretch>
        </p:blipFill>
        <p:spPr>
          <a:xfrm>
            <a:off x="1254095" y="1833864"/>
            <a:ext cx="9683810" cy="3847619"/>
          </a:xfrm>
          <a:prstGeom prst="rect">
            <a:avLst/>
          </a:prstGeom>
          <a:effectLst>
            <a:outerShdw blurRad="63500" algn="ctr" rotWithShape="0">
              <a:prstClr val="black">
                <a:alpha val="40000"/>
              </a:prstClr>
            </a:outerShdw>
          </a:effectLst>
        </p:spPr>
      </p:pic>
      <p:sp>
        <p:nvSpPr>
          <p:cNvPr id="5" name="Footer Placeholder 2">
            <a:extLst>
              <a:ext uri="{FF2B5EF4-FFF2-40B4-BE49-F238E27FC236}">
                <a16:creationId xmlns:a16="http://schemas.microsoft.com/office/drawing/2014/main" id="{077207E3-B769-7F34-6E57-90D7F1E54E0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53833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sp>
        <p:nvSpPr>
          <p:cNvPr id="6" name="Title 5" descr="Screenshot of Report 3.19 Career Technical Education Completers – Count by Pathway ">
            <a:extLst>
              <a:ext uri="{FF2B5EF4-FFF2-40B4-BE49-F238E27FC236}">
                <a16:creationId xmlns:a16="http://schemas.microsoft.com/office/drawing/2014/main" id="{0EC3A3D8-D42F-4565-A447-899EEB39C764}"/>
              </a:ext>
            </a:extLst>
          </p:cNvPr>
          <p:cNvSpPr>
            <a:spLocks noGrp="1"/>
          </p:cNvSpPr>
          <p:nvPr>
            <p:ph type="title" idx="4294967295"/>
          </p:nvPr>
        </p:nvSpPr>
        <p:spPr>
          <a:xfrm>
            <a:off x="368753" y="27256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3.19 CTE </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Completers – Count by Pathway </a:t>
            </a:r>
          </a:p>
        </p:txBody>
      </p:sp>
      <p:pic>
        <p:nvPicPr>
          <p:cNvPr id="3074" name="Picture 2">
            <a:extLst>
              <a:ext uri="{FF2B5EF4-FFF2-40B4-BE49-F238E27FC236}">
                <a16:creationId xmlns:a16="http://schemas.microsoft.com/office/drawing/2014/main" id="{C8847D50-E8D3-82DF-5CE6-FFA29CAB49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3" y="1236538"/>
            <a:ext cx="11454493" cy="4384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FA1FF7-00D7-ED4A-5A8D-D9E9FD01EAA9}"/>
              </a:ext>
            </a:extLst>
          </p:cNvPr>
          <p:cNvSpPr txBox="1"/>
          <p:nvPr/>
        </p:nvSpPr>
        <p:spPr>
          <a:xfrm>
            <a:off x="432000" y="5697415"/>
            <a:ext cx="11089711" cy="369332"/>
          </a:xfrm>
          <a:prstGeom prst="rect">
            <a:avLst/>
          </a:prstGeom>
          <a:noFill/>
        </p:spPr>
        <p:txBody>
          <a:bodyPr wrap="square" rtlCol="0">
            <a:spAutoFit/>
          </a:bodyPr>
          <a:lstStyle/>
          <a:p>
            <a:pPr algn="ctr"/>
            <a:r>
              <a:rPr lang="en-US" b="1" dirty="0"/>
              <a:t>*NEW* in AY2023-2024: report 3.19 restricted to grades 9 -12</a:t>
            </a:r>
          </a:p>
        </p:txBody>
      </p:sp>
      <p:sp>
        <p:nvSpPr>
          <p:cNvPr id="5" name="Footer Placeholder 2">
            <a:extLst>
              <a:ext uri="{FF2B5EF4-FFF2-40B4-BE49-F238E27FC236}">
                <a16:creationId xmlns:a16="http://schemas.microsoft.com/office/drawing/2014/main" id="{2F3F0035-71E7-DB4F-B653-4F6BDC532A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357592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59</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3.20 - Career Technical Education Completers - Student List </a:t>
            </a:r>
          </a:p>
        </p:txBody>
      </p:sp>
      <p:pic>
        <p:nvPicPr>
          <p:cNvPr id="5" name="Picture 4" descr="Screenshot of Report 3.20 - Career Technical Education Completers - Student List ">
            <a:extLst>
              <a:ext uri="{FF2B5EF4-FFF2-40B4-BE49-F238E27FC236}">
                <a16:creationId xmlns:a16="http://schemas.microsoft.com/office/drawing/2014/main" id="{A443C024-D90C-C851-A298-EFE7509B67A5}"/>
              </a:ext>
            </a:extLst>
          </p:cNvPr>
          <p:cNvPicPr>
            <a:picLocks noChangeAspect="1"/>
          </p:cNvPicPr>
          <p:nvPr/>
        </p:nvPicPr>
        <p:blipFill>
          <a:blip r:embed="rId3"/>
          <a:stretch>
            <a:fillRect/>
          </a:stretch>
        </p:blipFill>
        <p:spPr>
          <a:xfrm>
            <a:off x="432000" y="1631637"/>
            <a:ext cx="11240398" cy="2718213"/>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A1A83953-3BE7-7441-6768-F777EF6B3C44}"/>
              </a:ext>
            </a:extLst>
          </p:cNvPr>
          <p:cNvSpPr txBox="1"/>
          <p:nvPr/>
        </p:nvSpPr>
        <p:spPr>
          <a:xfrm>
            <a:off x="605801" y="4578611"/>
            <a:ext cx="10596398" cy="646331"/>
          </a:xfrm>
          <a:prstGeom prst="rect">
            <a:avLst/>
          </a:prstGeom>
          <a:noFill/>
        </p:spPr>
        <p:txBody>
          <a:bodyPr wrap="square">
            <a:spAutoFit/>
          </a:bodyPr>
          <a:lstStyle/>
          <a:p>
            <a:r>
              <a:rPr lang="en-US" sz="1800" dirty="0">
                <a:effectLst/>
                <a:latin typeface="Arial" panose="020B0604020202020204" pitchFamily="34" charset="0"/>
                <a:ea typeface="Times New Roman" panose="02020603050405020304" pitchFamily="18" charset="0"/>
              </a:rPr>
              <a:t>Lists Career Technical Education (CTE) Completers and the Pathway they are pursuing. Also provides core indicators on these students. </a:t>
            </a:r>
            <a:endParaRPr lang="en-US" dirty="0"/>
          </a:p>
        </p:txBody>
      </p:sp>
      <p:sp>
        <p:nvSpPr>
          <p:cNvPr id="4" name="TextBox 3">
            <a:extLst>
              <a:ext uri="{FF2B5EF4-FFF2-40B4-BE49-F238E27FC236}">
                <a16:creationId xmlns:a16="http://schemas.microsoft.com/office/drawing/2014/main" id="{DC6E935D-DF84-4D7A-923A-1D6350663563}"/>
              </a:ext>
            </a:extLst>
          </p:cNvPr>
          <p:cNvSpPr txBox="1"/>
          <p:nvPr/>
        </p:nvSpPr>
        <p:spPr>
          <a:xfrm>
            <a:off x="359144" y="5425820"/>
            <a:ext cx="11089711" cy="369332"/>
          </a:xfrm>
          <a:prstGeom prst="rect">
            <a:avLst/>
          </a:prstGeom>
          <a:noFill/>
        </p:spPr>
        <p:txBody>
          <a:bodyPr wrap="square" rtlCol="0">
            <a:spAutoFit/>
          </a:bodyPr>
          <a:lstStyle/>
          <a:p>
            <a:pPr algn="ctr"/>
            <a:r>
              <a:rPr lang="en-US" b="1" dirty="0">
                <a:solidFill>
                  <a:schemeClr val="tx1">
                    <a:lumMod val="75000"/>
                    <a:lumOff val="25000"/>
                  </a:schemeClr>
                </a:solidFill>
              </a:rPr>
              <a:t>*Starting AY2023-2024: report 3.20 restricted to grades 9 -12</a:t>
            </a:r>
          </a:p>
        </p:txBody>
      </p:sp>
      <p:sp>
        <p:nvSpPr>
          <p:cNvPr id="7" name="Footer Placeholder 2">
            <a:extLst>
              <a:ext uri="{FF2B5EF4-FFF2-40B4-BE49-F238E27FC236}">
                <a16:creationId xmlns:a16="http://schemas.microsoft.com/office/drawing/2014/main" id="{0CF0E1C3-8BDF-F72A-09B9-484E4DBAABC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0373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18339" y="-23818"/>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Overview</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the big picture of EOY 1 submission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5AEC9916-8C6F-CCDD-F20E-F5D1C6FC54D2}"/>
              </a:ext>
            </a:extLst>
          </p:cNvPr>
          <p:cNvSpPr>
            <a:spLocks noGrp="1"/>
          </p:cNvSpPr>
          <p:nvPr>
            <p:ph type="ftr" sz="quarter" idx="13"/>
          </p:nvPr>
        </p:nvSpPr>
        <p:spPr/>
        <p:txBody>
          <a:bodyPr/>
          <a:lstStyle/>
          <a:p>
            <a:r>
              <a:rPr lang="en-US" noProof="0"/>
              <a:t>EOY 1 Reporting and Certification v1.0 May 06,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60</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07643"/>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18.1 Work-Based Learning - Count </a:t>
            </a:r>
          </a:p>
        </p:txBody>
      </p:sp>
      <p:grpSp>
        <p:nvGrpSpPr>
          <p:cNvPr id="4" name="Group 3" descr="Screen shot of Report 18.1 Work-Based Learning - Count &#10;">
            <a:extLst>
              <a:ext uri="{FF2B5EF4-FFF2-40B4-BE49-F238E27FC236}">
                <a16:creationId xmlns:a16="http://schemas.microsoft.com/office/drawing/2014/main" id="{F7689066-68BD-4683-B53A-0BF040100805}"/>
              </a:ext>
            </a:extLst>
          </p:cNvPr>
          <p:cNvGrpSpPr/>
          <p:nvPr/>
        </p:nvGrpSpPr>
        <p:grpSpPr>
          <a:xfrm>
            <a:off x="570571" y="1190847"/>
            <a:ext cx="11201429" cy="3965238"/>
            <a:chOff x="570571" y="1190847"/>
            <a:chExt cx="11201429" cy="3965238"/>
          </a:xfrm>
        </p:grpSpPr>
        <p:pic>
          <p:nvPicPr>
            <p:cNvPr id="9" name="Picture 8">
              <a:extLst>
                <a:ext uri="{FF2B5EF4-FFF2-40B4-BE49-F238E27FC236}">
                  <a16:creationId xmlns:a16="http://schemas.microsoft.com/office/drawing/2014/main" id="{3F7896BD-5DBC-4189-8CFE-E63C0BAEF733}"/>
                </a:ext>
              </a:extLst>
            </p:cNvPr>
            <p:cNvPicPr>
              <a:picLocks noChangeAspect="1"/>
            </p:cNvPicPr>
            <p:nvPr/>
          </p:nvPicPr>
          <p:blipFill>
            <a:blip r:embed="rId3"/>
            <a:stretch>
              <a:fillRect/>
            </a:stretch>
          </p:blipFill>
          <p:spPr>
            <a:xfrm>
              <a:off x="570571" y="1190847"/>
              <a:ext cx="5531429" cy="3965238"/>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75434323-D387-4693-8446-2EAC21380D55}"/>
                </a:ext>
              </a:extLst>
            </p:cNvPr>
            <p:cNvPicPr>
              <a:picLocks noChangeAspect="1"/>
            </p:cNvPicPr>
            <p:nvPr/>
          </p:nvPicPr>
          <p:blipFill>
            <a:blip r:embed="rId4"/>
            <a:stretch>
              <a:fillRect/>
            </a:stretch>
          </p:blipFill>
          <p:spPr>
            <a:xfrm>
              <a:off x="6240571" y="1190847"/>
              <a:ext cx="5531429" cy="3965238"/>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99173E5-3E86-CAA0-7023-18149C369C2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56234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61</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87090"/>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18.2 Work-Based Learning – Student List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18.2 Work-Based Learning – Student List &#10;">
            <a:extLst>
              <a:ext uri="{FF2B5EF4-FFF2-40B4-BE49-F238E27FC236}">
                <a16:creationId xmlns:a16="http://schemas.microsoft.com/office/drawing/2014/main" id="{1CACC6F8-4BD5-4F4E-A411-D076C5E73CF8}"/>
              </a:ext>
            </a:extLst>
          </p:cNvPr>
          <p:cNvGrpSpPr/>
          <p:nvPr/>
        </p:nvGrpSpPr>
        <p:grpSpPr>
          <a:xfrm>
            <a:off x="567051" y="1082808"/>
            <a:ext cx="11085432" cy="4692382"/>
            <a:chOff x="567051" y="1082808"/>
            <a:chExt cx="11085432" cy="4692382"/>
          </a:xfrm>
        </p:grpSpPr>
        <p:pic>
          <p:nvPicPr>
            <p:cNvPr id="9" name="Picture 8">
              <a:extLst>
                <a:ext uri="{FF2B5EF4-FFF2-40B4-BE49-F238E27FC236}">
                  <a16:creationId xmlns:a16="http://schemas.microsoft.com/office/drawing/2014/main" id="{00184B05-D18D-4D81-999E-057386E5803C}"/>
                </a:ext>
              </a:extLst>
            </p:cNvPr>
            <p:cNvPicPr>
              <a:picLocks noChangeAspect="1"/>
            </p:cNvPicPr>
            <p:nvPr/>
          </p:nvPicPr>
          <p:blipFill>
            <a:blip r:embed="rId3"/>
            <a:stretch>
              <a:fillRect/>
            </a:stretch>
          </p:blipFill>
          <p:spPr>
            <a:xfrm>
              <a:off x="567051" y="1082809"/>
              <a:ext cx="5441428" cy="4692381"/>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8F58B962-8157-4CE6-BFE2-8E02B7E498A1}"/>
                </a:ext>
              </a:extLst>
            </p:cNvPr>
            <p:cNvPicPr>
              <a:picLocks noChangeAspect="1"/>
            </p:cNvPicPr>
            <p:nvPr/>
          </p:nvPicPr>
          <p:blipFill>
            <a:blip r:embed="rId4"/>
            <a:stretch>
              <a:fillRect/>
            </a:stretch>
          </p:blipFill>
          <p:spPr>
            <a:xfrm>
              <a:off x="6211055" y="1082808"/>
              <a:ext cx="5441428" cy="4692381"/>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F630866-6F2A-7147-AD34-CEC8BA71A72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511935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4" name="Footer Placeholder 3">
            <a:extLst>
              <a:ext uri="{FF2B5EF4-FFF2-40B4-BE49-F238E27FC236}">
                <a16:creationId xmlns:a16="http://schemas.microsoft.com/office/drawing/2014/main" id="{E6614CD6-BDA7-A7AA-6368-ADC301EA7DFC}"/>
              </a:ext>
            </a:extLst>
          </p:cNvPr>
          <p:cNvSpPr>
            <a:spLocks noGrp="1"/>
          </p:cNvSpPr>
          <p:nvPr>
            <p:ph type="ftr" sz="quarter" idx="13"/>
          </p:nvPr>
        </p:nvSpPr>
        <p:spPr>
          <a:xfrm>
            <a:off x="349191" y="6379650"/>
            <a:ext cx="5472000" cy="412431"/>
          </a:xfrm>
        </p:spPr>
        <p:txBody>
          <a:bodyPr/>
          <a:lstStyle/>
          <a:p>
            <a:r>
              <a:rPr lang="en-US" noProof="0" dirty="0"/>
              <a:t>EOY 1 Reporting and Certification v1.0 May 06, 2025</a:t>
            </a:r>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3851" y="259805"/>
            <a:ext cx="4664976" cy="5958016"/>
          </a:xfrm>
        </p:spPr>
        <p:txBody>
          <a:bodyPr>
            <a:noAutofit/>
          </a:bodyPr>
          <a:lstStyle/>
          <a:p>
            <a:pPr>
              <a:defRPr/>
            </a:pPr>
            <a:r>
              <a:rPr lang="en-US" sz="1600" b="1" dirty="0">
                <a:solidFill>
                  <a:srgbClr val="FD7C62"/>
                </a:solidFill>
              </a:rPr>
              <a:t>EOY 1 </a:t>
            </a:r>
            <a:r>
              <a:rPr lang="en-US" sz="1600" dirty="0"/>
              <a:t>requires the </a:t>
            </a:r>
            <a:r>
              <a:rPr lang="en-US" sz="1600" b="1" dirty="0">
                <a:solidFill>
                  <a:srgbClr val="FD7C62"/>
                </a:solidFill>
              </a:rPr>
              <a:t>SDEM, CRSC, SCSC, SCTE </a:t>
            </a:r>
            <a:r>
              <a:rPr lang="en-US" sz="1600" dirty="0">
                <a:solidFill>
                  <a:schemeClr val="tx1">
                    <a:lumMod val="85000"/>
                    <a:lumOff val="15000"/>
                  </a:schemeClr>
                </a:solidFill>
              </a:rPr>
              <a:t>and</a:t>
            </a:r>
            <a:r>
              <a:rPr lang="en-US" sz="1600" b="1" dirty="0">
                <a:solidFill>
                  <a:srgbClr val="FD7C62"/>
                </a:solidFill>
              </a:rPr>
              <a:t> WBLR </a:t>
            </a:r>
            <a:r>
              <a:rPr lang="en-US" sz="1600" dirty="0"/>
              <a:t>records be posted</a:t>
            </a:r>
          </a:p>
          <a:p>
            <a:pPr>
              <a:defRPr/>
            </a:pPr>
            <a:r>
              <a:rPr lang="en-US" sz="1600" b="1" dirty="0">
                <a:solidFill>
                  <a:srgbClr val="FD7C62"/>
                </a:solidFill>
              </a:rPr>
              <a:t>Course completion (CRSC) data </a:t>
            </a:r>
            <a:r>
              <a:rPr lang="en-US" sz="1600" dirty="0"/>
              <a:t>is required  for students in </a:t>
            </a:r>
            <a:r>
              <a:rPr lang="en-US" sz="1600" b="1" dirty="0">
                <a:solidFill>
                  <a:srgbClr val="FD7C62"/>
                </a:solidFill>
              </a:rPr>
              <a:t>departmentalized</a:t>
            </a:r>
            <a:r>
              <a:rPr lang="en-US" sz="1600" dirty="0"/>
              <a:t> classroom settings in grades </a:t>
            </a:r>
            <a:r>
              <a:rPr lang="en-US" sz="1600" b="1" dirty="0">
                <a:solidFill>
                  <a:srgbClr val="FD7C62"/>
                </a:solidFill>
              </a:rPr>
              <a:t>9–12 </a:t>
            </a:r>
            <a:r>
              <a:rPr lang="en-US" sz="1600" dirty="0">
                <a:solidFill>
                  <a:schemeClr val="tx1">
                    <a:lumMod val="75000"/>
                    <a:lumOff val="25000"/>
                  </a:schemeClr>
                </a:solidFill>
              </a:rPr>
              <a:t>a</a:t>
            </a:r>
            <a:r>
              <a:rPr lang="en-US" sz="1600" dirty="0"/>
              <a:t>ttending traditional schools. </a:t>
            </a:r>
            <a:r>
              <a:rPr lang="en-US" sz="1600" b="1" dirty="0">
                <a:solidFill>
                  <a:schemeClr val="accent1"/>
                </a:solidFill>
              </a:rPr>
              <a:t>Optional for 7-8 </a:t>
            </a:r>
            <a:r>
              <a:rPr lang="en-US" sz="1600" dirty="0"/>
              <a:t>grades </a:t>
            </a:r>
          </a:p>
          <a:p>
            <a:pPr>
              <a:defRPr/>
            </a:pPr>
            <a:r>
              <a:rPr lang="en-US" sz="1600" b="1" dirty="0">
                <a:solidFill>
                  <a:srgbClr val="FD7C62"/>
                </a:solidFill>
              </a:rPr>
              <a:t>Grades, credits attempted</a:t>
            </a:r>
            <a:r>
              <a:rPr lang="en-US" sz="1600" dirty="0"/>
              <a:t>, and </a:t>
            </a:r>
            <a:r>
              <a:rPr lang="en-US" sz="1600" b="1" dirty="0">
                <a:solidFill>
                  <a:srgbClr val="FD7C62"/>
                </a:solidFill>
              </a:rPr>
              <a:t>credits </a:t>
            </a:r>
            <a:r>
              <a:rPr lang="en-US" sz="1600" dirty="0"/>
              <a:t>earned are required for grade levels </a:t>
            </a:r>
            <a:r>
              <a:rPr lang="en-US" sz="1600" b="1" dirty="0">
                <a:solidFill>
                  <a:srgbClr val="FD7C62"/>
                </a:solidFill>
              </a:rPr>
              <a:t>9–12. </a:t>
            </a:r>
            <a:r>
              <a:rPr lang="en-US" sz="1600" b="1" dirty="0">
                <a:solidFill>
                  <a:schemeClr val="accent1"/>
                </a:solidFill>
              </a:rPr>
              <a:t>Only grades </a:t>
            </a:r>
            <a:r>
              <a:rPr lang="en-US" sz="1600" dirty="0"/>
              <a:t>are required for </a:t>
            </a:r>
            <a:r>
              <a:rPr lang="en-US" sz="1600" b="1" dirty="0">
                <a:solidFill>
                  <a:schemeClr val="accent1"/>
                </a:solidFill>
              </a:rPr>
              <a:t>7–8 </a:t>
            </a:r>
            <a:r>
              <a:rPr lang="en-US" sz="1600" dirty="0">
                <a:solidFill>
                  <a:schemeClr val="tx1">
                    <a:lumMod val="75000"/>
                    <a:lumOff val="25000"/>
                  </a:schemeClr>
                </a:solidFill>
              </a:rPr>
              <a:t>should you opt to report.</a:t>
            </a:r>
            <a:endParaRPr lang="en-US" sz="1600" b="1" dirty="0">
              <a:solidFill>
                <a:schemeClr val="accent1"/>
              </a:solidFill>
            </a:endParaRPr>
          </a:p>
          <a:p>
            <a:pPr>
              <a:defRPr/>
            </a:pPr>
            <a:r>
              <a:rPr lang="en-US" sz="1600" dirty="0"/>
              <a:t>Submit</a:t>
            </a:r>
            <a:r>
              <a:rPr lang="en-US" sz="1600" b="1" dirty="0">
                <a:solidFill>
                  <a:srgbClr val="FD7C62"/>
                </a:solidFill>
              </a:rPr>
              <a:t> student course completion (SCSC) </a:t>
            </a:r>
            <a:r>
              <a:rPr lang="en-US" sz="1600" dirty="0"/>
              <a:t>data from </a:t>
            </a:r>
            <a:r>
              <a:rPr lang="en-US" sz="1600" b="1" dirty="0">
                <a:solidFill>
                  <a:srgbClr val="FD7C62"/>
                </a:solidFill>
              </a:rPr>
              <a:t>all official grading periods </a:t>
            </a:r>
            <a:r>
              <a:rPr lang="en-US" sz="1600" dirty="0"/>
              <a:t>for the school year</a:t>
            </a:r>
          </a:p>
          <a:p>
            <a:pPr>
              <a:defRPr/>
            </a:pPr>
            <a:r>
              <a:rPr lang="en-US" sz="1600" dirty="0"/>
              <a:t>LEAs identify CTE participants by submitting </a:t>
            </a:r>
            <a:r>
              <a:rPr lang="en-US" sz="1600" b="1" dirty="0">
                <a:solidFill>
                  <a:srgbClr val="FD7C62"/>
                </a:solidFill>
              </a:rPr>
              <a:t>course completion (SCSC) </a:t>
            </a:r>
            <a:r>
              <a:rPr lang="en-US" sz="1600" dirty="0"/>
              <a:t>data </a:t>
            </a:r>
          </a:p>
          <a:p>
            <a:pPr>
              <a:defRPr/>
            </a:pPr>
            <a:r>
              <a:rPr lang="en-US" sz="1600" b="1" dirty="0">
                <a:solidFill>
                  <a:srgbClr val="FD7C62"/>
                </a:solidFill>
              </a:rPr>
              <a:t>SCTE</a:t>
            </a:r>
            <a:r>
              <a:rPr lang="en-US" sz="1600" dirty="0"/>
              <a:t> records must only be submitted for </a:t>
            </a:r>
            <a:r>
              <a:rPr lang="en-US" sz="1600" b="1" dirty="0">
                <a:solidFill>
                  <a:srgbClr val="FD7C62"/>
                </a:solidFill>
              </a:rPr>
              <a:t>CTE Pathway completers</a:t>
            </a:r>
            <a:r>
              <a:rPr lang="en-US" sz="1600" dirty="0"/>
              <a:t> who finished the </a:t>
            </a:r>
            <a:r>
              <a:rPr lang="en-US" sz="1600" b="1" dirty="0">
                <a:solidFill>
                  <a:srgbClr val="FD7C62"/>
                </a:solidFill>
              </a:rPr>
              <a:t>capstone course in </a:t>
            </a:r>
            <a:r>
              <a:rPr lang="en-US" sz="1600" dirty="0"/>
              <a:t>the </a:t>
            </a:r>
            <a:r>
              <a:rPr lang="en-US" sz="1600" b="1" dirty="0">
                <a:solidFill>
                  <a:srgbClr val="FD7C62"/>
                </a:solidFill>
              </a:rPr>
              <a:t>current academic year</a:t>
            </a:r>
            <a:r>
              <a:rPr lang="en-US" sz="1600" dirty="0"/>
              <a:t>.</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post it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B85AD70-4E8E-F1E6-63CD-5A2773EE789D}"/>
              </a:ext>
            </a:extLst>
          </p:cNvPr>
          <p:cNvSpPr>
            <a:spLocks noGrp="1"/>
          </p:cNvSpPr>
          <p:nvPr>
            <p:ph type="ftr" sz="quarter" idx="13"/>
          </p:nvPr>
        </p:nvSpPr>
        <p:spPr/>
        <p:txBody>
          <a:bodyPr/>
          <a:lstStyle/>
          <a:p>
            <a:r>
              <a:rPr lang="en-US" noProof="0"/>
              <a:t>EOY 1 Reporting and Certification v1.0 May 06, 2025</a:t>
            </a:r>
          </a:p>
        </p:txBody>
      </p:sp>
      <p:sp>
        <p:nvSpPr>
          <p:cNvPr id="9" name="Slide Number Placeholder 8">
            <a:extLst>
              <a:ext uri="{FF2B5EF4-FFF2-40B4-BE49-F238E27FC236}">
                <a16:creationId xmlns:a16="http://schemas.microsoft.com/office/drawing/2014/main" id="{9CADE7DF-C31D-A679-0BA5-162771EF0412}"/>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3E1DAED-2D64-4AA1-9D19-EDDFF7399CC5}"/>
              </a:ext>
            </a:extLst>
          </p:cNvPr>
          <p:cNvSpPr>
            <a:spLocks noGrp="1"/>
          </p:cNvSpPr>
          <p:nvPr>
            <p:ph type="title"/>
          </p:nvPr>
        </p:nvSpPr>
        <p:spPr>
          <a:xfrm>
            <a:off x="571700" y="2156253"/>
            <a:ext cx="3813429" cy="1734257"/>
          </a:xfrm>
        </p:spPr>
        <p:txBody>
          <a:bodyPr/>
          <a:lstStyle/>
          <a:p>
            <a:r>
              <a:rPr lang="en-US" sz="4000" dirty="0"/>
              <a:t>What are the data used for?</a:t>
            </a:r>
            <a:br>
              <a:rPr lang="en-US" sz="4000" dirty="0"/>
            </a:br>
            <a:endParaRPr lang="en-US" sz="4000" dirty="0"/>
          </a:p>
        </p:txBody>
      </p:sp>
      <p:sp>
        <p:nvSpPr>
          <p:cNvPr id="3" name="Footer Placeholder 2">
            <a:extLst>
              <a:ext uri="{FF2B5EF4-FFF2-40B4-BE49-F238E27FC236}">
                <a16:creationId xmlns:a16="http://schemas.microsoft.com/office/drawing/2014/main" id="{78789EC2-22F0-47A7-B5EB-718A10E5C6AE}"/>
              </a:ext>
            </a:extLst>
          </p:cNvPr>
          <p:cNvSpPr>
            <a:spLocks noGrp="1"/>
          </p:cNvSpPr>
          <p:nvPr>
            <p:ph type="ftr" sz="quarter" idx="10"/>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EOY 1 Reporting and Certification v1.0 May 06, 2025</a:t>
            </a:r>
          </a:p>
        </p:txBody>
      </p:sp>
      <p:sp>
        <p:nvSpPr>
          <p:cNvPr id="4" name="Slide Number Placeholder 3">
            <a:extLst>
              <a:ext uri="{FF2B5EF4-FFF2-40B4-BE49-F238E27FC236}">
                <a16:creationId xmlns:a16="http://schemas.microsoft.com/office/drawing/2014/main" id="{0B013CE3-2BBF-4A3D-A0AC-94E8D0B28201}"/>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0" name="Content Placeholder 5">
            <a:extLst>
              <a:ext uri="{FF2B5EF4-FFF2-40B4-BE49-F238E27FC236}">
                <a16:creationId xmlns:a16="http://schemas.microsoft.com/office/drawing/2014/main" id="{67D87E84-AE7C-4E3D-B13E-F7FB6CA2C50F}"/>
              </a:ext>
            </a:extLst>
          </p:cNvPr>
          <p:cNvSpPr txBox="1">
            <a:spLocks/>
          </p:cNvSpPr>
          <p:nvPr/>
        </p:nvSpPr>
        <p:spPr>
          <a:xfrm>
            <a:off x="5349171" y="1597933"/>
            <a:ext cx="2172857" cy="2499405"/>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State</a:t>
            </a:r>
          </a:p>
          <a:p>
            <a:pPr lvl="1"/>
            <a:r>
              <a:rPr lang="en-US" dirty="0" err="1"/>
              <a:t>DataQuest</a:t>
            </a:r>
            <a:endParaRPr lang="en-US" dirty="0"/>
          </a:p>
          <a:p>
            <a:pPr lvl="1"/>
            <a:r>
              <a:rPr lang="en-US" dirty="0"/>
              <a:t>California Dashboard</a:t>
            </a:r>
          </a:p>
          <a:p>
            <a:pPr lvl="1"/>
            <a:r>
              <a:rPr lang="en-US" dirty="0"/>
              <a:t>SARC</a:t>
            </a:r>
          </a:p>
          <a:p>
            <a:pPr lvl="1"/>
            <a:r>
              <a:rPr lang="en-US" dirty="0"/>
              <a:t>Ed-Data</a:t>
            </a:r>
          </a:p>
        </p:txBody>
      </p:sp>
      <p:sp>
        <p:nvSpPr>
          <p:cNvPr id="21" name="Content Placeholder 5">
            <a:extLst>
              <a:ext uri="{FF2B5EF4-FFF2-40B4-BE49-F238E27FC236}">
                <a16:creationId xmlns:a16="http://schemas.microsoft.com/office/drawing/2014/main" id="{8C3714B6-654A-4D03-8EAD-C4DFF81F903A}"/>
              </a:ext>
            </a:extLst>
          </p:cNvPr>
          <p:cNvSpPr txBox="1">
            <a:spLocks/>
          </p:cNvSpPr>
          <p:nvPr/>
        </p:nvSpPr>
        <p:spPr>
          <a:xfrm>
            <a:off x="7442657" y="1582738"/>
            <a:ext cx="4539343" cy="3677329"/>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Federal</a:t>
            </a:r>
          </a:p>
          <a:p>
            <a:pPr lvl="1"/>
            <a:r>
              <a:rPr lang="en-US" sz="1400" dirty="0" err="1"/>
              <a:t>EDFacts</a:t>
            </a:r>
            <a:r>
              <a:rPr lang="en-US" sz="1400" dirty="0"/>
              <a:t> file submissions and the Consolidated State Performance Report (CSPR)</a:t>
            </a:r>
          </a:p>
          <a:p>
            <a:pPr lvl="1"/>
            <a:r>
              <a:rPr lang="en-US" sz="1400" dirty="0"/>
              <a:t>Migrant Student Information Exchange (MSIX) - Course Completion, Carnegie Unit</a:t>
            </a:r>
          </a:p>
          <a:p>
            <a:pPr lvl="1"/>
            <a:r>
              <a:rPr lang="en-US" sz="1400" dirty="0"/>
              <a:t>Titles VI &amp; IX reports for the Civil Rights Act of 1964</a:t>
            </a:r>
          </a:p>
          <a:p>
            <a:pPr lvl="1"/>
            <a:r>
              <a:rPr lang="en-US" sz="1400" dirty="0"/>
              <a:t>Carl Perkins Reporting </a:t>
            </a:r>
            <a:br>
              <a:rPr lang="en-US" sz="1400" dirty="0"/>
            </a:br>
            <a:r>
              <a:rPr lang="en-US" sz="1400" dirty="0"/>
              <a:t>(CTE Participants and Completers)</a:t>
            </a:r>
          </a:p>
          <a:p>
            <a:pPr lvl="1"/>
            <a:r>
              <a:rPr lang="en-US" sz="1400" dirty="0"/>
              <a:t>Section 1418 of the Individuals with Disabilities Education Act (IDEA) 2004 of the federal statutes (Title 20 USC Chapter 33), Individual with Disabilities Education Act (IDEA)</a:t>
            </a:r>
            <a:br>
              <a:rPr lang="en-US" sz="1000" dirty="0"/>
            </a:br>
            <a:r>
              <a:rPr lang="en-US" sz="1000" dirty="0"/>
              <a:t> </a:t>
            </a:r>
            <a:endParaRPr lang="en-US" dirty="0"/>
          </a:p>
        </p:txBody>
      </p:sp>
      <p:cxnSp>
        <p:nvCxnSpPr>
          <p:cNvPr id="12" name="Straight Connector 11">
            <a:extLst>
              <a:ext uri="{FF2B5EF4-FFF2-40B4-BE49-F238E27FC236}">
                <a16:creationId xmlns:a16="http://schemas.microsoft.com/office/drawing/2014/main" id="{718D0E8D-5423-4577-8397-5D29428CC7C3}"/>
              </a:ext>
              <a:ext uri="{C183D7F6-B498-43B3-948B-1728B52AA6E4}">
                <adec:decorative xmlns:adec="http://schemas.microsoft.com/office/drawing/2017/decorative" val="1"/>
              </a:ext>
            </a:extLst>
          </p:cNvPr>
          <p:cNvCxnSpPr/>
          <p:nvPr/>
        </p:nvCxnSpPr>
        <p:spPr>
          <a:xfrm>
            <a:off x="7249886" y="1894115"/>
            <a:ext cx="0" cy="2982685"/>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3782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3800"/>
            <a:ext cx="11340000" cy="432000"/>
          </a:xfrm>
        </p:spPr>
        <p:txBody>
          <a:bodyPr/>
          <a:lstStyle/>
          <a:p>
            <a:r>
              <a:rPr lang="en-US" dirty="0"/>
              <a:t>Impact of not certifying EOY 1</a:t>
            </a:r>
          </a:p>
        </p:txBody>
      </p:sp>
      <p:sp>
        <p:nvSpPr>
          <p:cNvPr id="6" name="Footer Placeholder 2">
            <a:extLst>
              <a:ext uri="{FF2B5EF4-FFF2-40B4-BE49-F238E27FC236}">
                <a16:creationId xmlns:a16="http://schemas.microsoft.com/office/drawing/2014/main" id="{C4F07447-1CFE-2FEC-7A65-9D53955591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798C2E2D-3845-79C9-CD5B-134B1721FD06}"/>
              </a:ext>
            </a:extLst>
          </p:cNvPr>
          <p:cNvSpPr>
            <a:spLocks noGrp="1"/>
          </p:cNvSpPr>
          <p:nvPr>
            <p:ph type="sldNum" sz="quarter" idx="11"/>
          </p:nvPr>
        </p:nvSpPr>
        <p:spPr/>
        <p:txBody>
          <a:bodyPr/>
          <a:lstStyle/>
          <a:p>
            <a:fld id="{4B73C415-D670-4716-A5EC-CC4D52CA2BAC}" type="slidenum">
              <a:rPr lang="en-US" noProof="0" smtClean="0"/>
              <a:pPr/>
              <a:t>65</a:t>
            </a:fld>
            <a:endParaRPr lang="en-US" noProof="0"/>
          </a:p>
        </p:txBody>
      </p:sp>
      <p:pic>
        <p:nvPicPr>
          <p:cNvPr id="7" name="Picture 6">
            <a:extLst>
              <a:ext uri="{FF2B5EF4-FFF2-40B4-BE49-F238E27FC236}">
                <a16:creationId xmlns:a16="http://schemas.microsoft.com/office/drawing/2014/main" id="{68E9189B-1771-8618-EC72-191082E2AB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984" y="1717963"/>
            <a:ext cx="11392031" cy="2955636"/>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6F243652-A909-5ADB-D89C-8B60FD0856A7}"/>
              </a:ext>
            </a:extLst>
          </p:cNvPr>
          <p:cNvSpPr/>
          <p:nvPr/>
        </p:nvSpPr>
        <p:spPr>
          <a:xfrm>
            <a:off x="551744" y="4887681"/>
            <a:ext cx="11088509" cy="421200"/>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rPr>
              <a:t>Resource: </a:t>
            </a:r>
            <a:r>
              <a:rPr lang="en-US" sz="1600" dirty="0">
                <a:solidFill>
                  <a:schemeClr val="tx1">
                    <a:lumMod val="85000"/>
                    <a:lumOff val="15000"/>
                  </a:schemeClr>
                </a:solidFill>
                <a:hlinkClick r:id="rId4"/>
              </a:rPr>
              <a:t>https://csis.fcmat.org/document/CALPADSResources/How_CALPADS_Data_are_Used_and_Consequence.pdf</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083970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260746" y="1634240"/>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602798" y="2294641"/>
            <a:ext cx="9907695" cy="577851"/>
            <a:chOff x="1589088" y="2644776"/>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6"/>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91725" y="3727911"/>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 uri="{C183D7F6-B498-43B3-948B-1728B52AA6E4}">
                <adec:decorative xmlns:adec="http://schemas.microsoft.com/office/drawing/2017/decorative" val="1"/>
              </a:ext>
            </a:extLst>
          </p:cNvPr>
          <p:cNvGrpSpPr/>
          <p:nvPr/>
        </p:nvGrpSpPr>
        <p:grpSpPr>
          <a:xfrm>
            <a:off x="406430" y="1100491"/>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673767" y="4407149"/>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5197" y="170078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9643" y="2411460"/>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50" name="Group 49">
            <a:extLst>
              <a:ext uri="{FF2B5EF4-FFF2-40B4-BE49-F238E27FC236}">
                <a16:creationId xmlns:a16="http://schemas.microsoft.com/office/drawing/2014/main" id="{4A3A58A3-A07E-E456-AFD7-7591F1225962}"/>
              </a:ext>
              <a:ext uri="{C183D7F6-B498-43B3-948B-1728B52AA6E4}">
                <adec:decorative xmlns:adec="http://schemas.microsoft.com/office/drawing/2017/decorative" val="1"/>
              </a:ext>
            </a:extLst>
          </p:cNvPr>
          <p:cNvGrpSpPr/>
          <p:nvPr/>
        </p:nvGrpSpPr>
        <p:grpSpPr>
          <a:xfrm>
            <a:off x="1319358" y="5139482"/>
            <a:ext cx="10191135" cy="574676"/>
            <a:chOff x="708577" y="5622120"/>
            <a:chExt cx="10191135" cy="574676"/>
          </a:xfrm>
        </p:grpSpPr>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(EOY 3 &amp; 4 require SELPA Approval)</a:t>
              </a:r>
            </a:p>
          </p:txBody>
        </p:sp>
      </p:gr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867384" y="2991702"/>
            <a:ext cx="9843263" cy="577851"/>
            <a:chOff x="1589088" y="2644775"/>
            <a:chExt cx="9843262" cy="577850"/>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2905937" y="2715281"/>
              <a:ext cx="1714176" cy="492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21450" y="2770068"/>
              <a:ext cx="6110900" cy="369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rgbClr val="FF0000"/>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505076" y="2644775"/>
              <a:ext cx="574675" cy="577850"/>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44" name="Graphic 43" descr="Warning with solid fill">
            <a:extLst>
              <a:ext uri="{FF2B5EF4-FFF2-40B4-BE49-F238E27FC236}">
                <a16:creationId xmlns:a16="http://schemas.microsoft.com/office/drawing/2014/main" id="{2E8CC11D-3331-A465-CA2B-95D0CADA01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8539" y="3063065"/>
            <a:ext cx="385787" cy="385787"/>
          </a:xfrm>
          <a:prstGeom prst="rect">
            <a:avLst/>
          </a:prstGeom>
        </p:spPr>
      </p:pic>
      <p:sp>
        <p:nvSpPr>
          <p:cNvPr id="53" name="TextBox 52">
            <a:extLst>
              <a:ext uri="{FF2B5EF4-FFF2-40B4-BE49-F238E27FC236}">
                <a16:creationId xmlns:a16="http://schemas.microsoft.com/office/drawing/2014/main" id="{5E0AFCC6-E7F2-09FE-25C0-D8D38AFB2D5A}"/>
              </a:ext>
            </a:extLst>
          </p:cNvPr>
          <p:cNvSpPr txBox="1">
            <a:spLocks/>
          </p:cNvSpPr>
          <p:nvPr/>
        </p:nvSpPr>
        <p:spPr>
          <a:xfrm>
            <a:off x="3512898" y="5814735"/>
            <a:ext cx="2084643" cy="24622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8/15 </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54" name="Straight Connector 53">
            <a:extLst>
              <a:ext uri="{FF2B5EF4-FFF2-40B4-BE49-F238E27FC236}">
                <a16:creationId xmlns:a16="http://schemas.microsoft.com/office/drawing/2014/main" id="{A7ECBADF-41F5-7523-77D2-1E755EF25B58}"/>
              </a:ext>
              <a:ext uri="{C183D7F6-B498-43B3-948B-1728B52AA6E4}">
                <adec:decorative xmlns:adec="http://schemas.microsoft.com/office/drawing/2017/decorative" val="1"/>
              </a:ext>
            </a:extLst>
          </p:cNvPr>
          <p:cNvCxnSpPr/>
          <p:nvPr/>
        </p:nvCxnSpPr>
        <p:spPr>
          <a:xfrm>
            <a:off x="4457894" y="5701616"/>
            <a:ext cx="0" cy="509288"/>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DF12F8-1078-C835-CEE1-0F12BE470EB9}"/>
              </a:ext>
            </a:extLst>
          </p:cNvPr>
          <p:cNvSpPr txBox="1"/>
          <p:nvPr/>
        </p:nvSpPr>
        <p:spPr>
          <a:xfrm>
            <a:off x="4898409" y="5714184"/>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Cohort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(Collected from the ODS Data)</a:t>
            </a:r>
          </a:p>
        </p:txBody>
      </p:sp>
    </p:spTree>
    <p:extLst>
      <p:ext uri="{BB962C8B-B14F-4D97-AF65-F5344CB8AC3E}">
        <p14:creationId xmlns:p14="http://schemas.microsoft.com/office/powerpoint/2010/main" val="3135529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19510" y="262111"/>
            <a:ext cx="11340000" cy="432000"/>
          </a:xfrm>
        </p:spPr>
        <p:txBody>
          <a:bodyPr/>
          <a:lstStyle/>
          <a:p>
            <a:r>
              <a:rPr lang="en-US" dirty="0"/>
              <a:t>Resources</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 uri="{C183D7F6-B498-43B3-948B-1728B52AA6E4}">
                <adec:decorative xmlns:adec="http://schemas.microsoft.com/office/drawing/2017/decorative" val="1"/>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6A0881E2-A9CF-C825-FDF4-E68225F19B5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992823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Screen shot of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Icon of computer monito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68</a:t>
            </a:fld>
            <a:endParaRPr lang="en-US"/>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6" name="Footer Placeholder 2">
            <a:extLst>
              <a:ext uri="{FF2B5EF4-FFF2-40B4-BE49-F238E27FC236}">
                <a16:creationId xmlns:a16="http://schemas.microsoft.com/office/drawing/2014/main" id="{03224696-F3D4-24FC-9E51-8140B4132E9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1149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2024-25</a:t>
            </a:r>
          </a:p>
        </p:txBody>
      </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2"/>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3"/>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4"/>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5"/>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6"/>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7"/>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8"/>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39"/>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0"/>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1"/>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2"/>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3"/>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4"/>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58" name="Group 57">
            <a:extLst>
              <a:ext uri="{FF2B5EF4-FFF2-40B4-BE49-F238E27FC236}">
                <a16:creationId xmlns:a16="http://schemas.microsoft.com/office/drawing/2014/main" id="{4ACB4A85-CC4B-8E6D-2D79-1F0D56BD809C}"/>
              </a:ext>
              <a:ext uri="{C183D7F6-B498-43B3-948B-1728B52AA6E4}">
                <adec:decorative xmlns:adec="http://schemas.microsoft.com/office/drawing/2017/decorative" val="1"/>
              </a:ext>
            </a:extLst>
          </p:cNvPr>
          <p:cNvGrpSpPr/>
          <p:nvPr/>
        </p:nvGrpSpPr>
        <p:grpSpPr>
          <a:xfrm>
            <a:off x="587747" y="3744221"/>
            <a:ext cx="10824370" cy="189994"/>
            <a:chOff x="587747" y="3744221"/>
            <a:chExt cx="10824370" cy="189994"/>
          </a:xfrm>
        </p:grpSpPr>
        <p:cxnSp>
          <p:nvCxnSpPr>
            <p:cNvPr id="34" name="Straight Connector 33">
              <a:extLst>
                <a:ext uri="{FF2B5EF4-FFF2-40B4-BE49-F238E27FC236}">
                  <a16:creationId xmlns:a16="http://schemas.microsoft.com/office/drawing/2014/main" id="{1851F931-A22B-44AA-B078-8F13276740C5}"/>
                </a:ext>
              </a:extLst>
            </p:cNvPr>
            <p:cNvCxnSpPr>
              <a:cxnSpLocks/>
            </p:cNvCxnSpPr>
            <p:nvPr/>
          </p:nvCxnSpPr>
          <p:spPr>
            <a:xfrm>
              <a:off x="587747" y="374422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2778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499801"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197181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443831"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1584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387861"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85987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31891"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0390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275921"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747936" y="377931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1995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69196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16398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63599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0801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58002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05204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2405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999607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46808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0940101"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12116" y="377931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5" name="Group 4">
            <a:extLst>
              <a:ext uri="{FF2B5EF4-FFF2-40B4-BE49-F238E27FC236}">
                <a16:creationId xmlns:a16="http://schemas.microsoft.com/office/drawing/2014/main" id="{BB7E1827-7DF6-8EDA-6BFF-F309FE5F621D}"/>
              </a:ext>
              <a:ext uri="{C183D7F6-B498-43B3-948B-1728B52AA6E4}">
                <adec:decorative xmlns:adec="http://schemas.microsoft.com/office/drawing/2017/decorative" val="1"/>
              </a:ext>
            </a:extLst>
          </p:cNvPr>
          <p:cNvGrpSpPr/>
          <p:nvPr/>
        </p:nvGrpSpPr>
        <p:grpSpPr>
          <a:xfrm>
            <a:off x="438368" y="1360198"/>
            <a:ext cx="1321859" cy="1245608"/>
            <a:chOff x="438368" y="1360198"/>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7280" y="1783007"/>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67A4E87-B27C-EEB9-4EB2-E643C81F8A8E}"/>
                </a:ext>
              </a:extLst>
            </p:cNvPr>
            <p:cNvGrpSpPr/>
            <p:nvPr/>
          </p:nvGrpSpPr>
          <p:grpSpPr>
            <a:xfrm>
              <a:off x="438368" y="1360198"/>
              <a:ext cx="1321859" cy="432000"/>
              <a:chOff x="438368" y="1360198"/>
              <a:chExt cx="1321859" cy="432000"/>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8368" y="1360198"/>
                <a:ext cx="1321859" cy="432000"/>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76160" y="1601771"/>
                <a:ext cx="1234994" cy="172708"/>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2, 2024</a:t>
                </a:r>
              </a:p>
            </p:txBody>
          </p:sp>
        </p:grpSp>
      </p:grpSp>
      <p:grpSp>
        <p:nvGrpSpPr>
          <p:cNvPr id="24" name="Group 23">
            <a:extLst>
              <a:ext uri="{FF2B5EF4-FFF2-40B4-BE49-F238E27FC236}">
                <a16:creationId xmlns:a16="http://schemas.microsoft.com/office/drawing/2014/main" id="{28FF6EDE-EF60-CD44-2C13-C0953FB7B4C7}"/>
              </a:ext>
              <a:ext uri="{C183D7F6-B498-43B3-948B-1728B52AA6E4}">
                <adec:decorative xmlns:adec="http://schemas.microsoft.com/office/drawing/2017/decorative" val="1"/>
              </a:ext>
            </a:extLst>
          </p:cNvPr>
          <p:cNvGrpSpPr/>
          <p:nvPr/>
        </p:nvGrpSpPr>
        <p:grpSpPr>
          <a:xfrm>
            <a:off x="2032406" y="1341712"/>
            <a:ext cx="1625415" cy="428157"/>
            <a:chOff x="2032406" y="1341712"/>
            <a:chExt cx="1625415" cy="428157"/>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032406" y="1341712"/>
              <a:ext cx="1625415" cy="4281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328497" y="1560983"/>
              <a:ext cx="1245625" cy="171171"/>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17, 2024</a:t>
              </a:r>
            </a:p>
          </p:txBody>
        </p:sp>
      </p:grpSp>
      <p:grpSp>
        <p:nvGrpSpPr>
          <p:cNvPr id="22" name="Group 21">
            <a:extLst>
              <a:ext uri="{FF2B5EF4-FFF2-40B4-BE49-F238E27FC236}">
                <a16:creationId xmlns:a16="http://schemas.microsoft.com/office/drawing/2014/main" id="{99AAD181-19B4-DD77-D0AD-7B55B9F7593E}"/>
              </a:ext>
              <a:ext uri="{C183D7F6-B498-43B3-948B-1728B52AA6E4}">
                <adec:decorative xmlns:adec="http://schemas.microsoft.com/office/drawing/2017/decorative" val="1"/>
              </a:ext>
            </a:extLst>
          </p:cNvPr>
          <p:cNvGrpSpPr/>
          <p:nvPr/>
        </p:nvGrpSpPr>
        <p:grpSpPr>
          <a:xfrm>
            <a:off x="3735902" y="1343423"/>
            <a:ext cx="1321860" cy="428157"/>
            <a:chOff x="3735902" y="1343423"/>
            <a:chExt cx="1321860" cy="428157"/>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3735902" y="1343423"/>
              <a:ext cx="1321860" cy="4281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3774020" y="1582847"/>
              <a:ext cx="1245624" cy="171171"/>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24, 2025</a:t>
              </a:r>
            </a:p>
          </p:txBody>
        </p:sp>
      </p:grpSp>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5486494" y="4219357"/>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9C9317B-F30C-9478-1DBA-2BC6DDFA023C}"/>
              </a:ext>
              <a:ext uri="{C183D7F6-B498-43B3-948B-1728B52AA6E4}">
                <adec:decorative xmlns:adec="http://schemas.microsoft.com/office/drawing/2017/decorative" val="1"/>
              </a:ext>
            </a:extLst>
          </p:cNvPr>
          <p:cNvGrpSpPr/>
          <p:nvPr/>
        </p:nvGrpSpPr>
        <p:grpSpPr>
          <a:xfrm>
            <a:off x="4776875" y="4573419"/>
            <a:ext cx="1341849" cy="534657"/>
            <a:chOff x="4776875" y="4573419"/>
            <a:chExt cx="1341849" cy="534657"/>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4776875" y="4573419"/>
              <a:ext cx="1341849" cy="5346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4815568" y="484418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21, 2025</a:t>
              </a:r>
            </a:p>
          </p:txBody>
        </p:sp>
      </p:grpSp>
      <p:grpSp>
        <p:nvGrpSpPr>
          <p:cNvPr id="18" name="Group 17">
            <a:extLst>
              <a:ext uri="{FF2B5EF4-FFF2-40B4-BE49-F238E27FC236}">
                <a16:creationId xmlns:a16="http://schemas.microsoft.com/office/drawing/2014/main" id="{0A850B1B-7758-6048-BC41-12CD6279415E}"/>
              </a:ext>
              <a:ext uri="{C183D7F6-B498-43B3-948B-1728B52AA6E4}">
                <adec:decorative xmlns:adec="http://schemas.microsoft.com/office/drawing/2017/decorative" val="1"/>
              </a:ext>
            </a:extLst>
          </p:cNvPr>
          <p:cNvGrpSpPr/>
          <p:nvPr/>
        </p:nvGrpSpPr>
        <p:grpSpPr>
          <a:xfrm>
            <a:off x="7003337" y="4219353"/>
            <a:ext cx="1829689" cy="888720"/>
            <a:chOff x="7003337" y="4219353"/>
            <a:chExt cx="1829689" cy="888720"/>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7764244" y="4219353"/>
              <a:ext cx="1" cy="811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7003337" y="4597618"/>
              <a:ext cx="1829689" cy="51045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9753468" y="4632370"/>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21FC300-EBF8-F53F-A7FC-58F31072D6A8}"/>
              </a:ext>
              <a:ext uri="{C183D7F6-B498-43B3-948B-1728B52AA6E4}">
                <adec:decorative xmlns:adec="http://schemas.microsoft.com/office/drawing/2017/decorative" val="1"/>
              </a:ext>
            </a:extLst>
          </p:cNvPr>
          <p:cNvGrpSpPr/>
          <p:nvPr/>
        </p:nvGrpSpPr>
        <p:grpSpPr>
          <a:xfrm>
            <a:off x="8914755" y="4988732"/>
            <a:ext cx="1614938" cy="942547"/>
            <a:chOff x="8914755" y="4988732"/>
            <a:chExt cx="1614938" cy="942547"/>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8914755" y="4988732"/>
              <a:ext cx="1614938" cy="558100"/>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8992566" y="5717530"/>
              <a:ext cx="1521800" cy="213749"/>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6, 2025</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25, 2025</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10985530" y="1928338"/>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12A5AC1-F0B9-2B21-BADE-0C53F618E831}"/>
              </a:ext>
              <a:ext uri="{C183D7F6-B498-43B3-948B-1728B52AA6E4}">
                <adec:decorative xmlns:adec="http://schemas.microsoft.com/office/drawing/2017/decorative" val="1"/>
              </a:ext>
            </a:extLst>
          </p:cNvPr>
          <p:cNvGrpSpPr/>
          <p:nvPr/>
        </p:nvGrpSpPr>
        <p:grpSpPr>
          <a:xfrm>
            <a:off x="10617632" y="1431328"/>
            <a:ext cx="1220898" cy="444208"/>
            <a:chOff x="10617632" y="1431328"/>
            <a:chExt cx="1220898" cy="444208"/>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10648172" y="1431328"/>
              <a:ext cx="1159818" cy="4281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10617632" y="1669429"/>
              <a:ext cx="1220898" cy="206107"/>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15, 2025</a:t>
              </a:r>
            </a:p>
          </p:txBody>
        </p:sp>
      </p:grpSp>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10995775" y="4632370"/>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61C951F-B09B-1F72-03E1-77A85751F0EF}"/>
              </a:ext>
              <a:ext uri="{C183D7F6-B498-43B3-948B-1728B52AA6E4}">
                <adec:decorative xmlns:adec="http://schemas.microsoft.com/office/drawing/2017/decorative" val="1"/>
              </a:ext>
            </a:extLst>
          </p:cNvPr>
          <p:cNvGrpSpPr/>
          <p:nvPr/>
        </p:nvGrpSpPr>
        <p:grpSpPr>
          <a:xfrm>
            <a:off x="10234874" y="5011478"/>
            <a:ext cx="1525990" cy="919800"/>
            <a:chOff x="10234874" y="5011478"/>
            <a:chExt cx="1525990" cy="919800"/>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10651317" y="5011478"/>
              <a:ext cx="1109547" cy="558100"/>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10234874" y="5717529"/>
              <a:ext cx="1521800" cy="213749"/>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8,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 uri="{C183D7F6-B498-43B3-948B-1728B52AA6E4}">
                <adec:decorative xmlns:adec="http://schemas.microsoft.com/office/drawing/2017/decorative" val="1"/>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 uri="{C183D7F6-B498-43B3-948B-1728B52AA6E4}">
                <adec:decorative xmlns:adec="http://schemas.microsoft.com/office/drawing/2017/decorative" val="1"/>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3A8AAFD6-8A3F-D24C-5FC6-F8016BF4F1C0}"/>
              </a:ext>
              <a:ext uri="{C183D7F6-B498-43B3-948B-1728B52AA6E4}">
                <adec:decorative xmlns:adec="http://schemas.microsoft.com/office/drawing/2017/decorative" val="1"/>
              </a:ext>
            </a:extLst>
          </p:cNvPr>
          <p:cNvGrpSpPr/>
          <p:nvPr/>
        </p:nvGrpSpPr>
        <p:grpSpPr>
          <a:xfrm>
            <a:off x="8749644" y="1431587"/>
            <a:ext cx="1678706" cy="1517068"/>
            <a:chOff x="8749644" y="1431587"/>
            <a:chExt cx="1678706" cy="1517068"/>
          </a:xfrm>
        </p:grpSpPr>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49644" y="1431587"/>
              <a:ext cx="1678706" cy="833842"/>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588997" y="2265429"/>
              <a:ext cx="0" cy="683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E7D0214-4B44-E310-A0EF-DC66F315B502}"/>
              </a:ext>
              <a:ext uri="{C183D7F6-B498-43B3-948B-1728B52AA6E4}">
                <adec:decorative xmlns:adec="http://schemas.microsoft.com/office/drawing/2017/decorative" val="1"/>
              </a:ext>
            </a:extLst>
          </p:cNvPr>
          <p:cNvGrpSpPr/>
          <p:nvPr/>
        </p:nvGrpSpPr>
        <p:grpSpPr>
          <a:xfrm>
            <a:off x="4670333" y="2538934"/>
            <a:ext cx="3983344" cy="391357"/>
            <a:chOff x="4670333" y="2538934"/>
            <a:chExt cx="3983344" cy="391357"/>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70333" y="2538934"/>
              <a:ext cx="3983344" cy="371114"/>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11380" y="2684070"/>
              <a:ext cx="121754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2/3 to 5/31/2025</a:t>
              </a:r>
            </a:p>
          </p:txBody>
        </p:sp>
      </p:grpSp>
      <p:grpSp>
        <p:nvGrpSpPr>
          <p:cNvPr id="27" name="Group 26">
            <a:extLst>
              <a:ext uri="{FF2B5EF4-FFF2-40B4-BE49-F238E27FC236}">
                <a16:creationId xmlns:a16="http://schemas.microsoft.com/office/drawing/2014/main" id="{C198D53D-D942-E3C6-0561-51D920DB0439}"/>
              </a:ext>
              <a:ext uri="{C183D7F6-B498-43B3-948B-1728B52AA6E4}">
                <adec:decorative xmlns:adec="http://schemas.microsoft.com/office/drawing/2017/decorative" val="1"/>
              </a:ext>
            </a:extLst>
          </p:cNvPr>
          <p:cNvGrpSpPr/>
          <p:nvPr/>
        </p:nvGrpSpPr>
        <p:grpSpPr>
          <a:xfrm>
            <a:off x="5236185" y="2046218"/>
            <a:ext cx="3408781" cy="389800"/>
            <a:chOff x="5236185" y="2046218"/>
            <a:chExt cx="3408781" cy="389800"/>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5236185" y="2046218"/>
              <a:ext cx="340878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6253486" y="2189797"/>
              <a:ext cx="141137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1/14 to 6/30/2025</a:t>
              </a:r>
            </a:p>
          </p:txBody>
        </p:sp>
      </p:grpSp>
      <p:sp>
        <p:nvSpPr>
          <p:cNvPr id="75" name="Rectangle: Rounded Corners 74">
            <a:extLst>
              <a:ext uri="{FF2B5EF4-FFF2-40B4-BE49-F238E27FC236}">
                <a16:creationId xmlns:a16="http://schemas.microsoft.com/office/drawing/2014/main" id="{F029678C-2606-8031-549F-540AB9D0CEC5}"/>
              </a:ext>
            </a:extLst>
          </p:cNvPr>
          <p:cNvSpPr/>
          <p:nvPr/>
        </p:nvSpPr>
        <p:spPr>
          <a:xfrm>
            <a:off x="5531648" y="3917215"/>
            <a:ext cx="2106780" cy="625885"/>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GAP</a:t>
            </a:r>
          </a:p>
        </p:txBody>
      </p:sp>
      <p:sp>
        <p:nvSpPr>
          <p:cNvPr id="4" name="Text Placeholder 30">
            <a:extLst>
              <a:ext uri="{FF2B5EF4-FFF2-40B4-BE49-F238E27FC236}">
                <a16:creationId xmlns:a16="http://schemas.microsoft.com/office/drawing/2014/main" id="{5A30F469-C459-E117-5DAA-58DD00DCB807}"/>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 AY 25-26</a:t>
            </a:r>
            <a:endParaRPr kumimoji="0" lang="en-US" sz="1200" b="1" i="1"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40808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extLst>
                    <a:ext uri="{A12FA001-AC4F-418D-AE19-62706E023703}">
                      <ahyp:hlinkClr xmlns:ahyp="http://schemas.microsoft.com/office/drawing/2018/hyperlinkcolor" val="tx"/>
                    </a:ext>
                  </a:extLst>
                </a:hlinkClick>
              </a:rPr>
              <a:t>https://csis.fcmat.org/</a:t>
            </a:r>
            <a:endParaRPr lang="en-US" dirty="0"/>
          </a:p>
        </p:txBody>
      </p:sp>
      <p:pic>
        <p:nvPicPr>
          <p:cNvPr id="15" name="Graphic 14" descr="CALPADS icon">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2024– June 30, 2025</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4" name="Footer Placeholder 1">
            <a:extLst>
              <a:ext uri="{FF2B5EF4-FFF2-40B4-BE49-F238E27FC236}">
                <a16:creationId xmlns:a16="http://schemas.microsoft.com/office/drawing/2014/main" id="{7D00E177-EB66-5901-D302-99C284CA7C80}"/>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06,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777019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B3794147-FF86-410F-A466-B22813D8D83E}"/>
              </a:ext>
            </a:extLst>
          </p:cNvPr>
          <p:cNvSpPr>
            <a:spLocks noGrp="1"/>
          </p:cNvSpPr>
          <p:nvPr>
            <p:ph idx="1"/>
          </p:nvPr>
        </p:nvSpPr>
        <p:spPr>
          <a:xfrm>
            <a:off x="573879" y="1190582"/>
            <a:ext cx="4416225" cy="5048329"/>
          </a:xfrm>
        </p:spPr>
        <p:txBody>
          <a:bodyPr/>
          <a:lstStyle/>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LEA course section completer counts by State Course Code for courses completed at any time during the current academic year</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CTE participants, and completers for Perkins reporting</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student completion of specific work-based learning programs</a:t>
            </a:r>
          </a:p>
        </p:txBody>
      </p:sp>
      <p:sp>
        <p:nvSpPr>
          <p:cNvPr id="3" name="Slide Number Placeholder 2">
            <a:extLst>
              <a:ext uri="{FF2B5EF4-FFF2-40B4-BE49-F238E27FC236}">
                <a16:creationId xmlns:a16="http://schemas.microsoft.com/office/drawing/2014/main" id="{72CA17D1-D4A7-4A28-B91C-EA938A23E319}"/>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9</a:t>
            </a:fld>
            <a:endParaRPr lang="en-US"/>
          </a:p>
        </p:txBody>
      </p:sp>
      <p:sp>
        <p:nvSpPr>
          <p:cNvPr id="14" name="Title 1">
            <a:extLst>
              <a:ext uri="{FF2B5EF4-FFF2-40B4-BE49-F238E27FC236}">
                <a16:creationId xmlns:a16="http://schemas.microsoft.com/office/drawing/2014/main" id="{778EDD31-C789-4251-BA47-77C7B09354BD}"/>
              </a:ext>
            </a:extLst>
          </p:cNvPr>
          <p:cNvSpPr txBox="1">
            <a:spLocks noGrp="1"/>
          </p:cNvSpPr>
          <p:nvPr>
            <p:ph type="title" idx="4294967295"/>
          </p:nvPr>
        </p:nvSpPr>
        <p:spPr>
          <a:xfrm>
            <a:off x="5658103" y="3981450"/>
            <a:ext cx="5749483" cy="21424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End of Year 1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Course Completion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Career Technical Education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Work-Based Learning</a:t>
            </a:r>
          </a:p>
        </p:txBody>
      </p:sp>
      <p:pic>
        <p:nvPicPr>
          <p:cNvPr id="17" name="Picture 16" descr="Glasses on top of a book">
            <a:extLst>
              <a:ext uri="{FF2B5EF4-FFF2-40B4-BE49-F238E27FC236}">
                <a16:creationId xmlns:a16="http://schemas.microsoft.com/office/drawing/2014/main" id="{DCE4E43A-D64D-45F9-B683-567CD5307F23}"/>
              </a:ext>
            </a:extLst>
          </p:cNvPr>
          <p:cNvPicPr>
            <a:picLocks noChangeAspect="1"/>
          </p:cNvPicPr>
          <p:nvPr/>
        </p:nvPicPr>
        <p:blipFill rotWithShape="1">
          <a:blip r:embed="rId3"/>
          <a:srcRect t="12019" r="-2" b="462"/>
          <a:stretch/>
        </p:blipFill>
        <p:spPr>
          <a:xfrm>
            <a:off x="5353050" y="10"/>
            <a:ext cx="6406950" cy="3714737"/>
          </a:xfrm>
          <a:prstGeom prst="rect">
            <a:avLst/>
          </a:prstGeom>
          <a:noFill/>
          <a:ln>
            <a:noFill/>
          </a:ln>
        </p:spPr>
      </p:pic>
      <p:sp>
        <p:nvSpPr>
          <p:cNvPr id="5" name="Footer Placeholder 4">
            <a:extLst>
              <a:ext uri="{FF2B5EF4-FFF2-40B4-BE49-F238E27FC236}">
                <a16:creationId xmlns:a16="http://schemas.microsoft.com/office/drawing/2014/main" id="{3456FE3B-A681-5E57-B4B1-E646127F115F}"/>
              </a:ext>
            </a:extLst>
          </p:cNvPr>
          <p:cNvSpPr>
            <a:spLocks noGrp="1"/>
          </p:cNvSpPr>
          <p:nvPr>
            <p:ph type="ftr" sz="quarter" idx="13"/>
          </p:nvPr>
        </p:nvSpPr>
        <p:spPr/>
        <p:txBody>
          <a:bodyPr/>
          <a:lstStyle/>
          <a:p>
            <a:r>
              <a:rPr lang="en-US" noProof="0"/>
              <a:t>EOY 1 Reporting and Certification v1.0 May 06, 2025</a:t>
            </a:r>
            <a:endParaRPr lang="en-US" noProof="0" dirty="0"/>
          </a:p>
        </p:txBody>
      </p:sp>
    </p:spTree>
    <p:extLst>
      <p:ext uri="{BB962C8B-B14F-4D97-AF65-F5344CB8AC3E}">
        <p14:creationId xmlns:p14="http://schemas.microsoft.com/office/powerpoint/2010/main" val="1702399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2.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3.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9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10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35289b53e9b9ed687f4899a595e2386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f09c3befbb131898610d1692e2a270a9"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3855A-5DBB-4280-89F1-1928624081C6}">
  <ds:schemaRefs>
    <ds:schemaRef ds:uri="http://schemas.microsoft.com/sharepoint/v3/contenttype/forms"/>
  </ds:schemaRefs>
</ds:datastoreItem>
</file>

<file path=customXml/itemProps2.xml><?xml version="1.0" encoding="utf-8"?>
<ds:datastoreItem xmlns:ds="http://schemas.openxmlformats.org/officeDocument/2006/customXml" ds:itemID="{1BF639D7-D675-43A8-887A-905AD2C45387}">
  <ds:schemaRefs>
    <ds:schemaRef ds:uri="43b4253e-c274-4962-85a2-d8f7662acfe4"/>
    <ds:schemaRef ds:uri="http://purl.org/dc/terms/"/>
    <ds:schemaRef ds:uri="http://schemas.microsoft.com/office/2006/documentManagement/types"/>
    <ds:schemaRef ds:uri="http://purl.org/dc/dcmitype/"/>
    <ds:schemaRef ds:uri="http://schemas.microsoft.com/office/infopath/2007/PartnerControls"/>
    <ds:schemaRef ds:uri="b92034fb-4666-4cb2-aacd-159b1af3bd6a"/>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2B03E2E-02EE-43DB-A090-362FEC0002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CALPADS-PowerPoint-Template (1)</Template>
  <TotalTime>0</TotalTime>
  <Words>18104</Words>
  <Application>Microsoft Office PowerPoint</Application>
  <PresentationFormat>Widescreen</PresentationFormat>
  <Paragraphs>1773</Paragraphs>
  <Slides>70</Slides>
  <Notes>68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70</vt:i4>
      </vt:variant>
    </vt:vector>
  </HeadingPairs>
  <TitlesOfParts>
    <vt:vector size="91" baseType="lpstr">
      <vt:lpstr>Aptos</vt:lpstr>
      <vt:lpstr>Arial</vt:lpstr>
      <vt:lpstr>Arial Black</vt:lpstr>
      <vt:lpstr>Calibri</vt:lpstr>
      <vt:lpstr>Courier New</vt:lpstr>
      <vt:lpstr>Helvetica Neue</vt:lpstr>
      <vt:lpstr>Lato</vt:lpstr>
      <vt:lpstr>Nunito Sans</vt:lpstr>
      <vt:lpstr>Poppins</vt:lpstr>
      <vt:lpstr>Symbol</vt:lpstr>
      <vt:lpstr>Tahoma</vt:lpstr>
      <vt:lpstr>Times New Roman</vt:lpstr>
      <vt:lpstr>Wingdings</vt:lpstr>
      <vt:lpstr>CALPADS-PowerPoint-Template</vt:lpstr>
      <vt:lpstr>1_CALPADS-PowerPoint-Template</vt:lpstr>
      <vt:lpstr>3_Office Theme</vt:lpstr>
      <vt:lpstr>5_Office Theme</vt:lpstr>
      <vt:lpstr>8_Office Theme</vt:lpstr>
      <vt:lpstr>1_Office Theme</vt:lpstr>
      <vt:lpstr>9_Office Theme</vt:lpstr>
      <vt:lpstr>10_Office Theme</vt:lpstr>
      <vt:lpstr>CALPADS EOY 1 Reporting &amp; Certification </vt:lpstr>
      <vt:lpstr>CALPADS Training Road Map</vt:lpstr>
      <vt:lpstr>Target Audience</vt:lpstr>
      <vt:lpstr>Objective</vt:lpstr>
      <vt:lpstr>Agenda</vt:lpstr>
      <vt:lpstr>Overview</vt:lpstr>
      <vt:lpstr>Data Collection Window for 2024-25</vt:lpstr>
      <vt:lpstr>Key Dates</vt:lpstr>
      <vt:lpstr>End of Year 1   Course Completion Career Technical Education Work-Based Learning</vt:lpstr>
      <vt:lpstr>The Big Picture</vt:lpstr>
      <vt:lpstr> CCI Measures of College Readiness*  </vt:lpstr>
      <vt:lpstr> CCI Measures of Career Readiness*  </vt:lpstr>
      <vt:lpstr>DASHBOARD College/Career Indicator Clarification</vt:lpstr>
      <vt:lpstr>EOY 1 Reporting Survival Kit</vt:lpstr>
      <vt:lpstr>Resources</vt:lpstr>
      <vt:lpstr>Data Collected</vt:lpstr>
      <vt:lpstr>EOY 1 Data Collected</vt:lpstr>
      <vt:lpstr>Record Relationships</vt:lpstr>
      <vt:lpstr>File Reporting Matrix</vt:lpstr>
      <vt:lpstr>Reporting Reminder</vt:lpstr>
      <vt:lpstr>Course Completion</vt:lpstr>
      <vt:lpstr>CRSC Attributes </vt:lpstr>
      <vt:lpstr>Course Completion (CRSC)</vt:lpstr>
      <vt:lpstr>Dashboard CCI Courses</vt:lpstr>
      <vt:lpstr>Course Completion AP/IB Reporting (CRSC)</vt:lpstr>
      <vt:lpstr>Course Completion CTE Reporting(CRSC)</vt:lpstr>
      <vt:lpstr>SCSC Attributes</vt:lpstr>
      <vt:lpstr>Course Completion (SCSC)</vt:lpstr>
      <vt:lpstr>Student Career Technical Education</vt:lpstr>
      <vt:lpstr>SCTE Data Collected</vt:lpstr>
      <vt:lpstr>CTE Student Groups</vt:lpstr>
      <vt:lpstr>Mapping CTE information</vt:lpstr>
      <vt:lpstr>Valid Code Combo CTE Resources</vt:lpstr>
      <vt:lpstr>Reporting a CTE Completer</vt:lpstr>
      <vt:lpstr>How CTE Non-Completers are determined </vt:lpstr>
      <vt:lpstr>Work-Based Learning </vt:lpstr>
      <vt:lpstr>WBLR Data Collected</vt:lpstr>
      <vt:lpstr>Work-Based Learning Type Code</vt:lpstr>
      <vt:lpstr>WBLR Data Fields</vt:lpstr>
      <vt:lpstr>*NEW* Employer Performance Evaluation Code in AY2023-2024</vt:lpstr>
      <vt:lpstr>Checklist</vt:lpstr>
      <vt:lpstr>Certification  </vt:lpstr>
      <vt:lpstr>Certification Workflow</vt:lpstr>
      <vt:lpstr>EOY 1 CDDS</vt:lpstr>
      <vt:lpstr>More EOY 1 CDDS</vt:lpstr>
      <vt:lpstr>SCTE0698E1</vt:lpstr>
      <vt:lpstr>EOY 1 Reports</vt:lpstr>
      <vt:lpstr>EOY 1 Reports Relationship</vt:lpstr>
      <vt:lpstr>Report 3.9 Course Sections Completed Count by Content Area for Departmentalized Courses</vt:lpstr>
      <vt:lpstr>Report 3.10 Course Sections Completed Count and Details for Departmentalized Courses</vt:lpstr>
      <vt:lpstr>EOY 1 - Reviewing CTE Data</vt:lpstr>
      <vt:lpstr>Report 3.11 Course Sections Completed Student List for Departmentalized Courses</vt:lpstr>
      <vt:lpstr>Report 3.14 CTE Noncompleter Participants – Count</vt:lpstr>
      <vt:lpstr>EOY 1 - Reviewing CTE Data</vt:lpstr>
      <vt:lpstr>CTE Core Indicators </vt:lpstr>
      <vt:lpstr>Report 3.15 CTE Noncompleter Participants– Student List </vt:lpstr>
      <vt:lpstr>Report 3.16 – Educational Options Course Completion Student Count</vt:lpstr>
      <vt:lpstr>Report 3.19 CTE Completers – Count by Pathway </vt:lpstr>
      <vt:lpstr>Report 3.20 - Career Technical Education Completers - Student List </vt:lpstr>
      <vt:lpstr>Report 18.1 Work-Based Learning - Count </vt:lpstr>
      <vt:lpstr>Report 18.2 Work-Based Learning – Student List  </vt:lpstr>
      <vt:lpstr>Wrap Up</vt:lpstr>
      <vt:lpstr>Submission Summary</vt:lpstr>
      <vt:lpstr>What are the data used for? </vt:lpstr>
      <vt:lpstr>Impact of not certifying EOY 1</vt:lpstr>
      <vt:lpstr>Suggested Milestones</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EOY 1 Reporting &amp; Certification 2019 - 2020</dc:title>
  <dc:creator/>
  <cp:lastModifiedBy/>
  <cp:revision>1</cp:revision>
  <dcterms:created xsi:type="dcterms:W3CDTF">2019-08-13T21:00:18Z</dcterms:created>
  <dcterms:modified xsi:type="dcterms:W3CDTF">2025-05-05T19:37:38Z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709f11ed-b083-40c8-b3e8-ca51051ebeb1</vt:lpwstr>
  </property>
  <property fmtid="{D5CDD505-2E9C-101B-9397-08002B2CF9AE}" pid="4" name="Document Status">
    <vt:lpwstr>2-In Review</vt:lpwstr>
  </property>
  <property fmtid="{D5CDD505-2E9C-101B-9397-08002B2CF9AE}" pid="5" name="MediaServiceImageTags">
    <vt:lpwstr/>
  </property>
</Properties>
</file>